
<file path=[Content_Types].xml><?xml version="1.0" encoding="utf-8"?>
<Types xmlns="http://schemas.openxmlformats.org/package/2006/content-types">
  <Default Extension="jpeg" ContentType="image/jpeg"/>
  <Default Extension="JPG" ContentType="image/.jpg"/>
  <Default Extension="tiff" ContentType="image/tif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Lst>
  <p:notesMasterIdLst>
    <p:notesMasterId r:id="rId5"/>
  </p:notesMasterIdLst>
  <p:handoutMasterIdLst>
    <p:handoutMasterId r:id="rId124"/>
  </p:handoutMasterIdLst>
  <p:sldIdLst>
    <p:sldId id="2851" r:id="rId4"/>
    <p:sldId id="2318" r:id="rId6"/>
    <p:sldId id="2348" r:id="rId7"/>
    <p:sldId id="2686" r:id="rId8"/>
    <p:sldId id="2687" r:id="rId9"/>
    <p:sldId id="2567" r:id="rId10"/>
    <p:sldId id="2572" r:id="rId11"/>
    <p:sldId id="2573" r:id="rId12"/>
    <p:sldId id="2568" r:id="rId13"/>
    <p:sldId id="2496" r:id="rId14"/>
    <p:sldId id="2755" r:id="rId15"/>
    <p:sldId id="2855" r:id="rId16"/>
    <p:sldId id="2861" r:id="rId17"/>
    <p:sldId id="2856" r:id="rId18"/>
    <p:sldId id="2862" r:id="rId19"/>
    <p:sldId id="2863" r:id="rId20"/>
    <p:sldId id="2857" r:id="rId21"/>
    <p:sldId id="2864" r:id="rId22"/>
    <p:sldId id="2858" r:id="rId23"/>
    <p:sldId id="2865" r:id="rId24"/>
    <p:sldId id="2866" r:id="rId25"/>
    <p:sldId id="2859" r:id="rId26"/>
    <p:sldId id="2867" r:id="rId27"/>
    <p:sldId id="2860" r:id="rId28"/>
    <p:sldId id="2868" r:id="rId29"/>
    <p:sldId id="2853" r:id="rId30"/>
    <p:sldId id="2854" r:id="rId31"/>
    <p:sldId id="2760" r:id="rId32"/>
    <p:sldId id="2756" r:id="rId33"/>
    <p:sldId id="2757" r:id="rId34"/>
    <p:sldId id="2758" r:id="rId35"/>
    <p:sldId id="2761" r:id="rId36"/>
    <p:sldId id="2759" r:id="rId37"/>
    <p:sldId id="2693" r:id="rId38"/>
    <p:sldId id="2532" r:id="rId39"/>
    <p:sldId id="2762" r:id="rId40"/>
    <p:sldId id="2767" r:id="rId41"/>
    <p:sldId id="2763" r:id="rId42"/>
    <p:sldId id="2764" r:id="rId43"/>
    <p:sldId id="2765" r:id="rId44"/>
    <p:sldId id="2768" r:id="rId45"/>
    <p:sldId id="2766" r:id="rId46"/>
    <p:sldId id="2704" r:id="rId47"/>
    <p:sldId id="2408" r:id="rId48"/>
    <p:sldId id="2472" r:id="rId49"/>
    <p:sldId id="2869" r:id="rId50"/>
    <p:sldId id="2780" r:id="rId51"/>
    <p:sldId id="2675" r:id="rId52"/>
    <p:sldId id="2782" r:id="rId53"/>
    <p:sldId id="2424" r:id="rId54"/>
    <p:sldId id="2873" r:id="rId55"/>
    <p:sldId id="2879" r:id="rId56"/>
    <p:sldId id="2874" r:id="rId57"/>
    <p:sldId id="2875" r:id="rId58"/>
    <p:sldId id="2880" r:id="rId59"/>
    <p:sldId id="2876" r:id="rId60"/>
    <p:sldId id="2881" r:id="rId61"/>
    <p:sldId id="2877" r:id="rId62"/>
    <p:sldId id="2882" r:id="rId63"/>
    <p:sldId id="2878" r:id="rId64"/>
    <p:sldId id="2787" r:id="rId65"/>
    <p:sldId id="2426" r:id="rId66"/>
    <p:sldId id="2872" r:id="rId67"/>
    <p:sldId id="2870" r:id="rId68"/>
    <p:sldId id="2795" r:id="rId69"/>
    <p:sldId id="2796" r:id="rId70"/>
    <p:sldId id="2798" r:id="rId71"/>
    <p:sldId id="2797" r:id="rId72"/>
    <p:sldId id="2716" r:id="rId73"/>
    <p:sldId id="2442" r:id="rId74"/>
    <p:sldId id="2427" r:id="rId75"/>
    <p:sldId id="2799" r:id="rId76"/>
    <p:sldId id="2800" r:id="rId77"/>
    <p:sldId id="2721" r:id="rId78"/>
    <p:sldId id="2724" r:id="rId79"/>
    <p:sldId id="2725" r:id="rId80"/>
    <p:sldId id="2801" r:id="rId81"/>
    <p:sldId id="2595" r:id="rId82"/>
    <p:sldId id="2596" r:id="rId83"/>
    <p:sldId id="2886" r:id="rId84"/>
    <p:sldId id="2883" r:id="rId85"/>
    <p:sldId id="2783" r:id="rId86"/>
    <p:sldId id="2681" r:id="rId87"/>
    <p:sldId id="2785" r:id="rId88"/>
    <p:sldId id="2429" r:id="rId89"/>
    <p:sldId id="2887" r:id="rId90"/>
    <p:sldId id="2888" r:id="rId91"/>
    <p:sldId id="2890" r:id="rId92"/>
    <p:sldId id="2895" r:id="rId93"/>
    <p:sldId id="2891" r:id="rId94"/>
    <p:sldId id="2896" r:id="rId95"/>
    <p:sldId id="2892" r:id="rId96"/>
    <p:sldId id="2897" r:id="rId97"/>
    <p:sldId id="2893" r:id="rId98"/>
    <p:sldId id="2894" r:id="rId99"/>
    <p:sldId id="2807" r:id="rId100"/>
    <p:sldId id="2430" r:id="rId101"/>
    <p:sldId id="2885" r:id="rId102"/>
    <p:sldId id="2884" r:id="rId103"/>
    <p:sldId id="2820" r:id="rId104"/>
    <p:sldId id="2737" r:id="rId105"/>
    <p:sldId id="2821" r:id="rId106"/>
    <p:sldId id="2817" r:id="rId107"/>
    <p:sldId id="2818" r:id="rId108"/>
    <p:sldId id="2822" r:id="rId109"/>
    <p:sldId id="2819" r:id="rId110"/>
    <p:sldId id="2483" r:id="rId111"/>
    <p:sldId id="2431" r:id="rId112"/>
    <p:sldId id="2823" r:id="rId113"/>
    <p:sldId id="2824" r:id="rId114"/>
    <p:sldId id="2827" r:id="rId115"/>
    <p:sldId id="2740" r:id="rId116"/>
    <p:sldId id="2825" r:id="rId117"/>
    <p:sldId id="2828" r:id="rId118"/>
    <p:sldId id="2850" r:id="rId119"/>
    <p:sldId id="2826" r:id="rId120"/>
    <p:sldId id="2745" r:id="rId121"/>
    <p:sldId id="2829" r:id="rId122"/>
    <p:sldId id="2852" r:id="rId123"/>
  </p:sldIdLst>
  <p:sldSz cx="12190095" cy="6859270"/>
  <p:notesSz cx="6858000" cy="9144000"/>
  <p:defaultTex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20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3864"/>
    <a:srgbClr val="0069B8"/>
    <a:srgbClr val="B1E5F7"/>
    <a:srgbClr val="DFF1FB"/>
    <a:srgbClr val="F5E4D0"/>
    <a:srgbClr val="D8F0FA"/>
    <a:srgbClr val="C6EBFB"/>
    <a:srgbClr val="D0EEF9"/>
    <a:srgbClr val="E3F4FC"/>
    <a:srgbClr val="CC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87" autoAdjust="0"/>
    <p:restoredTop sz="96318" autoAdjust="0"/>
  </p:normalViewPr>
  <p:slideViewPr>
    <p:cSldViewPr showGuides="1">
      <p:cViewPr>
        <p:scale>
          <a:sx n="100" d="100"/>
          <a:sy n="100" d="100"/>
        </p:scale>
        <p:origin x="774" y="360"/>
      </p:cViewPr>
      <p:guideLst>
        <p:guide orient="horz" pos="1344"/>
        <p:guide pos="204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966" y="-102"/>
      </p:cViewPr>
      <p:guideLst>
        <p:guide orient="horz" pos="2732"/>
        <p:guide pos="2160"/>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7" Type="http://schemas.openxmlformats.org/officeDocument/2006/relationships/tableStyles" Target="tableStyles.xml"/><Relationship Id="rId126" Type="http://schemas.openxmlformats.org/officeDocument/2006/relationships/viewProps" Target="viewProps.xml"/><Relationship Id="rId125" Type="http://schemas.openxmlformats.org/officeDocument/2006/relationships/presProps" Target="presProps.xml"/><Relationship Id="rId124" Type="http://schemas.openxmlformats.org/officeDocument/2006/relationships/handoutMaster" Target="handoutMasters/handoutMaster1.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D594FB-2808-45A5-BDC8-80C0F481B27E}"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85B4082-C5AE-46D0-A000-D929E8B25956}"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9FAA0F-2349-45DA-9EBD-9D94C9A1CFA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F37086-15D0-443D-AF17-A3F21825C04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800" algn="l" defTabSz="1218565" rtl="0" eaLnBrk="1" latinLnBrk="0" hangingPunct="1">
      <a:defRPr sz="1600" kern="1200">
        <a:solidFill>
          <a:schemeClr val="tx1"/>
        </a:solidFill>
        <a:latin typeface="+mn-lt"/>
        <a:ea typeface="+mn-ea"/>
        <a:cs typeface="+mn-cs"/>
      </a:defRPr>
    </a:lvl4pPr>
    <a:lvl5pPr marL="2438400" algn="l" defTabSz="1218565" rtl="0" eaLnBrk="1" latinLnBrk="0" hangingPunct="1">
      <a:defRPr sz="1600" kern="1200">
        <a:solidFill>
          <a:schemeClr val="tx1"/>
        </a:solidFill>
        <a:latin typeface="+mn-lt"/>
        <a:ea typeface="+mn-ea"/>
        <a:cs typeface="+mn-cs"/>
      </a:defRPr>
    </a:lvl5pPr>
    <a:lvl6pPr marL="3048000" algn="l" defTabSz="1218565" rtl="0" eaLnBrk="1" latinLnBrk="0" hangingPunct="1">
      <a:defRPr sz="1600" kern="1200">
        <a:solidFill>
          <a:schemeClr val="tx1"/>
        </a:solidFill>
        <a:latin typeface="+mn-lt"/>
        <a:ea typeface="+mn-ea"/>
        <a:cs typeface="+mn-cs"/>
      </a:defRPr>
    </a:lvl6pPr>
    <a:lvl7pPr marL="3657600" algn="l" defTabSz="1218565" rtl="0" eaLnBrk="1" latinLnBrk="0" hangingPunct="1">
      <a:defRPr sz="1600" kern="1200">
        <a:solidFill>
          <a:schemeClr val="tx1"/>
        </a:solidFill>
        <a:latin typeface="+mn-lt"/>
        <a:ea typeface="+mn-ea"/>
        <a:cs typeface="+mn-cs"/>
      </a:defRPr>
    </a:lvl7pPr>
    <a:lvl8pPr marL="4267200" algn="l" defTabSz="1218565" rtl="0" eaLnBrk="1" latinLnBrk="0" hangingPunct="1">
      <a:defRPr sz="1600" kern="1200">
        <a:solidFill>
          <a:schemeClr val="tx1"/>
        </a:solidFill>
        <a:latin typeface="+mn-lt"/>
        <a:ea typeface="+mn-ea"/>
        <a:cs typeface="+mn-cs"/>
      </a:defRPr>
    </a:lvl8pPr>
    <a:lvl9pPr marL="4876800"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幻灯片图像占位符 1"/>
          <p:cNvSpPr>
            <a:spLocks noGrp="1" noRot="1" noChangeAspect="1"/>
          </p:cNvSpPr>
          <p:nvPr>
            <p:ph type="sldImg"/>
          </p:nvPr>
        </p:nvSpPr>
        <p:spPr bwMode="auto">
          <a:xfrm>
            <a:off x="382588" y="685800"/>
            <a:ext cx="6092825" cy="3429000"/>
          </a:xfrm>
          <a:noFill/>
          <a:ln>
            <a:solidFill>
              <a:srgbClr val="000000"/>
            </a:solidFill>
            <a:miter lim="800000"/>
          </a:ln>
        </p:spPr>
      </p:sp>
      <p:sp>
        <p:nvSpPr>
          <p:cNvPr id="29286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dirty="0"/>
          </a:p>
        </p:txBody>
      </p:sp>
      <p:sp>
        <p:nvSpPr>
          <p:cNvPr id="292867" name="灯片编号占位符 3"/>
          <p:cNvSpPr>
            <a:spLocks noGrp="1"/>
          </p:cNvSpPr>
          <p:nvPr>
            <p:ph type="sldNum" sz="quarter" idx="5"/>
          </p:nvPr>
        </p:nvSpPr>
        <p:spPr bwMode="auto">
          <a:ln>
            <a:miter lim="800000"/>
          </a:ln>
        </p:spPr>
        <p:txBody>
          <a:bodyPr wrap="square" numCol="1" anchorCtr="0" compatLnSpc="1"/>
          <a:lstStyle/>
          <a:p>
            <a:pPr defTabSz="1217295" fontAlgn="base">
              <a:spcBef>
                <a:spcPct val="0"/>
              </a:spcBef>
              <a:spcAft>
                <a:spcPct val="0"/>
              </a:spcAft>
              <a:defRPr/>
            </a:pPr>
            <a:fld id="{8434232D-77A3-48F2-BDAE-7B774E249B18}" type="slidenum">
              <a:rPr lang="zh-CN" altLang="en-US"/>
            </a:fld>
            <a:endParaRPr lang="en-US"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3.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4.png"/><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自定义版式">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bg>
      <p:bgPr>
        <a:pattFill prst="lt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4" name="同侧圆角矩形 13"/>
          <p:cNvSpPr/>
          <p:nvPr userDrawn="1"/>
        </p:nvSpPr>
        <p:spPr>
          <a:xfrm rot="5400000">
            <a:off x="-724190" y="706690"/>
            <a:ext cx="1845808" cy="432048"/>
          </a:xfrm>
          <a:prstGeom prst="round2SameRect">
            <a:avLst/>
          </a:prstGeom>
          <a:solidFill>
            <a:srgbClr val="C0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48498" y="181213"/>
            <a:ext cx="500458" cy="1569660"/>
          </a:xfrm>
          <a:prstGeom prst="rect">
            <a:avLst/>
          </a:prstGeom>
        </p:spPr>
        <p:txBody>
          <a:bodyPr wrap="none">
            <a:spAutoFit/>
          </a:bodyPr>
          <a:lstStyle/>
          <a:p>
            <a:r>
              <a:rPr lang="zh-CN" altLang="en-US" sz="2400" b="1"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易</a:t>
            </a:r>
            <a:endParaRPr lang="en-US" altLang="zh-CN" sz="2400" b="1"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endParaRPr>
          </a:p>
          <a:p>
            <a:r>
              <a:rPr lang="zh-CN" altLang="en-US" sz="2400" b="1"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错</a:t>
            </a:r>
            <a:endParaRPr lang="en-US" altLang="zh-CN"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endParaRPr>
          </a:p>
          <a:p>
            <a:r>
              <a:rPr lang="zh-CN" altLang="en-US"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提</a:t>
            </a:r>
            <a:endParaRPr lang="en-US" altLang="zh-CN"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endParaRPr>
          </a:p>
          <a:p>
            <a:r>
              <a:rPr lang="zh-CN" altLang="en-US"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醒</a:t>
            </a:r>
            <a:endParaRPr lang="zh-CN" altLang="en-US" sz="2400" b="1" dirty="0">
              <a:solidFill>
                <a:schemeClr val="bg1"/>
              </a:solidFill>
              <a:latin typeface="Adobe 黑体 Std R" panose="020B0400000000000000" pitchFamily="34" charset="-122"/>
              <a:ea typeface="Adobe 黑体 Std R" panose="020B0400000000000000" pitchFamily="34" charset="-122"/>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自定义版式">
    <p:bg>
      <p:bgPr>
        <a:pattFill prst="lt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4" name="同侧圆角矩形 13"/>
          <p:cNvSpPr/>
          <p:nvPr userDrawn="1"/>
        </p:nvSpPr>
        <p:spPr>
          <a:xfrm rot="5400000">
            <a:off x="-724190" y="706690"/>
            <a:ext cx="1845808" cy="432048"/>
          </a:xfrm>
          <a:prstGeom prst="round2SameRect">
            <a:avLst/>
          </a:prstGeom>
          <a:solidFill>
            <a:srgbClr val="C0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48498" y="181213"/>
            <a:ext cx="500458" cy="1569660"/>
          </a:xfrm>
          <a:prstGeom prst="rect">
            <a:avLst/>
          </a:prstGeom>
        </p:spPr>
        <p:txBody>
          <a:bodyPr wrap="none">
            <a:spAutoFit/>
          </a:bodyPr>
          <a:lstStyle/>
          <a:p>
            <a:r>
              <a:rPr lang="zh-CN" altLang="en-US"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特</a:t>
            </a:r>
            <a:endParaRPr lang="en-US" altLang="zh-CN"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endParaRPr>
          </a:p>
          <a:p>
            <a:r>
              <a:rPr lang="zh-CN" altLang="en-US"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别</a:t>
            </a:r>
            <a:endParaRPr lang="en-US" altLang="zh-CN"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endParaRPr>
          </a:p>
          <a:p>
            <a:r>
              <a:rPr lang="zh-CN" altLang="en-US"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提</a:t>
            </a:r>
            <a:endParaRPr lang="en-US" altLang="zh-CN"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endParaRPr>
          </a:p>
          <a:p>
            <a:r>
              <a:rPr lang="zh-CN" altLang="en-US" sz="2400" b="1" dirty="0" smtClean="0">
                <a:solidFill>
                  <a:schemeClr val="bg1"/>
                </a:solidFill>
                <a:latin typeface="Adobe 黑体 Std R" panose="020B0400000000000000" pitchFamily="34" charset="-122"/>
                <a:ea typeface="Adobe 黑体 Std R" panose="020B0400000000000000" pitchFamily="34" charset="-122"/>
                <a:cs typeface="Times New Roman" panose="02020603050405020304" pitchFamily="18" charset="0"/>
              </a:rPr>
              <a:t>醒</a:t>
            </a:r>
            <a:endParaRPr lang="zh-CN" altLang="en-US" sz="2400" b="1" dirty="0">
              <a:solidFill>
                <a:schemeClr val="bg1"/>
              </a:solidFill>
              <a:latin typeface="Adobe 黑体 Std R" panose="020B0400000000000000" pitchFamily="34" charset="-122"/>
              <a:ea typeface="Adobe 黑体 Std R" panose="020B0400000000000000" pitchFamily="34" charset="-122"/>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考点一">
    <p:bg>
      <p:bgPr>
        <a:pattFill prst="smCheck">
          <a:fgClr>
            <a:srgbClr val="F7F7F7"/>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descr="Nipic_29009329_20250221150654301"/>
          <p:cNvPicPr>
            <a:picLocks noChangeAspect="1"/>
          </p:cNvPicPr>
          <p:nvPr userDrawn="1"/>
        </p:nvPicPr>
        <p:blipFill>
          <a:blip r:embed="rId2"/>
          <a:stretch>
            <a:fillRect/>
          </a:stretch>
        </p:blipFill>
        <p:spPr>
          <a:xfrm>
            <a:off x="0" y="0"/>
            <a:ext cx="12188825" cy="6858635"/>
          </a:xfrm>
          <a:prstGeom prst="rect">
            <a:avLst/>
          </a:prstGeom>
        </p:spPr>
      </p:pic>
      <p:pic>
        <p:nvPicPr>
          <p:cNvPr id="4" name="图片 3" descr="玻璃 1"/>
          <p:cNvPicPr>
            <a:picLocks noChangeAspect="1"/>
          </p:cNvPicPr>
          <p:nvPr userDrawn="1"/>
        </p:nvPicPr>
        <p:blipFill>
          <a:blip r:embed="rId3"/>
          <a:stretch>
            <a:fillRect/>
          </a:stretch>
        </p:blipFill>
        <p:spPr>
          <a:xfrm>
            <a:off x="5879465" y="1701165"/>
            <a:ext cx="5690235" cy="5120640"/>
          </a:xfrm>
          <a:prstGeom prst="rect">
            <a:avLst/>
          </a:prstGeom>
        </p:spPr>
      </p:pic>
      <p:pic>
        <p:nvPicPr>
          <p:cNvPr id="5" name="图片 4" descr="玻璃 1"/>
          <p:cNvPicPr>
            <a:picLocks noChangeAspect="1"/>
          </p:cNvPicPr>
          <p:nvPr userDrawn="1"/>
        </p:nvPicPr>
        <p:blipFill>
          <a:blip r:embed="rId3"/>
          <a:stretch>
            <a:fillRect/>
          </a:stretch>
        </p:blipFill>
        <p:spPr>
          <a:xfrm>
            <a:off x="5879465" y="1701165"/>
            <a:ext cx="5690235" cy="512064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0"/>
            <a:ext cx="12190413" cy="6859588"/>
          </a:xfrm>
          <a:prstGeom prst="rect">
            <a:avLst/>
          </a:prstGeom>
          <a:solidFill>
            <a:srgbClr val="0065B0"/>
          </a:solidFill>
          <a:ln>
            <a:noFill/>
            <a:prstDash val="solid"/>
          </a:ln>
          <a:effectLst>
            <a:outerShdw blurRad="203200" dist="101600" dir="8100000" algn="tr" rotWithShape="0">
              <a:srgbClr val="FF5DA9">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13" name="任意多边形 9"/>
          <p:cNvSpPr/>
          <p:nvPr userDrawn="1"/>
        </p:nvSpPr>
        <p:spPr>
          <a:xfrm>
            <a:off x="3189413" y="2234682"/>
            <a:ext cx="9001000" cy="4624906"/>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3">
              <a:alphaModFix amt="5000"/>
            </a:blip>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zh-CN"/>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algn="ctr"/>
            <a:endParaRPr lang="zh-CN" altLang="en-US">
              <a:solidFill>
                <a:prstClr val="white"/>
              </a:solidFill>
            </a:endParaRPr>
          </a:p>
        </p:txBody>
      </p:sp>
      <p:sp>
        <p:nvSpPr>
          <p:cNvPr id="15" name="任意多边形: 形状 14"/>
          <p:cNvSpPr/>
          <p:nvPr userDrawn="1">
            <p:custDataLst>
              <p:tags r:id="rId4"/>
            </p:custDataLst>
          </p:nvPr>
        </p:nvSpPr>
        <p:spPr>
          <a:xfrm>
            <a:off x="0" y="1"/>
            <a:ext cx="1883293" cy="1650541"/>
          </a:xfrm>
          <a:custGeom>
            <a:avLst/>
            <a:gdLst>
              <a:gd name="connsiteX0" fmla="*/ 0 w 1883538"/>
              <a:gd name="connsiteY0" fmla="*/ 0 h 1650159"/>
              <a:gd name="connsiteX1" fmla="*/ 1883538 w 1883538"/>
              <a:gd name="connsiteY1" fmla="*/ 0 h 1650159"/>
              <a:gd name="connsiteX2" fmla="*/ 233379 w 1883538"/>
              <a:gd name="connsiteY2" fmla="*/ 1650159 h 1650159"/>
              <a:gd name="connsiteX3" fmla="*/ 64660 w 1883538"/>
              <a:gd name="connsiteY3" fmla="*/ 1641640 h 1650159"/>
              <a:gd name="connsiteX4" fmla="*/ 0 w 1883538"/>
              <a:gd name="connsiteY4" fmla="*/ 1631771 h 1650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538" h="1650159">
                <a:moveTo>
                  <a:pt x="0" y="0"/>
                </a:moveTo>
                <a:lnTo>
                  <a:pt x="1883538" y="0"/>
                </a:lnTo>
                <a:cubicBezTo>
                  <a:pt x="1883538" y="911358"/>
                  <a:pt x="1144737" y="1650159"/>
                  <a:pt x="233379" y="1650159"/>
                </a:cubicBezTo>
                <a:cubicBezTo>
                  <a:pt x="176419" y="1650159"/>
                  <a:pt x="120134" y="1647273"/>
                  <a:pt x="64660" y="1641640"/>
                </a:cubicBezTo>
                <a:lnTo>
                  <a:pt x="0" y="1631771"/>
                </a:lnTo>
                <a:close/>
              </a:path>
            </a:pathLst>
          </a:custGeom>
          <a:gradFill flip="none" rotWithShape="1">
            <a:gsLst>
              <a:gs pos="0">
                <a:srgbClr val="FFFFFF">
                  <a:alpha val="39000"/>
                </a:srgbClr>
              </a:gs>
              <a:gs pos="81000">
                <a:srgbClr val="FFFFFF">
                  <a:alpha val="0"/>
                </a:srgbClr>
              </a:gs>
            </a:gsLst>
            <a:lin ang="2700000" scaled="1"/>
            <a:tileRect/>
          </a:gradFill>
          <a:ln>
            <a:noFill/>
            <a:prstDash val="solid"/>
          </a:ln>
          <a:effectLst>
            <a:outerShdw blurRad="203200" dist="101600" dir="8100000" algn="tr" rotWithShape="0">
              <a:srgbClr val="0048E5">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cxnSp>
        <p:nvCxnSpPr>
          <p:cNvPr id="17" name="直接连接符 16"/>
          <p:cNvCxnSpPr/>
          <p:nvPr userDrawn="1">
            <p:custDataLst>
              <p:tags r:id="rId5"/>
            </p:custDataLst>
          </p:nvPr>
        </p:nvCxnSpPr>
        <p:spPr>
          <a:xfrm>
            <a:off x="1063583" y="3675598"/>
            <a:ext cx="128769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userDrawn="1">
            <p:custDataLst>
              <p:tags r:id="rId6"/>
            </p:custDataLst>
          </p:nvPr>
        </p:nvPicPr>
        <p:blipFill>
          <a:blip r:embed="rId7"/>
          <a:srcRect l="38052" b="9236"/>
          <a:stretch>
            <a:fillRect/>
          </a:stretch>
        </p:blipFill>
        <p:spPr>
          <a:xfrm>
            <a:off x="0" y="1844751"/>
            <a:ext cx="9264992" cy="5014837"/>
          </a:xfrm>
          <a:custGeom>
            <a:avLst/>
            <a:gdLst>
              <a:gd name="connsiteX0" fmla="*/ 0 w 8263308"/>
              <a:gd name="connsiteY0" fmla="*/ 0 h 4471041"/>
              <a:gd name="connsiteX1" fmla="*/ 8263308 w 8263308"/>
              <a:gd name="connsiteY1" fmla="*/ 0 h 4471041"/>
              <a:gd name="connsiteX2" fmla="*/ 8263308 w 8263308"/>
              <a:gd name="connsiteY2" fmla="*/ 4471041 h 4471041"/>
              <a:gd name="connsiteX3" fmla="*/ 0 w 8263308"/>
              <a:gd name="connsiteY3" fmla="*/ 4471041 h 4471041"/>
            </a:gdLst>
            <a:ahLst/>
            <a:cxnLst>
              <a:cxn ang="0">
                <a:pos x="connsiteX0" y="connsiteY0"/>
              </a:cxn>
              <a:cxn ang="0">
                <a:pos x="connsiteX1" y="connsiteY1"/>
              </a:cxn>
              <a:cxn ang="0">
                <a:pos x="connsiteX2" y="connsiteY2"/>
              </a:cxn>
              <a:cxn ang="0">
                <a:pos x="connsiteX3" y="connsiteY3"/>
              </a:cxn>
            </a:cxnLst>
            <a:rect l="l" t="t" r="r" b="b"/>
            <a:pathLst>
              <a:path w="8263308" h="4471041">
                <a:moveTo>
                  <a:pt x="0" y="0"/>
                </a:moveTo>
                <a:lnTo>
                  <a:pt x="8263308" y="0"/>
                </a:lnTo>
                <a:lnTo>
                  <a:pt x="8263308" y="4471041"/>
                </a:lnTo>
                <a:lnTo>
                  <a:pt x="0" y="4471041"/>
                </a:lnTo>
                <a:close/>
              </a:path>
            </a:pathLst>
          </a:custGeom>
        </p:spPr>
      </p:pic>
      <p:sp>
        <p:nvSpPr>
          <p:cNvPr id="11" name="矩形: 圆角 2"/>
          <p:cNvSpPr/>
          <p:nvPr userDrawn="1"/>
        </p:nvSpPr>
        <p:spPr>
          <a:xfrm rot="5400000" flipV="1">
            <a:off x="6184738" y="-1639896"/>
            <a:ext cx="2820202" cy="9191148"/>
          </a:xfrm>
          <a:prstGeom prst="roundRect">
            <a:avLst>
              <a:gd name="adj" fmla="val 5616"/>
            </a:avLst>
          </a:prstGeom>
          <a:gradFill>
            <a:gsLst>
              <a:gs pos="100000">
                <a:schemeClr val="accent1">
                  <a:alpha val="0"/>
                </a:schemeClr>
              </a:gs>
              <a:gs pos="100000">
                <a:schemeClr val="accent1">
                  <a:alpha val="100000"/>
                </a:schemeClr>
              </a:gs>
              <a:gs pos="0">
                <a:schemeClr val="accent1">
                  <a:lumMod val="20000"/>
                  <a:lumOff val="80000"/>
                  <a:alpha val="10000"/>
                </a:schemeClr>
              </a:gs>
            </a:gsLst>
            <a:lin ang="5400000" scaled="0"/>
          </a:gradFill>
          <a:ln>
            <a:gradFill>
              <a:gsLst>
                <a:gs pos="20000">
                  <a:schemeClr val="accent1">
                    <a:alpha val="0"/>
                  </a:schemeClr>
                </a:gs>
                <a:gs pos="100000">
                  <a:schemeClr val="accent1">
                    <a:lumMod val="60000"/>
                    <a:lumOff val="40000"/>
                    <a:alpha val="100000"/>
                  </a:schemeClr>
                </a:gs>
              </a:gsLst>
              <a:lin ang="16200000" scaled="1"/>
            </a:gradFill>
          </a:ln>
          <a:effectLst>
            <a:outerShdw blurRad="152400" dist="38100" dir="13500000" algn="br" rotWithShape="0">
              <a:schemeClr val="accent1">
                <a:lumMod val="75000"/>
                <a:alpha val="7000"/>
              </a:schemeClr>
            </a:outerShdw>
          </a:effectLst>
        </p:spPr>
        <p:style>
          <a:lnRef idx="1">
            <a:schemeClr val="accent1"/>
          </a:lnRef>
          <a:fillRef idx="2">
            <a:schemeClr val="accent1"/>
          </a:fillRef>
          <a:effectRef idx="1">
            <a:schemeClr val="accent1"/>
          </a:effectRef>
          <a:fontRef idx="minor">
            <a:schemeClr val="dk1"/>
          </a:fontRef>
        </p:style>
        <p:txBody>
          <a:bodyPr vert="horz" wrap="square" lIns="359998" tIns="359998" rIns="288252" bIns="359998" numCol="1" spcCol="0" rtlCol="0" fromWordArt="0" anchor="b" anchorCtr="1" forceAA="0" compatLnSpc="1">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50000"/>
              </a:lnSpc>
            </a:pPr>
            <a:endParaRPr lang="zh-CN" altLang="en-US" sz="1600" kern="0" dirty="0">
              <a:ln>
                <a:noFill/>
                <a:prstDash val="sysDot"/>
              </a:ln>
              <a:solidFill>
                <a:srgbClr val="292929"/>
              </a:solidFill>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userDrawn="1">
  <p:cSld name="1_节标题">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0"/>
            <a:ext cx="12190413" cy="6859588"/>
          </a:xfrm>
          <a:prstGeom prst="rect">
            <a:avLst/>
          </a:prstGeom>
          <a:solidFill>
            <a:srgbClr val="0065B0"/>
          </a:solidFill>
          <a:ln>
            <a:noFill/>
            <a:prstDash val="solid"/>
          </a:ln>
          <a:effectLst>
            <a:outerShdw blurRad="203200" dist="101600" dir="8100000" algn="tr" rotWithShape="0">
              <a:srgbClr val="FF5DA9">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pic>
        <p:nvPicPr>
          <p:cNvPr id="14" name="图片 13"/>
          <p:cNvPicPr>
            <a:picLocks noChangeAspect="1"/>
          </p:cNvPicPr>
          <p:nvPr userDrawn="1">
            <p:custDataLst>
              <p:tags r:id="rId3"/>
            </p:custDataLst>
          </p:nvPr>
        </p:nvPicPr>
        <p:blipFill>
          <a:blip r:embed="rId4"/>
          <a:srcRect l="38052" b="9236"/>
          <a:stretch>
            <a:fillRect/>
          </a:stretch>
        </p:blipFill>
        <p:spPr>
          <a:xfrm>
            <a:off x="0" y="1844751"/>
            <a:ext cx="9264992" cy="5014837"/>
          </a:xfrm>
          <a:custGeom>
            <a:avLst/>
            <a:gdLst>
              <a:gd name="connsiteX0" fmla="*/ 0 w 8263308"/>
              <a:gd name="connsiteY0" fmla="*/ 0 h 4471041"/>
              <a:gd name="connsiteX1" fmla="*/ 8263308 w 8263308"/>
              <a:gd name="connsiteY1" fmla="*/ 0 h 4471041"/>
              <a:gd name="connsiteX2" fmla="*/ 8263308 w 8263308"/>
              <a:gd name="connsiteY2" fmla="*/ 4471041 h 4471041"/>
              <a:gd name="connsiteX3" fmla="*/ 0 w 8263308"/>
              <a:gd name="connsiteY3" fmla="*/ 4471041 h 4471041"/>
            </a:gdLst>
            <a:ahLst/>
            <a:cxnLst>
              <a:cxn ang="0">
                <a:pos x="connsiteX0" y="connsiteY0"/>
              </a:cxn>
              <a:cxn ang="0">
                <a:pos x="connsiteX1" y="connsiteY1"/>
              </a:cxn>
              <a:cxn ang="0">
                <a:pos x="connsiteX2" y="connsiteY2"/>
              </a:cxn>
              <a:cxn ang="0">
                <a:pos x="connsiteX3" y="connsiteY3"/>
              </a:cxn>
            </a:cxnLst>
            <a:rect l="l" t="t" r="r" b="b"/>
            <a:pathLst>
              <a:path w="8263308" h="4471041">
                <a:moveTo>
                  <a:pt x="0" y="0"/>
                </a:moveTo>
                <a:lnTo>
                  <a:pt x="8263308" y="0"/>
                </a:lnTo>
                <a:lnTo>
                  <a:pt x="8263308" y="4471041"/>
                </a:lnTo>
                <a:lnTo>
                  <a:pt x="0" y="4471041"/>
                </a:lnTo>
                <a:close/>
              </a:path>
            </a:pathLst>
          </a:custGeom>
        </p:spPr>
      </p:pic>
      <p:sp>
        <p:nvSpPr>
          <p:cNvPr id="11" name="矩形: 圆角 2"/>
          <p:cNvSpPr/>
          <p:nvPr userDrawn="1"/>
        </p:nvSpPr>
        <p:spPr>
          <a:xfrm rot="5400000" flipV="1">
            <a:off x="6019155" y="-1639896"/>
            <a:ext cx="2820202" cy="9191148"/>
          </a:xfrm>
          <a:prstGeom prst="roundRect">
            <a:avLst>
              <a:gd name="adj" fmla="val 5616"/>
            </a:avLst>
          </a:prstGeom>
          <a:gradFill>
            <a:gsLst>
              <a:gs pos="100000">
                <a:schemeClr val="accent1">
                  <a:alpha val="0"/>
                </a:schemeClr>
              </a:gs>
              <a:gs pos="100000">
                <a:schemeClr val="accent1">
                  <a:alpha val="100000"/>
                </a:schemeClr>
              </a:gs>
              <a:gs pos="0">
                <a:schemeClr val="accent1">
                  <a:lumMod val="20000"/>
                  <a:lumOff val="80000"/>
                  <a:alpha val="10000"/>
                </a:schemeClr>
              </a:gs>
            </a:gsLst>
            <a:lin ang="5400000" scaled="0"/>
          </a:gradFill>
          <a:ln>
            <a:gradFill>
              <a:gsLst>
                <a:gs pos="20000">
                  <a:schemeClr val="accent1">
                    <a:alpha val="0"/>
                  </a:schemeClr>
                </a:gs>
                <a:gs pos="100000">
                  <a:schemeClr val="accent1">
                    <a:lumMod val="60000"/>
                    <a:lumOff val="40000"/>
                    <a:alpha val="100000"/>
                  </a:schemeClr>
                </a:gs>
              </a:gsLst>
              <a:lin ang="16200000" scaled="1"/>
            </a:gradFill>
          </a:ln>
          <a:effectLst>
            <a:outerShdw blurRad="152400" dist="38100" dir="13500000" algn="br" rotWithShape="0">
              <a:schemeClr val="accent1">
                <a:lumMod val="75000"/>
                <a:alpha val="7000"/>
              </a:schemeClr>
            </a:outerShdw>
          </a:effectLst>
        </p:spPr>
        <p:style>
          <a:lnRef idx="1">
            <a:schemeClr val="accent1"/>
          </a:lnRef>
          <a:fillRef idx="2">
            <a:schemeClr val="accent1"/>
          </a:fillRef>
          <a:effectRef idx="1">
            <a:schemeClr val="accent1"/>
          </a:effectRef>
          <a:fontRef idx="minor">
            <a:schemeClr val="dk1"/>
          </a:fontRef>
        </p:style>
        <p:txBody>
          <a:bodyPr vert="horz" wrap="square" lIns="359998" tIns="359998" rIns="288252" bIns="359998" numCol="1" spcCol="0" rtlCol="0" fromWordArt="0" anchor="b" anchorCtr="1" forceAA="0" compatLnSpc="1">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50000"/>
              </a:lnSpc>
            </a:pPr>
            <a:endParaRPr lang="zh-CN" altLang="en-US" sz="1600" kern="0" dirty="0">
              <a:ln>
                <a:noFill/>
                <a:prstDash val="sysDot"/>
              </a:ln>
              <a:solidFill>
                <a:srgbClr val="292929"/>
              </a:solidFill>
              <a:sym typeface="+mn-ea"/>
            </a:endParaRPr>
          </a:p>
        </p:txBody>
      </p:sp>
      <p:sp>
        <p:nvSpPr>
          <p:cNvPr id="13" name="任意多边形 9"/>
          <p:cNvSpPr/>
          <p:nvPr userDrawn="1"/>
        </p:nvSpPr>
        <p:spPr>
          <a:xfrm>
            <a:off x="3189413" y="2234682"/>
            <a:ext cx="9001000" cy="4624906"/>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5">
              <a:alphaModFix amt="5000"/>
            </a:blip>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zh-CN"/>
            </a:defPPr>
            <a:lvl1pPr marL="0" algn="l" defTabSz="1218565" rtl="0" eaLnBrk="1" latinLnBrk="0" hangingPunct="1">
              <a:defRPr sz="2400" kern="1200">
                <a:solidFill>
                  <a:schemeClr val="lt1"/>
                </a:solidFill>
                <a:latin typeface="+mn-lt"/>
                <a:ea typeface="+mn-ea"/>
                <a:cs typeface="+mn-cs"/>
              </a:defRPr>
            </a:lvl1pPr>
            <a:lvl2pPr marL="609600" algn="l" defTabSz="1218565" rtl="0" eaLnBrk="1" latinLnBrk="0" hangingPunct="1">
              <a:defRPr sz="2400" kern="1200">
                <a:solidFill>
                  <a:schemeClr val="lt1"/>
                </a:solidFill>
                <a:latin typeface="+mn-lt"/>
                <a:ea typeface="+mn-ea"/>
                <a:cs typeface="+mn-cs"/>
              </a:defRPr>
            </a:lvl2pPr>
            <a:lvl3pPr marL="1219200" algn="l" defTabSz="1218565" rtl="0" eaLnBrk="1" latinLnBrk="0" hangingPunct="1">
              <a:defRPr sz="2400" kern="1200">
                <a:solidFill>
                  <a:schemeClr val="lt1"/>
                </a:solidFill>
                <a:latin typeface="+mn-lt"/>
                <a:ea typeface="+mn-ea"/>
                <a:cs typeface="+mn-cs"/>
              </a:defRPr>
            </a:lvl3pPr>
            <a:lvl4pPr marL="1828800" algn="l" defTabSz="1218565" rtl="0" eaLnBrk="1" latinLnBrk="0" hangingPunct="1">
              <a:defRPr sz="2400" kern="1200">
                <a:solidFill>
                  <a:schemeClr val="lt1"/>
                </a:solidFill>
                <a:latin typeface="+mn-lt"/>
                <a:ea typeface="+mn-ea"/>
                <a:cs typeface="+mn-cs"/>
              </a:defRPr>
            </a:lvl4pPr>
            <a:lvl5pPr marL="2438400" algn="l" defTabSz="1218565" rtl="0" eaLnBrk="1" latinLnBrk="0" hangingPunct="1">
              <a:defRPr sz="2400" kern="1200">
                <a:solidFill>
                  <a:schemeClr val="lt1"/>
                </a:solidFill>
                <a:latin typeface="+mn-lt"/>
                <a:ea typeface="+mn-ea"/>
                <a:cs typeface="+mn-cs"/>
              </a:defRPr>
            </a:lvl5pPr>
            <a:lvl6pPr marL="3048000" algn="l" defTabSz="1218565" rtl="0" eaLnBrk="1" latinLnBrk="0" hangingPunct="1">
              <a:defRPr sz="2400" kern="1200">
                <a:solidFill>
                  <a:schemeClr val="lt1"/>
                </a:solidFill>
                <a:latin typeface="+mn-lt"/>
                <a:ea typeface="+mn-ea"/>
                <a:cs typeface="+mn-cs"/>
              </a:defRPr>
            </a:lvl6pPr>
            <a:lvl7pPr marL="3657600" algn="l" defTabSz="1218565" rtl="0" eaLnBrk="1" latinLnBrk="0" hangingPunct="1">
              <a:defRPr sz="2400" kern="1200">
                <a:solidFill>
                  <a:schemeClr val="lt1"/>
                </a:solidFill>
                <a:latin typeface="+mn-lt"/>
                <a:ea typeface="+mn-ea"/>
                <a:cs typeface="+mn-cs"/>
              </a:defRPr>
            </a:lvl7pPr>
            <a:lvl8pPr marL="4267200" algn="l" defTabSz="1218565" rtl="0" eaLnBrk="1" latinLnBrk="0" hangingPunct="1">
              <a:defRPr sz="2400" kern="1200">
                <a:solidFill>
                  <a:schemeClr val="lt1"/>
                </a:solidFill>
                <a:latin typeface="+mn-lt"/>
                <a:ea typeface="+mn-ea"/>
                <a:cs typeface="+mn-cs"/>
              </a:defRPr>
            </a:lvl8pPr>
            <a:lvl9pPr marL="4876800" algn="l" defTabSz="1218565" rtl="0" eaLnBrk="1" latinLnBrk="0" hangingPunct="1">
              <a:defRPr sz="2400" kern="1200">
                <a:solidFill>
                  <a:schemeClr val="lt1"/>
                </a:solidFill>
                <a:latin typeface="+mn-lt"/>
                <a:ea typeface="+mn-ea"/>
                <a:cs typeface="+mn-cs"/>
              </a:defRPr>
            </a:lvl9pPr>
          </a:lstStyle>
          <a:p>
            <a:pPr algn="ctr"/>
            <a:endParaRPr lang="zh-CN" altLang="en-US">
              <a:solidFill>
                <a:prstClr val="white"/>
              </a:solidFill>
            </a:endParaRPr>
          </a:p>
        </p:txBody>
      </p:sp>
      <p:sp>
        <p:nvSpPr>
          <p:cNvPr id="15" name="任意多边形: 形状 14"/>
          <p:cNvSpPr/>
          <p:nvPr userDrawn="1">
            <p:custDataLst>
              <p:tags r:id="rId6"/>
            </p:custDataLst>
          </p:nvPr>
        </p:nvSpPr>
        <p:spPr>
          <a:xfrm>
            <a:off x="0" y="1"/>
            <a:ext cx="1883293" cy="1650541"/>
          </a:xfrm>
          <a:custGeom>
            <a:avLst/>
            <a:gdLst>
              <a:gd name="connsiteX0" fmla="*/ 0 w 1883538"/>
              <a:gd name="connsiteY0" fmla="*/ 0 h 1650159"/>
              <a:gd name="connsiteX1" fmla="*/ 1883538 w 1883538"/>
              <a:gd name="connsiteY1" fmla="*/ 0 h 1650159"/>
              <a:gd name="connsiteX2" fmla="*/ 233379 w 1883538"/>
              <a:gd name="connsiteY2" fmla="*/ 1650159 h 1650159"/>
              <a:gd name="connsiteX3" fmla="*/ 64660 w 1883538"/>
              <a:gd name="connsiteY3" fmla="*/ 1641640 h 1650159"/>
              <a:gd name="connsiteX4" fmla="*/ 0 w 1883538"/>
              <a:gd name="connsiteY4" fmla="*/ 1631771 h 1650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538" h="1650159">
                <a:moveTo>
                  <a:pt x="0" y="0"/>
                </a:moveTo>
                <a:lnTo>
                  <a:pt x="1883538" y="0"/>
                </a:lnTo>
                <a:cubicBezTo>
                  <a:pt x="1883538" y="911358"/>
                  <a:pt x="1144737" y="1650159"/>
                  <a:pt x="233379" y="1650159"/>
                </a:cubicBezTo>
                <a:cubicBezTo>
                  <a:pt x="176419" y="1650159"/>
                  <a:pt x="120134" y="1647273"/>
                  <a:pt x="64660" y="1641640"/>
                </a:cubicBezTo>
                <a:lnTo>
                  <a:pt x="0" y="1631771"/>
                </a:lnTo>
                <a:close/>
              </a:path>
            </a:pathLst>
          </a:custGeom>
          <a:gradFill flip="none" rotWithShape="1">
            <a:gsLst>
              <a:gs pos="0">
                <a:srgbClr val="FFFFFF">
                  <a:alpha val="39000"/>
                </a:srgbClr>
              </a:gs>
              <a:gs pos="81000">
                <a:srgbClr val="FFFFFF">
                  <a:alpha val="0"/>
                </a:srgbClr>
              </a:gs>
            </a:gsLst>
            <a:lin ang="2700000" scaled="1"/>
            <a:tileRect/>
          </a:gradFill>
          <a:ln>
            <a:noFill/>
            <a:prstDash val="solid"/>
          </a:ln>
          <a:effectLst>
            <a:outerShdw blurRad="203200" dist="101600" dir="8100000" algn="tr" rotWithShape="0">
              <a:srgbClr val="0048E5">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cxnSp>
        <p:nvCxnSpPr>
          <p:cNvPr id="17" name="直接连接符 16"/>
          <p:cNvCxnSpPr/>
          <p:nvPr userDrawn="1">
            <p:custDataLst>
              <p:tags r:id="rId7"/>
            </p:custDataLst>
          </p:nvPr>
        </p:nvCxnSpPr>
        <p:spPr>
          <a:xfrm rot="5400000">
            <a:off x="1778951" y="2878530"/>
            <a:ext cx="128769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5" Type="http://schemas.openxmlformats.org/officeDocument/2006/relationships/theme" Target="../theme/theme2.xml"/><Relationship Id="rId4" Type="http://schemas.openxmlformats.org/officeDocument/2006/relationships/slideLayout" Target="../slideLayouts/slideLayout8.xml"/><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0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52.tiff"/><Relationship Id="rId6" Type="http://schemas.openxmlformats.org/officeDocument/2006/relationships/image" Target="../media/image155.tiff"/><Relationship Id="rId5" Type="http://schemas.openxmlformats.org/officeDocument/2006/relationships/image" Target="../media/image154.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57.tiff"/><Relationship Id="rId7" Type="http://schemas.openxmlformats.org/officeDocument/2006/relationships/image" Target="../media/image156.tiff"/><Relationship Id="rId6" Type="http://schemas.openxmlformats.org/officeDocument/2006/relationships/image" Target="../media/image153.jpeg"/><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35.jpeg"/><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33.jpeg"/><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60.jpeg"/><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36.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61.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0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61.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jpeg"/><Relationship Id="rId1" Type="http://schemas.openxmlformats.org/officeDocument/2006/relationships/image" Target="../media/image11.png"/></Relationships>
</file>

<file path=ppt/slides/_rels/slide11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38.jpeg"/><Relationship Id="rId6" Type="http://schemas.openxmlformats.org/officeDocument/2006/relationships/image" Target="../media/image137.jpeg"/><Relationship Id="rId5" Type="http://schemas.openxmlformats.org/officeDocument/2006/relationships/image" Target="../media/image161.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38.jpeg"/><Relationship Id="rId6" Type="http://schemas.openxmlformats.org/officeDocument/2006/relationships/image" Target="../media/image137.jpeg"/><Relationship Id="rId5" Type="http://schemas.openxmlformats.org/officeDocument/2006/relationships/image" Target="../media/image16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40.jpeg"/><Relationship Id="rId6" Type="http://schemas.openxmlformats.org/officeDocument/2006/relationships/image" Target="../media/image139.jpeg"/><Relationship Id="rId5" Type="http://schemas.openxmlformats.org/officeDocument/2006/relationships/image" Target="../media/image163.png"/><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61.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65.jpeg"/><Relationship Id="rId5" Type="http://schemas.openxmlformats.org/officeDocument/2006/relationships/image" Target="../media/image164.jpeg"/><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61.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41.tiff"/><Relationship Id="rId5" Type="http://schemas.openxmlformats.org/officeDocument/2006/relationships/image" Target="../media/image166.jpeg"/><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7.xml.rels><?xml version="1.0" encoding="UTF-8" standalone="yes"?>
<Relationships xmlns="http://schemas.openxmlformats.org/package/2006/relationships"><Relationship Id="rId9" Type="http://schemas.openxmlformats.org/officeDocument/2006/relationships/image" Target="../media/image170.tiff"/><Relationship Id="rId8" Type="http://schemas.openxmlformats.org/officeDocument/2006/relationships/image" Target="../media/image169.tiff"/><Relationship Id="rId7" Type="http://schemas.openxmlformats.org/officeDocument/2006/relationships/image" Target="../media/image168.tiff"/><Relationship Id="rId6" Type="http://schemas.openxmlformats.org/officeDocument/2006/relationships/image" Target="../media/image167.tiff"/><Relationship Id="rId5" Type="http://schemas.openxmlformats.org/officeDocument/2006/relationships/image" Target="../media/image166.jpeg"/><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0" Type="http://schemas.openxmlformats.org/officeDocument/2006/relationships/slideLayout" Target="../slideLayouts/slideLayout1.xml"/><Relationship Id="rId1" Type="http://schemas.openxmlformats.org/officeDocument/2006/relationships/slide" Target="slide85.xml"/></Relationships>
</file>

<file path=ppt/slides/_rels/slide11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73.tiff"/><Relationship Id="rId6" Type="http://schemas.openxmlformats.org/officeDocument/2006/relationships/image" Target="../media/image172.tiff"/><Relationship Id="rId5" Type="http://schemas.openxmlformats.org/officeDocument/2006/relationships/image" Target="../media/image171.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1.jpeg"/><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jpeg"/><Relationship Id="rId2" Type="http://schemas.openxmlformats.org/officeDocument/2006/relationships/image" Target="../media/image26.jpeg"/><Relationship Id="rId1"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7.jpeg"/><Relationship Id="rId1" Type="http://schemas.openxmlformats.org/officeDocument/2006/relationships/image" Target="../media/image20.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3.jpeg"/><Relationship Id="rId2" Type="http://schemas.openxmlformats.org/officeDocument/2006/relationships/image" Target="../media/image28.jpeg"/><Relationship Id="rId1" Type="http://schemas.openxmlformats.org/officeDocument/2006/relationships/image" Target="../media/image2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2.jpeg"/><Relationship Id="rId1"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3.tiff"/></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6.tiff"/><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tiff"/></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33.tiff"/><Relationship Id="rId4" Type="http://schemas.openxmlformats.org/officeDocument/2006/relationships/image" Target="../media/image38.tiff"/><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7.tif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3.tif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tiff"/></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1.tiff"/><Relationship Id="rId2" Type="http://schemas.openxmlformats.org/officeDocument/2006/relationships/image" Target="../media/image40.tiff"/><Relationship Id="rId1" Type="http://schemas.openxmlformats.org/officeDocument/2006/relationships/image" Target="../media/image39.tif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3.tif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2.tiff"/><Relationship Id="rId1" Type="http://schemas.openxmlformats.org/officeDocument/2006/relationships/image" Target="../media/image33.tiff"/></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tiff"/></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0.jpeg"/><Relationship Id="rId1" Type="http://schemas.openxmlformats.org/officeDocument/2006/relationships/image" Target="../media/image49.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tif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image" Target="../media/image51.tiff"/></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3.jpeg"/><Relationship Id="rId2" Type="http://schemas.openxmlformats.org/officeDocument/2006/relationships/image" Target="../media/image55.jpeg"/><Relationship Id="rId1" Type="http://schemas.openxmlformats.org/officeDocument/2006/relationships/image" Target="../media/image54.jpe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8.png"/><Relationship Id="rId3" Type="http://schemas.openxmlformats.org/officeDocument/2006/relationships/image" Target="../media/image51.tiff"/><Relationship Id="rId2" Type="http://schemas.openxmlformats.org/officeDocument/2006/relationships/image" Target="../media/image57.tiff"/><Relationship Id="rId1" Type="http://schemas.openxmlformats.org/officeDocument/2006/relationships/image" Target="../media/image56.tiff"/></Relationships>
</file>

<file path=ppt/slides/_rels/slide4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 Id="rId3" Type="http://schemas.openxmlformats.org/officeDocument/2006/relationships/image" Target="../media/image61.tiff"/><Relationship Id="rId2" Type="http://schemas.openxmlformats.org/officeDocument/2006/relationships/image" Target="../media/image60.tiff"/><Relationship Id="rId1"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65.jpeg"/></Relationships>
</file>

<file path=ppt/slides/_rels/slide4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9.png"/><Relationship Id="rId7" Type="http://schemas.openxmlformats.org/officeDocument/2006/relationships/image" Target="../media/image68.png"/><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slide" Target="slide71.xml"/><Relationship Id="rId3" Type="http://schemas.openxmlformats.org/officeDocument/2006/relationships/slide" Target="slide62.xml"/><Relationship Id="rId2" Type="http://schemas.openxmlformats.org/officeDocument/2006/relationships/slide" Target="slide50.xml"/><Relationship Id="rId1" Type="http://schemas.openxmlformats.org/officeDocument/2006/relationships/slide" Target="slide45.xml"/></Relationships>
</file>

<file path=ppt/slides/_rels/slide4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73.jpeg"/><Relationship Id="rId7" Type="http://schemas.openxmlformats.org/officeDocument/2006/relationships/image" Target="../media/image72.jpeg"/><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slide" Target="slide71.xml"/><Relationship Id="rId3" Type="http://schemas.openxmlformats.org/officeDocument/2006/relationships/slide" Target="slide62.xml"/><Relationship Id="rId2" Type="http://schemas.openxmlformats.org/officeDocument/2006/relationships/slide" Target="slide50.xml"/><Relationship Id="rId1" Type="http://schemas.openxmlformats.org/officeDocument/2006/relationships/slide" Target="slide45.xml"/></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77.tiff"/><Relationship Id="rId7" Type="http://schemas.openxmlformats.org/officeDocument/2006/relationships/image" Target="../media/image76.tiff"/><Relationship Id="rId6" Type="http://schemas.openxmlformats.org/officeDocument/2006/relationships/image" Target="../media/image75.tiff"/><Relationship Id="rId5" Type="http://schemas.openxmlformats.org/officeDocument/2006/relationships/image" Target="../media/image74.jpeg"/><Relationship Id="rId4" Type="http://schemas.openxmlformats.org/officeDocument/2006/relationships/slide" Target="slide71.xml"/><Relationship Id="rId3" Type="http://schemas.openxmlformats.org/officeDocument/2006/relationships/slide" Target="slide62.xml"/><Relationship Id="rId2" Type="http://schemas.openxmlformats.org/officeDocument/2006/relationships/slide" Target="slide50.xml"/><Relationship Id="rId1" Type="http://schemas.openxmlformats.org/officeDocument/2006/relationships/slide" Target="slide45.xml"/></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78.tiff"/><Relationship Id="rId4" Type="http://schemas.openxmlformats.org/officeDocument/2006/relationships/slide" Target="slide71.xml"/><Relationship Id="rId3" Type="http://schemas.openxmlformats.org/officeDocument/2006/relationships/slide" Target="slide62.xml"/><Relationship Id="rId2" Type="http://schemas.openxmlformats.org/officeDocument/2006/relationships/slide" Target="slide50.xml"/><Relationship Id="rId1" Type="http://schemas.openxmlformats.org/officeDocument/2006/relationships/slide" Target="slide45.xml"/></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79.tiff"/><Relationship Id="rId4" Type="http://schemas.openxmlformats.org/officeDocument/2006/relationships/slide" Target="slide71.xml"/><Relationship Id="rId3" Type="http://schemas.openxmlformats.org/officeDocument/2006/relationships/slide" Target="slide62.xml"/><Relationship Id="rId2" Type="http://schemas.openxmlformats.org/officeDocument/2006/relationships/slide" Target="slide50.xml"/><Relationship Id="rId1" Type="http://schemas.openxmlformats.org/officeDocument/2006/relationships/slide" Target="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80.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80.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84.png"/><Relationship Id="rId7" Type="http://schemas.openxmlformats.org/officeDocument/2006/relationships/image" Target="../media/image83.png"/><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86.png"/><Relationship Id="rId6" Type="http://schemas.openxmlformats.org/officeDocument/2006/relationships/image" Target="../media/image85.png"/><Relationship Id="rId5" Type="http://schemas.openxmlformats.org/officeDocument/2006/relationships/image" Target="../media/image80.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80.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8.png"/><Relationship Id="rId7" Type="http://schemas.openxmlformats.org/officeDocument/2006/relationships/image" Target="../media/image67.png"/><Relationship Id="rId6" Type="http://schemas.openxmlformats.org/officeDocument/2006/relationships/image" Target="../media/image87.png"/><Relationship Id="rId5" Type="http://schemas.openxmlformats.org/officeDocument/2006/relationships/image" Target="../media/image80.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0.png"/><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69.png"/><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5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94.jpeg"/><Relationship Id="rId5" Type="http://schemas.openxmlformats.org/officeDocument/2006/relationships/image" Target="../media/image93.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tiff"/><Relationship Id="rId1" Type="http://schemas.openxmlformats.org/officeDocument/2006/relationships/image" Target="../media/image7.tiff"/></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6.png"/><Relationship Id="rId6" Type="http://schemas.openxmlformats.org/officeDocument/2006/relationships/image" Target="../media/image95.png"/><Relationship Id="rId5" Type="http://schemas.openxmlformats.org/officeDocument/2006/relationships/image" Target="../media/image93.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98.tiff"/><Relationship Id="rId5" Type="http://schemas.openxmlformats.org/officeDocument/2006/relationships/image" Target="../media/image97.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3.xml.rels><?xml version="1.0" encoding="UTF-8" standalone="yes"?>
<Relationships xmlns="http://schemas.openxmlformats.org/package/2006/relationships"><Relationship Id="rId9" Type="http://schemas.openxmlformats.org/officeDocument/2006/relationships/image" Target="../media/image98.tiff"/><Relationship Id="rId8" Type="http://schemas.openxmlformats.org/officeDocument/2006/relationships/image" Target="../media/image73.jpeg"/><Relationship Id="rId7" Type="http://schemas.openxmlformats.org/officeDocument/2006/relationships/image" Target="../media/image72.jpeg"/><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0" Type="http://schemas.openxmlformats.org/officeDocument/2006/relationships/slideLayout" Target="../slideLayouts/slideLayout1.xml"/><Relationship Id="rId1" Type="http://schemas.openxmlformats.org/officeDocument/2006/relationships/slide" Target="slide50.xml"/></Relationships>
</file>

<file path=ppt/slides/_rels/slide6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01.tiff"/><Relationship Id="rId6" Type="http://schemas.openxmlformats.org/officeDocument/2006/relationships/image" Target="../media/image100.tiff"/><Relationship Id="rId5" Type="http://schemas.openxmlformats.org/officeDocument/2006/relationships/image" Target="../media/image99.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2.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98.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98.tiff"/><Relationship Id="rId5" Type="http://schemas.openxmlformats.org/officeDocument/2006/relationships/image" Target="../media/image103.pn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69.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77.tiff"/><Relationship Id="rId7" Type="http://schemas.openxmlformats.org/officeDocument/2006/relationships/image" Target="../media/image76.tiff"/><Relationship Id="rId6" Type="http://schemas.openxmlformats.org/officeDocument/2006/relationships/image" Target="../media/image75.tiff"/><Relationship Id="rId5" Type="http://schemas.openxmlformats.org/officeDocument/2006/relationships/image" Target="../media/image98.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tiff"/><Relationship Id="rId1" Type="http://schemas.openxmlformats.org/officeDocument/2006/relationships/image" Target="../media/image7.tiff"/></Relationships>
</file>

<file path=ppt/slides/_rels/slide70.xml.rels><?xml version="1.0" encoding="UTF-8" standalone="yes"?>
<Relationships xmlns="http://schemas.openxmlformats.org/package/2006/relationships"><Relationship Id="rId9" Type="http://schemas.openxmlformats.org/officeDocument/2006/relationships/image" Target="../media/image108.tiff"/><Relationship Id="rId8" Type="http://schemas.openxmlformats.org/officeDocument/2006/relationships/image" Target="../media/image107.tiff"/><Relationship Id="rId7" Type="http://schemas.openxmlformats.org/officeDocument/2006/relationships/image" Target="../media/image106.jpeg"/><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1" Type="http://schemas.openxmlformats.org/officeDocument/2006/relationships/slideLayout" Target="../slideLayouts/slideLayout1.xml"/><Relationship Id="rId10" Type="http://schemas.openxmlformats.org/officeDocument/2006/relationships/image" Target="../media/image109.tiff"/><Relationship Id="rId1" Type="http://schemas.openxmlformats.org/officeDocument/2006/relationships/slide" Target="slide50.xml"/></Relationships>
</file>

<file path=ppt/slides/_rels/slide7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13.tiff"/><Relationship Id="rId7" Type="http://schemas.openxmlformats.org/officeDocument/2006/relationships/image" Target="../media/image112.tiff"/><Relationship Id="rId6" Type="http://schemas.openxmlformats.org/officeDocument/2006/relationships/image" Target="../media/image111.jpeg"/><Relationship Id="rId5" Type="http://schemas.openxmlformats.org/officeDocument/2006/relationships/image" Target="../media/image110.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78.tiff"/><Relationship Id="rId6" Type="http://schemas.openxmlformats.org/officeDocument/2006/relationships/image" Target="../media/image114.jpeg"/><Relationship Id="rId5" Type="http://schemas.openxmlformats.org/officeDocument/2006/relationships/image" Target="../media/image110.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16.tiff"/><Relationship Id="rId6" Type="http://schemas.openxmlformats.org/officeDocument/2006/relationships/image" Target="../media/image115.jpeg"/><Relationship Id="rId5" Type="http://schemas.openxmlformats.org/officeDocument/2006/relationships/image" Target="../media/image110.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79.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5.xml.rels><?xml version="1.0" encoding="UTF-8" standalone="yes"?>
<Relationships xmlns="http://schemas.openxmlformats.org/package/2006/relationships"><Relationship Id="rId9" Type="http://schemas.openxmlformats.org/officeDocument/2006/relationships/image" Target="../media/image121.jpeg"/><Relationship Id="rId8" Type="http://schemas.openxmlformats.org/officeDocument/2006/relationships/image" Target="../media/image120.jpeg"/><Relationship Id="rId7" Type="http://schemas.openxmlformats.org/officeDocument/2006/relationships/image" Target="../media/image119.jpeg"/><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0" Type="http://schemas.openxmlformats.org/officeDocument/2006/relationships/slideLayout" Target="../slideLayouts/slideLayout1.xml"/><Relationship Id="rId1" Type="http://schemas.openxmlformats.org/officeDocument/2006/relationships/slide" Target="slide50.xml"/></Relationships>
</file>

<file path=ppt/slides/_rels/slide76.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24.tiff"/><Relationship Id="rId6" Type="http://schemas.openxmlformats.org/officeDocument/2006/relationships/image" Target="../media/image123.tiff"/><Relationship Id="rId5" Type="http://schemas.openxmlformats.org/officeDocument/2006/relationships/image" Target="../media/image122.jpeg"/><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26.tiff"/><Relationship Id="rId5" Type="http://schemas.openxmlformats.org/officeDocument/2006/relationships/image" Target="../media/image125.tiff"/><Relationship Id="rId4" Type="http://schemas.openxmlformats.org/officeDocument/2006/relationships/slide" Target="slide45.xml"/><Relationship Id="rId3" Type="http://schemas.openxmlformats.org/officeDocument/2006/relationships/slide" Target="slide71.xml"/><Relationship Id="rId2" Type="http://schemas.openxmlformats.org/officeDocument/2006/relationships/slide" Target="slide62.xml"/><Relationship Id="rId1" Type="http://schemas.openxmlformats.org/officeDocument/2006/relationships/slide" Target="slide50.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65.jpeg"/></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29.jpeg"/><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tiff"/></Relationships>
</file>

<file path=ppt/slides/_rels/slide8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jpe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35.jpeg"/><Relationship Id="rId7" Type="http://schemas.openxmlformats.org/officeDocument/2006/relationships/image" Target="../media/image134.tiff"/><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36.tiff"/><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40.jpeg"/><Relationship Id="rId7" Type="http://schemas.openxmlformats.org/officeDocument/2006/relationships/image" Target="../media/image139.jpeg"/><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41.tiff"/><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42.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42.png"/><Relationship Id="rId5" Type="http://schemas.openxmlformats.org/officeDocument/2006/relationships/image" Target="../media/image143.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27.jpeg"/><Relationship Id="rId5" Type="http://schemas.openxmlformats.org/officeDocument/2006/relationships/image" Target="../media/image142.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44.jpeg"/><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89.xml.rels><?xml version="1.0" encoding="UTF-8" standalone="yes"?>
<Relationships xmlns="http://schemas.openxmlformats.org/package/2006/relationships"><Relationship Id="rId9" Type="http://schemas.openxmlformats.org/officeDocument/2006/relationships/image" Target="../media/image148.png"/><Relationship Id="rId8" Type="http://schemas.openxmlformats.org/officeDocument/2006/relationships/image" Target="../media/image127.jpeg"/><Relationship Id="rId7" Type="http://schemas.openxmlformats.org/officeDocument/2006/relationships/image" Target="../media/image147.jpeg"/><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3" Type="http://schemas.openxmlformats.org/officeDocument/2006/relationships/slideLayout" Target="../slideLayouts/slideLayout1.xml"/><Relationship Id="rId12" Type="http://schemas.openxmlformats.org/officeDocument/2006/relationships/image" Target="../media/image150.png"/><Relationship Id="rId11" Type="http://schemas.openxmlformats.org/officeDocument/2006/relationships/image" Target="../media/image149.png"/><Relationship Id="rId10" Type="http://schemas.openxmlformats.org/officeDocument/2006/relationships/image" Target="../media/image128.jpeg"/><Relationship Id="rId1" Type="http://schemas.openxmlformats.org/officeDocument/2006/relationships/slide" Target="slide7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tiff"/></Relationships>
</file>

<file path=ppt/slides/_rels/slide9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42.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30.jpeg"/><Relationship Id="rId5" Type="http://schemas.openxmlformats.org/officeDocument/2006/relationships/image" Target="../media/image142.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51.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42.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42.png"/><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slide" Target="slide108.xml"/><Relationship Id="rId3" Type="http://schemas.openxmlformats.org/officeDocument/2006/relationships/slide" Target="slide97.xml"/><Relationship Id="rId2" Type="http://schemas.openxmlformats.org/officeDocument/2006/relationships/slide" Target="slide85.xml"/><Relationship Id="rId1" Type="http://schemas.openxmlformats.org/officeDocument/2006/relationships/slide" Target="slide79.xml"/></Relationships>
</file>

<file path=ppt/slides/_rels/slide9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53.jpeg"/><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9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33.jpeg"/><Relationship Id="rId6" Type="http://schemas.openxmlformats.org/officeDocument/2006/relationships/image" Target="../media/image132.jpeg"/><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_rels/slide9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34.tiff"/><Relationship Id="rId5" Type="http://schemas.openxmlformats.org/officeDocument/2006/relationships/image" Target="../media/image152.tiff"/><Relationship Id="rId4" Type="http://schemas.openxmlformats.org/officeDocument/2006/relationships/slide" Target="slide79.xml"/><Relationship Id="rId3" Type="http://schemas.openxmlformats.org/officeDocument/2006/relationships/slide" Target="slide108.xml"/><Relationship Id="rId2" Type="http://schemas.openxmlformats.org/officeDocument/2006/relationships/slide" Target="slide97.xml"/><Relationship Id="rId1" Type="http://schemas.openxmlformats.org/officeDocument/2006/relationships/slide" Target="slide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3"/>
          <p:cNvSpPr/>
          <p:nvPr/>
        </p:nvSpPr>
        <p:spPr>
          <a:xfrm>
            <a:off x="11135766" y="189434"/>
            <a:ext cx="677545" cy="788035"/>
          </a:xfrm>
          <a:custGeom>
            <a:avLst/>
            <a:gdLst>
              <a:gd name="connsiteX0" fmla="*/ 2026832 w 4749368"/>
              <a:gd name="connsiteY0" fmla="*/ 3343699 h 5838626"/>
              <a:gd name="connsiteX1" fmla="*/ 1981301 w 4749368"/>
              <a:gd name="connsiteY1" fmla="*/ 3359278 h 5838626"/>
              <a:gd name="connsiteX2" fmla="*/ 1973289 w 4749368"/>
              <a:gd name="connsiteY2" fmla="*/ 3361847 h 5838626"/>
              <a:gd name="connsiteX3" fmla="*/ 1971747 w 4749368"/>
              <a:gd name="connsiteY3" fmla="*/ 3369405 h 5838626"/>
              <a:gd name="connsiteX4" fmla="*/ 1982764 w 4749368"/>
              <a:gd name="connsiteY4" fmla="*/ 3428162 h 5838626"/>
              <a:gd name="connsiteX5" fmla="*/ 1979092 w 4749368"/>
              <a:gd name="connsiteY5" fmla="*/ 3486918 h 5838626"/>
              <a:gd name="connsiteX6" fmla="*/ 1949713 w 4749368"/>
              <a:gd name="connsiteY6" fmla="*/ 3597087 h 5838626"/>
              <a:gd name="connsiteX7" fmla="*/ 1991113 w 4749368"/>
              <a:gd name="connsiteY7" fmla="*/ 3657336 h 5838626"/>
              <a:gd name="connsiteX8" fmla="*/ 1992504 w 4749368"/>
              <a:gd name="connsiteY8" fmla="*/ 3661663 h 5838626"/>
              <a:gd name="connsiteX9" fmla="*/ 2008470 w 4749368"/>
              <a:gd name="connsiteY9" fmla="*/ 3626465 h 5838626"/>
              <a:gd name="connsiteX10" fmla="*/ 2103950 w 4749368"/>
              <a:gd name="connsiteY10" fmla="*/ 3464885 h 5838626"/>
              <a:gd name="connsiteX11" fmla="*/ 2103950 w 4749368"/>
              <a:gd name="connsiteY11" fmla="*/ 3398784 h 5838626"/>
              <a:gd name="connsiteX12" fmla="*/ 2074571 w 4749368"/>
              <a:gd name="connsiteY12" fmla="*/ 3365733 h 5838626"/>
              <a:gd name="connsiteX13" fmla="*/ 2026832 w 4749368"/>
              <a:gd name="connsiteY13" fmla="*/ 3343699 h 5838626"/>
              <a:gd name="connsiteX14" fmla="*/ 3836449 w 4749368"/>
              <a:gd name="connsiteY14" fmla="*/ 3027696 h 5838626"/>
              <a:gd name="connsiteX15" fmla="*/ 3895158 w 4749368"/>
              <a:gd name="connsiteY15" fmla="*/ 3033757 h 5838626"/>
              <a:gd name="connsiteX16" fmla="*/ 3997681 w 4749368"/>
              <a:gd name="connsiteY16" fmla="*/ 3103030 h 5838626"/>
              <a:gd name="connsiteX17" fmla="*/ 4116830 w 4749368"/>
              <a:gd name="connsiteY17" fmla="*/ 3180615 h 5838626"/>
              <a:gd name="connsiteX18" fmla="*/ 4136227 w 4749368"/>
              <a:gd name="connsiteY18" fmla="*/ 3238804 h 5838626"/>
              <a:gd name="connsiteX19" fmla="*/ 4066954 w 4749368"/>
              <a:gd name="connsiteY19" fmla="*/ 3299764 h 5838626"/>
              <a:gd name="connsiteX20" fmla="*/ 4033703 w 4749368"/>
              <a:gd name="connsiteY20" fmla="*/ 3366266 h 5838626"/>
              <a:gd name="connsiteX21" fmla="*/ 4044787 w 4749368"/>
              <a:gd name="connsiteY21" fmla="*/ 3393975 h 5838626"/>
              <a:gd name="connsiteX22" fmla="*/ 4100205 w 4749368"/>
              <a:gd name="connsiteY22" fmla="*/ 3396746 h 5838626"/>
              <a:gd name="connsiteX23" fmla="*/ 4136227 w 4749368"/>
              <a:gd name="connsiteY23" fmla="*/ 3360724 h 5838626"/>
              <a:gd name="connsiteX24" fmla="*/ 4197187 w 4749368"/>
              <a:gd name="connsiteY24" fmla="*/ 3327473 h 5838626"/>
              <a:gd name="connsiteX25" fmla="*/ 4252605 w 4749368"/>
              <a:gd name="connsiteY25" fmla="*/ 3321932 h 5838626"/>
              <a:gd name="connsiteX26" fmla="*/ 4338503 w 4749368"/>
              <a:gd name="connsiteY26" fmla="*/ 3369037 h 5838626"/>
              <a:gd name="connsiteX27" fmla="*/ 4371754 w 4749368"/>
              <a:gd name="connsiteY27" fmla="*/ 3432768 h 5838626"/>
              <a:gd name="connsiteX28" fmla="*/ 4305252 w 4749368"/>
              <a:gd name="connsiteY28" fmla="*/ 3496499 h 5838626"/>
              <a:gd name="connsiteX29" fmla="*/ 4186103 w 4749368"/>
              <a:gd name="connsiteY29" fmla="*/ 3557459 h 5838626"/>
              <a:gd name="connsiteX30" fmla="*/ 4069725 w 4749368"/>
              <a:gd name="connsiteY30" fmla="*/ 3626732 h 5838626"/>
              <a:gd name="connsiteX31" fmla="*/ 3992140 w 4749368"/>
              <a:gd name="connsiteY31" fmla="*/ 3701546 h 5838626"/>
              <a:gd name="connsiteX32" fmla="*/ 3989369 w 4749368"/>
              <a:gd name="connsiteY32" fmla="*/ 3762506 h 5838626"/>
              <a:gd name="connsiteX33" fmla="*/ 4039245 w 4749368"/>
              <a:gd name="connsiteY33" fmla="*/ 3801299 h 5838626"/>
              <a:gd name="connsiteX34" fmla="*/ 4125143 w 4749368"/>
              <a:gd name="connsiteY34" fmla="*/ 3806841 h 5838626"/>
              <a:gd name="connsiteX35" fmla="*/ 4258147 w 4749368"/>
              <a:gd name="connsiteY35" fmla="*/ 3773590 h 5838626"/>
              <a:gd name="connsiteX36" fmla="*/ 4357900 w 4749368"/>
              <a:gd name="connsiteY36" fmla="*/ 3762506 h 5838626"/>
              <a:gd name="connsiteX37" fmla="*/ 4402234 w 4749368"/>
              <a:gd name="connsiteY37" fmla="*/ 3737568 h 5838626"/>
              <a:gd name="connsiteX38" fmla="*/ 4485361 w 4749368"/>
              <a:gd name="connsiteY38" fmla="*/ 3745881 h 5838626"/>
              <a:gd name="connsiteX39" fmla="*/ 4582343 w 4749368"/>
              <a:gd name="connsiteY39" fmla="*/ 3707088 h 5838626"/>
              <a:gd name="connsiteX40" fmla="*/ 4659929 w 4749368"/>
              <a:gd name="connsiteY40" fmla="*/ 3756964 h 5838626"/>
              <a:gd name="connsiteX41" fmla="*/ 4740285 w 4749368"/>
              <a:gd name="connsiteY41" fmla="*/ 3865030 h 5838626"/>
              <a:gd name="connsiteX42" fmla="*/ 4659929 w 4749368"/>
              <a:gd name="connsiteY42" fmla="*/ 3914906 h 5838626"/>
              <a:gd name="connsiteX43" fmla="*/ 4513070 w 4749368"/>
              <a:gd name="connsiteY43" fmla="*/ 3925990 h 5838626"/>
              <a:gd name="connsiteX44" fmla="*/ 4299710 w 4749368"/>
              <a:gd name="connsiteY44" fmla="*/ 3914906 h 5838626"/>
              <a:gd name="connsiteX45" fmla="*/ 4219354 w 4749368"/>
              <a:gd name="connsiteY45" fmla="*/ 3928761 h 5838626"/>
              <a:gd name="connsiteX46" fmla="*/ 4127914 w 4749368"/>
              <a:gd name="connsiteY46" fmla="*/ 3945386 h 5838626"/>
              <a:gd name="connsiteX47" fmla="*/ 4030932 w 4749368"/>
              <a:gd name="connsiteY47" fmla="*/ 3992492 h 5838626"/>
              <a:gd name="connsiteX48" fmla="*/ 4003223 w 4749368"/>
              <a:gd name="connsiteY48" fmla="*/ 4058993 h 5838626"/>
              <a:gd name="connsiteX49" fmla="*/ 3972743 w 4749368"/>
              <a:gd name="connsiteY49" fmla="*/ 4208622 h 5838626"/>
              <a:gd name="connsiteX50" fmla="*/ 4014307 w 4749368"/>
              <a:gd name="connsiteY50" fmla="*/ 4244644 h 5838626"/>
              <a:gd name="connsiteX51" fmla="*/ 4058641 w 4749368"/>
              <a:gd name="connsiteY51" fmla="*/ 4228019 h 5838626"/>
              <a:gd name="connsiteX52" fmla="*/ 4047558 w 4749368"/>
              <a:gd name="connsiteY52" fmla="*/ 4153204 h 5838626"/>
              <a:gd name="connsiteX53" fmla="*/ 4061412 w 4749368"/>
              <a:gd name="connsiteY53" fmla="*/ 4083932 h 5838626"/>
              <a:gd name="connsiteX54" fmla="*/ 4094663 w 4749368"/>
              <a:gd name="connsiteY54" fmla="*/ 4067306 h 5838626"/>
              <a:gd name="connsiteX55" fmla="*/ 4102976 w 4749368"/>
              <a:gd name="connsiteY55" fmla="*/ 4025742 h 5838626"/>
              <a:gd name="connsiteX56" fmla="*/ 4188874 w 4749368"/>
              <a:gd name="connsiteY56" fmla="*/ 4017430 h 5838626"/>
              <a:gd name="connsiteX57" fmla="*/ 4283085 w 4749368"/>
              <a:gd name="connsiteY57" fmla="*/ 4003575 h 5838626"/>
              <a:gd name="connsiteX58" fmla="*/ 4316336 w 4749368"/>
              <a:gd name="connsiteY58" fmla="*/ 4061764 h 5838626"/>
              <a:gd name="connsiteX59" fmla="*/ 4321878 w 4749368"/>
              <a:gd name="connsiteY59" fmla="*/ 4111641 h 5838626"/>
              <a:gd name="connsiteX60" fmla="*/ 4357900 w 4749368"/>
              <a:gd name="connsiteY60" fmla="*/ 4164288 h 5838626"/>
              <a:gd name="connsiteX61" fmla="*/ 4349587 w 4749368"/>
              <a:gd name="connsiteY61" fmla="*/ 4250186 h 5838626"/>
              <a:gd name="connsiteX62" fmla="*/ 4238750 w 4749368"/>
              <a:gd name="connsiteY62" fmla="*/ 4325001 h 5838626"/>
              <a:gd name="connsiteX63" fmla="*/ 4119601 w 4749368"/>
              <a:gd name="connsiteY63" fmla="*/ 4446921 h 5838626"/>
              <a:gd name="connsiteX64" fmla="*/ 3986598 w 4749368"/>
              <a:gd name="connsiteY64" fmla="*/ 4632571 h 5838626"/>
              <a:gd name="connsiteX65" fmla="*/ 3861907 w 4749368"/>
              <a:gd name="connsiteY65" fmla="*/ 4793284 h 5838626"/>
              <a:gd name="connsiteX66" fmla="*/ 3856313 w 4749368"/>
              <a:gd name="connsiteY66" fmla="*/ 4797324 h 5838626"/>
              <a:gd name="connsiteX67" fmla="*/ 3834025 w 4749368"/>
              <a:gd name="connsiteY67" fmla="*/ 4829220 h 5838626"/>
              <a:gd name="connsiteX68" fmla="*/ 3739987 w 4749368"/>
              <a:gd name="connsiteY68" fmla="*/ 4948455 h 5838626"/>
              <a:gd name="connsiteX69" fmla="*/ 3654089 w 4749368"/>
              <a:gd name="connsiteY69" fmla="*/ 5034353 h 5838626"/>
              <a:gd name="connsiteX70" fmla="*/ 3515543 w 4749368"/>
              <a:gd name="connsiteY70" fmla="*/ 5183982 h 5838626"/>
              <a:gd name="connsiteX71" fmla="*/ 3396394 w 4749368"/>
              <a:gd name="connsiteY71" fmla="*/ 5253255 h 5838626"/>
              <a:gd name="connsiteX72" fmla="*/ 3246765 w 4749368"/>
              <a:gd name="connsiteY72" fmla="*/ 5350237 h 5838626"/>
              <a:gd name="connsiteX73" fmla="*/ 3144241 w 4749368"/>
              <a:gd name="connsiteY73" fmla="*/ 5411197 h 5838626"/>
              <a:gd name="connsiteX74" fmla="*/ 3008467 w 4749368"/>
              <a:gd name="connsiteY74" fmla="*/ 5458302 h 5838626"/>
              <a:gd name="connsiteX75" fmla="*/ 2911485 w 4749368"/>
              <a:gd name="connsiteY75" fmla="*/ 5508179 h 5838626"/>
              <a:gd name="connsiteX76" fmla="*/ 2817274 w 4749368"/>
              <a:gd name="connsiteY76" fmla="*/ 5494324 h 5838626"/>
              <a:gd name="connsiteX77" fmla="*/ 2847754 w 4749368"/>
              <a:gd name="connsiteY77" fmla="*/ 5433364 h 5838626"/>
              <a:gd name="connsiteX78" fmla="*/ 2944736 w 4749368"/>
              <a:gd name="connsiteY78" fmla="*/ 5383488 h 5838626"/>
              <a:gd name="connsiteX79" fmla="*/ 3047260 w 4749368"/>
              <a:gd name="connsiteY79" fmla="*/ 5278193 h 5838626"/>
              <a:gd name="connsiteX80" fmla="*/ 3138700 w 4749368"/>
              <a:gd name="connsiteY80" fmla="*/ 5220004 h 5838626"/>
              <a:gd name="connsiteX81" fmla="*/ 3252307 w 4749368"/>
              <a:gd name="connsiteY81" fmla="*/ 5145190 h 5838626"/>
              <a:gd name="connsiteX82" fmla="*/ 3340976 w 4749368"/>
              <a:gd name="connsiteY82" fmla="*/ 5095313 h 5838626"/>
              <a:gd name="connsiteX83" fmla="*/ 3429645 w 4749368"/>
              <a:gd name="connsiteY83" fmla="*/ 4987248 h 5838626"/>
              <a:gd name="connsiteX84" fmla="*/ 3532169 w 4749368"/>
              <a:gd name="connsiteY84" fmla="*/ 4931830 h 5838626"/>
              <a:gd name="connsiteX85" fmla="*/ 3557107 w 4749368"/>
              <a:gd name="connsiteY85" fmla="*/ 4870870 h 5838626"/>
              <a:gd name="connsiteX86" fmla="*/ 3606983 w 4749368"/>
              <a:gd name="connsiteY86" fmla="*/ 4812681 h 5838626"/>
              <a:gd name="connsiteX87" fmla="*/ 3667942 w 4749368"/>
              <a:gd name="connsiteY87" fmla="*/ 4726782 h 5838626"/>
              <a:gd name="connsiteX88" fmla="*/ 3673448 w 4749368"/>
              <a:gd name="connsiteY88" fmla="*/ 4708475 h 5838626"/>
              <a:gd name="connsiteX89" fmla="*/ 3673420 w 4749368"/>
              <a:gd name="connsiteY89" fmla="*/ 4691302 h 5838626"/>
              <a:gd name="connsiteX90" fmla="*/ 3681798 w 4749368"/>
              <a:gd name="connsiteY90" fmla="*/ 4563299 h 5838626"/>
              <a:gd name="connsiteX91" fmla="*/ 3648547 w 4749368"/>
              <a:gd name="connsiteY91" fmla="*/ 4482942 h 5838626"/>
              <a:gd name="connsiteX92" fmla="*/ 3554336 w 4749368"/>
              <a:gd name="connsiteY92" fmla="*/ 4480172 h 5838626"/>
              <a:gd name="connsiteX93" fmla="*/ 3426874 w 4749368"/>
              <a:gd name="connsiteY93" fmla="*/ 4535590 h 5838626"/>
              <a:gd name="connsiteX94" fmla="*/ 3324350 w 4749368"/>
              <a:gd name="connsiteY94" fmla="*/ 4543902 h 5838626"/>
              <a:gd name="connsiteX95" fmla="*/ 3260620 w 4749368"/>
              <a:gd name="connsiteY95" fmla="*/ 4577153 h 5838626"/>
              <a:gd name="connsiteX96" fmla="*/ 3174721 w 4749368"/>
              <a:gd name="connsiteY96" fmla="*/ 4621488 h 5838626"/>
              <a:gd name="connsiteX97" fmla="*/ 3097136 w 4749368"/>
              <a:gd name="connsiteY97" fmla="*/ 4560528 h 5838626"/>
              <a:gd name="connsiteX98" fmla="*/ 3133158 w 4749368"/>
              <a:gd name="connsiteY98" fmla="*/ 4524506 h 5838626"/>
              <a:gd name="connsiteX99" fmla="*/ 3230140 w 4749368"/>
              <a:gd name="connsiteY99" fmla="*/ 4466317 h 5838626"/>
              <a:gd name="connsiteX100" fmla="*/ 3321580 w 4749368"/>
              <a:gd name="connsiteY100" fmla="*/ 4435837 h 5838626"/>
              <a:gd name="connsiteX101" fmla="*/ 3390852 w 4749368"/>
              <a:gd name="connsiteY101" fmla="*/ 4388732 h 5838626"/>
              <a:gd name="connsiteX102" fmla="*/ 3454583 w 4749368"/>
              <a:gd name="connsiteY102" fmla="*/ 4363793 h 5838626"/>
              <a:gd name="connsiteX103" fmla="*/ 3521085 w 4749368"/>
              <a:gd name="connsiteY103" fmla="*/ 4316688 h 5838626"/>
              <a:gd name="connsiteX104" fmla="*/ 3584816 w 4749368"/>
              <a:gd name="connsiteY104" fmla="*/ 4325001 h 5838626"/>
              <a:gd name="connsiteX105" fmla="*/ 3651318 w 4749368"/>
              <a:gd name="connsiteY105" fmla="*/ 4377648 h 5838626"/>
              <a:gd name="connsiteX106" fmla="*/ 3681798 w 4749368"/>
              <a:gd name="connsiteY106" fmla="*/ 4410899 h 5838626"/>
              <a:gd name="connsiteX107" fmla="*/ 3728903 w 4749368"/>
              <a:gd name="connsiteY107" fmla="*/ 4413670 h 5838626"/>
              <a:gd name="connsiteX108" fmla="*/ 3709507 w 4749368"/>
              <a:gd name="connsiteY108" fmla="*/ 4355481 h 5838626"/>
              <a:gd name="connsiteX109" fmla="*/ 3706736 w 4749368"/>
              <a:gd name="connsiteY109" fmla="*/ 4302833 h 5838626"/>
              <a:gd name="connsiteX110" fmla="*/ 3690111 w 4749368"/>
              <a:gd name="connsiteY110" fmla="*/ 4247414 h 5838626"/>
              <a:gd name="connsiteX111" fmla="*/ 3703966 w 4749368"/>
              <a:gd name="connsiteY111" fmla="*/ 4186455 h 5838626"/>
              <a:gd name="connsiteX112" fmla="*/ 3695652 w 4749368"/>
              <a:gd name="connsiteY112" fmla="*/ 4128266 h 5838626"/>
              <a:gd name="connsiteX113" fmla="*/ 3637463 w 4749368"/>
              <a:gd name="connsiteY113" fmla="*/ 4111641 h 5838626"/>
              <a:gd name="connsiteX114" fmla="*/ 3568190 w 4749368"/>
              <a:gd name="connsiteY114" fmla="*/ 4119953 h 5838626"/>
              <a:gd name="connsiteX115" fmla="*/ 3415790 w 4749368"/>
              <a:gd name="connsiteY115" fmla="*/ 4125495 h 5838626"/>
              <a:gd name="connsiteX116" fmla="*/ 3288329 w 4749368"/>
              <a:gd name="connsiteY116" fmla="*/ 4191997 h 5838626"/>
              <a:gd name="connsiteX117" fmla="*/ 3188576 w 4749368"/>
              <a:gd name="connsiteY117" fmla="*/ 4233561 h 5838626"/>
              <a:gd name="connsiteX118" fmla="*/ 3072198 w 4749368"/>
              <a:gd name="connsiteY118" fmla="*/ 4294521 h 5838626"/>
              <a:gd name="connsiteX119" fmla="*/ 2975216 w 4749368"/>
              <a:gd name="connsiteY119" fmla="*/ 4347168 h 5838626"/>
              <a:gd name="connsiteX120" fmla="*/ 2900401 w 4749368"/>
              <a:gd name="connsiteY120" fmla="*/ 4377648 h 5838626"/>
              <a:gd name="connsiteX121" fmla="*/ 2869921 w 4749368"/>
              <a:gd name="connsiteY121" fmla="*/ 4391502 h 5838626"/>
              <a:gd name="connsiteX122" fmla="*/ 2847754 w 4749368"/>
              <a:gd name="connsiteY122" fmla="*/ 4430295 h 5838626"/>
              <a:gd name="connsiteX123" fmla="*/ 2775710 w 4749368"/>
              <a:gd name="connsiteY123" fmla="*/ 4410899 h 5838626"/>
              <a:gd name="connsiteX124" fmla="*/ 2728605 w 4749368"/>
              <a:gd name="connsiteY124" fmla="*/ 4372106 h 5838626"/>
              <a:gd name="connsiteX125" fmla="*/ 2653790 w 4749368"/>
              <a:gd name="connsiteY125" fmla="*/ 4305604 h 5838626"/>
              <a:gd name="connsiteX126" fmla="*/ 2662103 w 4749368"/>
              <a:gd name="connsiteY126" fmla="*/ 4230790 h 5838626"/>
              <a:gd name="connsiteX127" fmla="*/ 2709209 w 4749368"/>
              <a:gd name="connsiteY127" fmla="*/ 4191997 h 5838626"/>
              <a:gd name="connsiteX128" fmla="*/ 2864380 w 4749368"/>
              <a:gd name="connsiteY128" fmla="*/ 4180913 h 5838626"/>
              <a:gd name="connsiteX129" fmla="*/ 2911485 w 4749368"/>
              <a:gd name="connsiteY129" fmla="*/ 4180913 h 5838626"/>
              <a:gd name="connsiteX130" fmla="*/ 2941965 w 4749368"/>
              <a:gd name="connsiteY130" fmla="*/ 4161517 h 5838626"/>
              <a:gd name="connsiteX131" fmla="*/ 3014009 w 4749368"/>
              <a:gd name="connsiteY131" fmla="*/ 4142121 h 5838626"/>
              <a:gd name="connsiteX132" fmla="*/ 3014009 w 4749368"/>
              <a:gd name="connsiteY132" fmla="*/ 4119953 h 5838626"/>
              <a:gd name="connsiteX133" fmla="*/ 3033405 w 4749368"/>
              <a:gd name="connsiteY133" fmla="*/ 4061764 h 5838626"/>
              <a:gd name="connsiteX134" fmla="*/ 3061114 w 4749368"/>
              <a:gd name="connsiteY134" fmla="*/ 4034055 h 5838626"/>
              <a:gd name="connsiteX135" fmla="*/ 3130387 w 4749368"/>
              <a:gd name="connsiteY135" fmla="*/ 4028513 h 5838626"/>
              <a:gd name="connsiteX136" fmla="*/ 3166409 w 4749368"/>
              <a:gd name="connsiteY136" fmla="*/ 4025742 h 5838626"/>
              <a:gd name="connsiteX137" fmla="*/ 3210743 w 4749368"/>
              <a:gd name="connsiteY137" fmla="*/ 3992492 h 5838626"/>
              <a:gd name="connsiteX138" fmla="*/ 3271703 w 4749368"/>
              <a:gd name="connsiteY138" fmla="*/ 3981408 h 5838626"/>
              <a:gd name="connsiteX139" fmla="*/ 3313267 w 4749368"/>
              <a:gd name="connsiteY139" fmla="*/ 3937073 h 5838626"/>
              <a:gd name="connsiteX140" fmla="*/ 3349289 w 4749368"/>
              <a:gd name="connsiteY140" fmla="*/ 3898281 h 5838626"/>
              <a:gd name="connsiteX141" fmla="*/ 3368685 w 4749368"/>
              <a:gd name="connsiteY141" fmla="*/ 3851175 h 5838626"/>
              <a:gd name="connsiteX142" fmla="*/ 3343747 w 4749368"/>
              <a:gd name="connsiteY142" fmla="*/ 3790215 h 5838626"/>
              <a:gd name="connsiteX143" fmla="*/ 3349289 w 4749368"/>
              <a:gd name="connsiteY143" fmla="*/ 3682150 h 5838626"/>
              <a:gd name="connsiteX144" fmla="*/ 3343747 w 4749368"/>
              <a:gd name="connsiteY144" fmla="*/ 3629502 h 5838626"/>
              <a:gd name="connsiteX145" fmla="*/ 3321580 w 4749368"/>
              <a:gd name="connsiteY145" fmla="*/ 3599022 h 5838626"/>
              <a:gd name="connsiteX146" fmla="*/ 3293870 w 4749368"/>
              <a:gd name="connsiteY146" fmla="*/ 3538062 h 5838626"/>
              <a:gd name="connsiteX147" fmla="*/ 3316038 w 4749368"/>
              <a:gd name="connsiteY147" fmla="*/ 3526979 h 5838626"/>
              <a:gd name="connsiteX148" fmla="*/ 3374227 w 4749368"/>
              <a:gd name="connsiteY148" fmla="*/ 3524208 h 5838626"/>
              <a:gd name="connsiteX149" fmla="*/ 3401936 w 4749368"/>
              <a:gd name="connsiteY149" fmla="*/ 3488186 h 5838626"/>
              <a:gd name="connsiteX150" fmla="*/ 3449041 w 4749368"/>
              <a:gd name="connsiteY150" fmla="*/ 3482644 h 5838626"/>
              <a:gd name="connsiteX151" fmla="*/ 3523856 w 4749368"/>
              <a:gd name="connsiteY151" fmla="*/ 3518666 h 5838626"/>
              <a:gd name="connsiteX152" fmla="*/ 3587587 w 4749368"/>
              <a:gd name="connsiteY152" fmla="*/ 3571313 h 5838626"/>
              <a:gd name="connsiteX153" fmla="*/ 3631921 w 4749368"/>
              <a:gd name="connsiteY153" fmla="*/ 3601793 h 5838626"/>
              <a:gd name="connsiteX154" fmla="*/ 3665172 w 4749368"/>
              <a:gd name="connsiteY154" fmla="*/ 3635044 h 5838626"/>
              <a:gd name="connsiteX155" fmla="*/ 3676256 w 4749368"/>
              <a:gd name="connsiteY155" fmla="*/ 3538062 h 5838626"/>
              <a:gd name="connsiteX156" fmla="*/ 3670714 w 4749368"/>
              <a:gd name="connsiteY156" fmla="*/ 3435539 h 5838626"/>
              <a:gd name="connsiteX157" fmla="*/ 3670714 w 4749368"/>
              <a:gd name="connsiteY157" fmla="*/ 3405059 h 5838626"/>
              <a:gd name="connsiteX158" fmla="*/ 3662401 w 4749368"/>
              <a:gd name="connsiteY158" fmla="*/ 3308077 h 5838626"/>
              <a:gd name="connsiteX159" fmla="*/ 3662401 w 4749368"/>
              <a:gd name="connsiteY159" fmla="*/ 3216637 h 5838626"/>
              <a:gd name="connsiteX160" fmla="*/ 3640234 w 4749368"/>
              <a:gd name="connsiteY160" fmla="*/ 3144593 h 5838626"/>
              <a:gd name="connsiteX161" fmla="*/ 3676256 w 4749368"/>
              <a:gd name="connsiteY161" fmla="*/ 3105801 h 5838626"/>
              <a:gd name="connsiteX162" fmla="*/ 3734445 w 4749368"/>
              <a:gd name="connsiteY162" fmla="*/ 3086404 h 5838626"/>
              <a:gd name="connsiteX163" fmla="*/ 3784321 w 4749368"/>
              <a:gd name="connsiteY163" fmla="*/ 3036528 h 5838626"/>
              <a:gd name="connsiteX164" fmla="*/ 3836449 w 4749368"/>
              <a:gd name="connsiteY164" fmla="*/ 3027696 h 5838626"/>
              <a:gd name="connsiteX165" fmla="*/ 3579274 w 4749368"/>
              <a:gd name="connsiteY165" fmla="*/ 2543307 h 5838626"/>
              <a:gd name="connsiteX166" fmla="*/ 3551565 w 4749368"/>
              <a:gd name="connsiteY166" fmla="*/ 2557162 h 5838626"/>
              <a:gd name="connsiteX167" fmla="*/ 3468438 w 4749368"/>
              <a:gd name="connsiteY167" fmla="*/ 2579329 h 5838626"/>
              <a:gd name="connsiteX168" fmla="*/ 3457354 w 4749368"/>
              <a:gd name="connsiteY168" fmla="*/ 2582100 h 5838626"/>
              <a:gd name="connsiteX169" fmla="*/ 3418561 w 4749368"/>
              <a:gd name="connsiteY169" fmla="*/ 2590413 h 5838626"/>
              <a:gd name="connsiteX170" fmla="*/ 3401936 w 4749368"/>
              <a:gd name="connsiteY170" fmla="*/ 2598725 h 5838626"/>
              <a:gd name="connsiteX171" fmla="*/ 3399165 w 4749368"/>
              <a:gd name="connsiteY171" fmla="*/ 2609809 h 5838626"/>
              <a:gd name="connsiteX172" fmla="*/ 3390852 w 4749368"/>
              <a:gd name="connsiteY172" fmla="*/ 2651373 h 5838626"/>
              <a:gd name="connsiteX173" fmla="*/ 3396394 w 4749368"/>
              <a:gd name="connsiteY173" fmla="*/ 2651373 h 5838626"/>
              <a:gd name="connsiteX174" fmla="*/ 3465667 w 4749368"/>
              <a:gd name="connsiteY174" fmla="*/ 2648602 h 5838626"/>
              <a:gd name="connsiteX175" fmla="*/ 3479521 w 4749368"/>
              <a:gd name="connsiteY175" fmla="*/ 2645831 h 5838626"/>
              <a:gd name="connsiteX176" fmla="*/ 3490605 w 4749368"/>
              <a:gd name="connsiteY176" fmla="*/ 2637518 h 5838626"/>
              <a:gd name="connsiteX177" fmla="*/ 3518314 w 4749368"/>
              <a:gd name="connsiteY177" fmla="*/ 2629205 h 5838626"/>
              <a:gd name="connsiteX178" fmla="*/ 3526627 w 4749368"/>
              <a:gd name="connsiteY178" fmla="*/ 2620893 h 5838626"/>
              <a:gd name="connsiteX179" fmla="*/ 3584816 w 4749368"/>
              <a:gd name="connsiteY179" fmla="*/ 2615351 h 5838626"/>
              <a:gd name="connsiteX180" fmla="*/ 3601441 w 4749368"/>
              <a:gd name="connsiteY180" fmla="*/ 2609809 h 5838626"/>
              <a:gd name="connsiteX181" fmla="*/ 3615296 w 4749368"/>
              <a:gd name="connsiteY181" fmla="*/ 2595954 h 5838626"/>
              <a:gd name="connsiteX182" fmla="*/ 3623609 w 4749368"/>
              <a:gd name="connsiteY182" fmla="*/ 2593183 h 5838626"/>
              <a:gd name="connsiteX183" fmla="*/ 3634692 w 4749368"/>
              <a:gd name="connsiteY183" fmla="*/ 2587642 h 5838626"/>
              <a:gd name="connsiteX184" fmla="*/ 3665172 w 4749368"/>
              <a:gd name="connsiteY184" fmla="*/ 2582100 h 5838626"/>
              <a:gd name="connsiteX185" fmla="*/ 3673485 w 4749368"/>
              <a:gd name="connsiteY185" fmla="*/ 2573787 h 5838626"/>
              <a:gd name="connsiteX186" fmla="*/ 3690110 w 4749368"/>
              <a:gd name="connsiteY186" fmla="*/ 2559933 h 5838626"/>
              <a:gd name="connsiteX187" fmla="*/ 3684569 w 4749368"/>
              <a:gd name="connsiteY187" fmla="*/ 2551620 h 5838626"/>
              <a:gd name="connsiteX188" fmla="*/ 3673485 w 4749368"/>
              <a:gd name="connsiteY188" fmla="*/ 2546078 h 5838626"/>
              <a:gd name="connsiteX189" fmla="*/ 3579274 w 4749368"/>
              <a:gd name="connsiteY189" fmla="*/ 2543307 h 5838626"/>
              <a:gd name="connsiteX190" fmla="*/ 3733919 w 4749368"/>
              <a:gd name="connsiteY190" fmla="*/ 2251374 h 5838626"/>
              <a:gd name="connsiteX191" fmla="*/ 3728903 w 4749368"/>
              <a:gd name="connsiteY191" fmla="*/ 2252362 h 5838626"/>
              <a:gd name="connsiteX192" fmla="*/ 3660973 w 4749368"/>
              <a:gd name="connsiteY192" fmla="*/ 2274898 h 5838626"/>
              <a:gd name="connsiteX193" fmla="*/ 3627046 w 4749368"/>
              <a:gd name="connsiteY193" fmla="*/ 2285407 h 5838626"/>
              <a:gd name="connsiteX194" fmla="*/ 3629151 w 4749368"/>
              <a:gd name="connsiteY194" fmla="*/ 2309771 h 5838626"/>
              <a:gd name="connsiteX195" fmla="*/ 3641360 w 4749368"/>
              <a:gd name="connsiteY195" fmla="*/ 2333129 h 5838626"/>
              <a:gd name="connsiteX196" fmla="*/ 3644178 w 4749368"/>
              <a:gd name="connsiteY196" fmla="*/ 2336508 h 5838626"/>
              <a:gd name="connsiteX197" fmla="*/ 3648959 w 4749368"/>
              <a:gd name="connsiteY197" fmla="*/ 2334385 h 5838626"/>
              <a:gd name="connsiteX198" fmla="*/ 3687340 w 4749368"/>
              <a:gd name="connsiteY198" fmla="*/ 2343802 h 5838626"/>
              <a:gd name="connsiteX199" fmla="*/ 3718426 w 4749368"/>
              <a:gd name="connsiteY199" fmla="*/ 2335771 h 5838626"/>
              <a:gd name="connsiteX200" fmla="*/ 3742951 w 4749368"/>
              <a:gd name="connsiteY200" fmla="*/ 2328044 h 5838626"/>
              <a:gd name="connsiteX201" fmla="*/ 3731675 w 4749368"/>
              <a:gd name="connsiteY201" fmla="*/ 2309771 h 5838626"/>
              <a:gd name="connsiteX202" fmla="*/ 3730636 w 4749368"/>
              <a:gd name="connsiteY202" fmla="*/ 2273230 h 5838626"/>
              <a:gd name="connsiteX203" fmla="*/ 4199958 w 4749368"/>
              <a:gd name="connsiteY203" fmla="*/ 2216340 h 5838626"/>
              <a:gd name="connsiteX204" fmla="*/ 3997681 w 4749368"/>
              <a:gd name="connsiteY204" fmla="*/ 2219111 h 5838626"/>
              <a:gd name="connsiteX205" fmla="*/ 3914554 w 4749368"/>
              <a:gd name="connsiteY205" fmla="*/ 2221882 h 5838626"/>
              <a:gd name="connsiteX206" fmla="*/ 3898138 w 4749368"/>
              <a:gd name="connsiteY206" fmla="*/ 2224119 h 5838626"/>
              <a:gd name="connsiteX207" fmla="*/ 3897930 w 4749368"/>
              <a:gd name="connsiteY207" fmla="*/ 2226644 h 5838626"/>
              <a:gd name="connsiteX208" fmla="*/ 3895159 w 4749368"/>
              <a:gd name="connsiteY208" fmla="*/ 2348564 h 5838626"/>
              <a:gd name="connsiteX209" fmla="*/ 3891223 w 4749368"/>
              <a:gd name="connsiteY209" fmla="*/ 2351605 h 5838626"/>
              <a:gd name="connsiteX210" fmla="*/ 3895158 w 4749368"/>
              <a:gd name="connsiteY210" fmla="*/ 2354885 h 5838626"/>
              <a:gd name="connsiteX211" fmla="*/ 4069725 w 4749368"/>
              <a:gd name="connsiteY211" fmla="*/ 2465722 h 5838626"/>
              <a:gd name="connsiteX212" fmla="*/ 4064183 w 4749368"/>
              <a:gd name="connsiteY212" fmla="*/ 2559933 h 5838626"/>
              <a:gd name="connsiteX213" fmla="*/ 3972743 w 4749368"/>
              <a:gd name="connsiteY213" fmla="*/ 2631976 h 5838626"/>
              <a:gd name="connsiteX214" fmla="*/ 3948520 w 4749368"/>
              <a:gd name="connsiteY214" fmla="*/ 2663582 h 5838626"/>
              <a:gd name="connsiteX215" fmla="*/ 3944071 w 4749368"/>
              <a:gd name="connsiteY215" fmla="*/ 2670405 h 5838626"/>
              <a:gd name="connsiteX216" fmla="*/ 3946875 w 4749368"/>
              <a:gd name="connsiteY216" fmla="*/ 2671332 h 5838626"/>
              <a:gd name="connsiteX217" fmla="*/ 3992140 w 4749368"/>
              <a:gd name="connsiteY217" fmla="*/ 2723416 h 5838626"/>
              <a:gd name="connsiteX218" fmla="*/ 4014307 w 4749368"/>
              <a:gd name="connsiteY218" fmla="*/ 2742813 h 5838626"/>
              <a:gd name="connsiteX219" fmla="*/ 4141769 w 4749368"/>
              <a:gd name="connsiteY219" fmla="*/ 2701249 h 5838626"/>
              <a:gd name="connsiteX220" fmla="*/ 4266460 w 4749368"/>
              <a:gd name="connsiteY220" fmla="*/ 2640289 h 5838626"/>
              <a:gd name="connsiteX221" fmla="*/ 4396692 w 4749368"/>
              <a:gd name="connsiteY221" fmla="*/ 2557162 h 5838626"/>
              <a:gd name="connsiteX222" fmla="*/ 4479820 w 4749368"/>
              <a:gd name="connsiteY222" fmla="*/ 2471263 h 5838626"/>
              <a:gd name="connsiteX223" fmla="*/ 4496445 w 4749368"/>
              <a:gd name="connsiteY223" fmla="*/ 2332718 h 5838626"/>
              <a:gd name="connsiteX224" fmla="*/ 4438256 w 4749368"/>
              <a:gd name="connsiteY224" fmla="*/ 2257903 h 5838626"/>
              <a:gd name="connsiteX225" fmla="*/ 4324649 w 4749368"/>
              <a:gd name="connsiteY225" fmla="*/ 2249591 h 5838626"/>
              <a:gd name="connsiteX226" fmla="*/ 4249834 w 4749368"/>
              <a:gd name="connsiteY226" fmla="*/ 2224653 h 5838626"/>
              <a:gd name="connsiteX227" fmla="*/ 4199958 w 4749368"/>
              <a:gd name="connsiteY227" fmla="*/ 2216340 h 5838626"/>
              <a:gd name="connsiteX228" fmla="*/ 3684916 w 4749368"/>
              <a:gd name="connsiteY228" fmla="*/ 2094333 h 5838626"/>
              <a:gd name="connsiteX229" fmla="*/ 3631922 w 4749368"/>
              <a:gd name="connsiteY229" fmla="*/ 2107495 h 5838626"/>
              <a:gd name="connsiteX230" fmla="*/ 3622398 w 4749368"/>
              <a:gd name="connsiteY230" fmla="*/ 2144729 h 5838626"/>
              <a:gd name="connsiteX231" fmla="*/ 3624824 w 4749368"/>
              <a:gd name="connsiteY231" fmla="*/ 2176052 h 5838626"/>
              <a:gd name="connsiteX232" fmla="*/ 3695652 w 4749368"/>
              <a:gd name="connsiteY232" fmla="*/ 2155380 h 5838626"/>
              <a:gd name="connsiteX233" fmla="*/ 3744498 w 4749368"/>
              <a:gd name="connsiteY233" fmla="*/ 2144174 h 5838626"/>
              <a:gd name="connsiteX234" fmla="*/ 3744751 w 4749368"/>
              <a:gd name="connsiteY234" fmla="*/ 2130377 h 5838626"/>
              <a:gd name="connsiteX235" fmla="*/ 3737217 w 4749368"/>
              <a:gd name="connsiteY235" fmla="*/ 2107495 h 5838626"/>
              <a:gd name="connsiteX236" fmla="*/ 3684916 w 4749368"/>
              <a:gd name="connsiteY236" fmla="*/ 2094333 h 5838626"/>
              <a:gd name="connsiteX237" fmla="*/ 1567795 w 4749368"/>
              <a:gd name="connsiteY237" fmla="*/ 2054726 h 5838626"/>
              <a:gd name="connsiteX238" fmla="*/ 1722032 w 4749368"/>
              <a:gd name="connsiteY238" fmla="*/ 2109810 h 5838626"/>
              <a:gd name="connsiteX239" fmla="*/ 1890957 w 4749368"/>
              <a:gd name="connsiteY239" fmla="*/ 2194273 h 5838626"/>
              <a:gd name="connsiteX240" fmla="*/ 1982764 w 4749368"/>
              <a:gd name="connsiteY240" fmla="*/ 2264046 h 5838626"/>
              <a:gd name="connsiteX241" fmla="*/ 2004798 w 4749368"/>
              <a:gd name="connsiteY241" fmla="*/ 2315458 h 5838626"/>
              <a:gd name="connsiteX242" fmla="*/ 2019487 w 4749368"/>
              <a:gd name="connsiteY242" fmla="*/ 2429299 h 5838626"/>
              <a:gd name="connsiteX243" fmla="*/ 2063554 w 4749368"/>
              <a:gd name="connsiteY243" fmla="*/ 2532123 h 5838626"/>
              <a:gd name="connsiteX244" fmla="*/ 2155362 w 4749368"/>
              <a:gd name="connsiteY244" fmla="*/ 2590880 h 5838626"/>
              <a:gd name="connsiteX245" fmla="*/ 2247169 w 4749368"/>
              <a:gd name="connsiteY245" fmla="*/ 2568846 h 5838626"/>
              <a:gd name="connsiteX246" fmla="*/ 2327959 w 4749368"/>
              <a:gd name="connsiteY246" fmla="*/ 2568846 h 5838626"/>
              <a:gd name="connsiteX247" fmla="*/ 2405077 w 4749368"/>
              <a:gd name="connsiteY247" fmla="*/ 2620258 h 5838626"/>
              <a:gd name="connsiteX248" fmla="*/ 2449145 w 4749368"/>
              <a:gd name="connsiteY248" fmla="*/ 2697376 h 5838626"/>
              <a:gd name="connsiteX249" fmla="*/ 2353665 w 4749368"/>
              <a:gd name="connsiteY249" fmla="*/ 2796528 h 5838626"/>
              <a:gd name="connsiteX250" fmla="*/ 2232480 w 4749368"/>
              <a:gd name="connsiteY250" fmla="*/ 2892008 h 5838626"/>
              <a:gd name="connsiteX251" fmla="*/ 2111294 w 4749368"/>
              <a:gd name="connsiteY251" fmla="*/ 2976470 h 5838626"/>
              <a:gd name="connsiteX252" fmla="*/ 2045193 w 4749368"/>
              <a:gd name="connsiteY252" fmla="*/ 3020538 h 5838626"/>
              <a:gd name="connsiteX253" fmla="*/ 2004798 w 4749368"/>
              <a:gd name="connsiteY253" fmla="*/ 3086639 h 5838626"/>
              <a:gd name="connsiteX254" fmla="*/ 2002733 w 4749368"/>
              <a:gd name="connsiteY254" fmla="*/ 3117108 h 5838626"/>
              <a:gd name="connsiteX255" fmla="*/ 2003708 w 4749368"/>
              <a:gd name="connsiteY255" fmla="*/ 3139287 h 5838626"/>
              <a:gd name="connsiteX256" fmla="*/ 2018942 w 4749368"/>
              <a:gd name="connsiteY256" fmla="*/ 3139887 h 5838626"/>
              <a:gd name="connsiteX257" fmla="*/ 2100277 w 4749368"/>
              <a:gd name="connsiteY257" fmla="*/ 3167429 h 5838626"/>
              <a:gd name="connsiteX258" fmla="*/ 2232480 w 4749368"/>
              <a:gd name="connsiteY258" fmla="*/ 3160085 h 5838626"/>
              <a:gd name="connsiteX259" fmla="*/ 2283892 w 4749368"/>
              <a:gd name="connsiteY259" fmla="*/ 3160085 h 5838626"/>
              <a:gd name="connsiteX260" fmla="*/ 2397733 w 4749368"/>
              <a:gd name="connsiteY260" fmla="*/ 3141723 h 5838626"/>
              <a:gd name="connsiteX261" fmla="*/ 2445473 w 4749368"/>
              <a:gd name="connsiteY261" fmla="*/ 3119690 h 5838626"/>
              <a:gd name="connsiteX262" fmla="*/ 2493212 w 4749368"/>
              <a:gd name="connsiteY262" fmla="*/ 3119690 h 5838626"/>
              <a:gd name="connsiteX263" fmla="*/ 2548297 w 4749368"/>
              <a:gd name="connsiteY263" fmla="*/ 3071950 h 5838626"/>
              <a:gd name="connsiteX264" fmla="*/ 2588692 w 4749368"/>
              <a:gd name="connsiteY264" fmla="*/ 3079294 h 5838626"/>
              <a:gd name="connsiteX265" fmla="*/ 2647448 w 4749368"/>
              <a:gd name="connsiteY265" fmla="*/ 3057261 h 5838626"/>
              <a:gd name="connsiteX266" fmla="*/ 2720894 w 4749368"/>
              <a:gd name="connsiteY266" fmla="*/ 3071950 h 5838626"/>
              <a:gd name="connsiteX267" fmla="*/ 2750273 w 4749368"/>
              <a:gd name="connsiteY267" fmla="*/ 3027882 h 5838626"/>
              <a:gd name="connsiteX268" fmla="*/ 2827391 w 4749368"/>
              <a:gd name="connsiteY268" fmla="*/ 3031555 h 5838626"/>
              <a:gd name="connsiteX269" fmla="*/ 2911853 w 4749368"/>
              <a:gd name="connsiteY269" fmla="*/ 3086639 h 5838626"/>
              <a:gd name="connsiteX270" fmla="*/ 3047728 w 4749368"/>
              <a:gd name="connsiteY270" fmla="*/ 3149068 h 5838626"/>
              <a:gd name="connsiteX271" fmla="*/ 3106485 w 4749368"/>
              <a:gd name="connsiteY271" fmla="*/ 3215169 h 5838626"/>
              <a:gd name="connsiteX272" fmla="*/ 3077106 w 4749368"/>
              <a:gd name="connsiteY272" fmla="*/ 3284943 h 5838626"/>
              <a:gd name="connsiteX273" fmla="*/ 3062417 w 4749368"/>
              <a:gd name="connsiteY273" fmla="*/ 3347371 h 5838626"/>
              <a:gd name="connsiteX274" fmla="*/ 3003660 w 4749368"/>
              <a:gd name="connsiteY274" fmla="*/ 3362061 h 5838626"/>
              <a:gd name="connsiteX275" fmla="*/ 2809029 w 4749368"/>
              <a:gd name="connsiteY275" fmla="*/ 3354716 h 5838626"/>
              <a:gd name="connsiteX276" fmla="*/ 2669482 w 4749368"/>
              <a:gd name="connsiteY276" fmla="*/ 3358388 h 5838626"/>
              <a:gd name="connsiteX277" fmla="*/ 2585019 w 4749368"/>
              <a:gd name="connsiteY277" fmla="*/ 3387767 h 5838626"/>
              <a:gd name="connsiteX278" fmla="*/ 2551969 w 4749368"/>
              <a:gd name="connsiteY278" fmla="*/ 3420817 h 5838626"/>
              <a:gd name="connsiteX279" fmla="*/ 2570330 w 4749368"/>
              <a:gd name="connsiteY279" fmla="*/ 3497935 h 5838626"/>
              <a:gd name="connsiteX280" fmla="*/ 2566658 w 4749368"/>
              <a:gd name="connsiteY280" fmla="*/ 3644827 h 5838626"/>
              <a:gd name="connsiteX281" fmla="*/ 2533607 w 4749368"/>
              <a:gd name="connsiteY281" fmla="*/ 3751323 h 5838626"/>
              <a:gd name="connsiteX282" fmla="*/ 2456489 w 4749368"/>
              <a:gd name="connsiteY282" fmla="*/ 3857820 h 5838626"/>
              <a:gd name="connsiteX283" fmla="*/ 2338976 w 4749368"/>
              <a:gd name="connsiteY283" fmla="*/ 3938610 h 5838626"/>
              <a:gd name="connsiteX284" fmla="*/ 2236152 w 4749368"/>
              <a:gd name="connsiteY284" fmla="*/ 4001039 h 5838626"/>
              <a:gd name="connsiteX285" fmla="*/ 2122311 w 4749368"/>
              <a:gd name="connsiteY285" fmla="*/ 4155275 h 5838626"/>
              <a:gd name="connsiteX286" fmla="*/ 2119430 w 4749368"/>
              <a:gd name="connsiteY286" fmla="*/ 4156659 h 5838626"/>
              <a:gd name="connsiteX287" fmla="*/ 2110376 w 4749368"/>
              <a:gd name="connsiteY287" fmla="*/ 4174325 h 5838626"/>
              <a:gd name="connsiteX288" fmla="*/ 2074571 w 4749368"/>
              <a:gd name="connsiteY288" fmla="*/ 4239737 h 5838626"/>
              <a:gd name="connsiteX289" fmla="*/ 2004798 w 4749368"/>
              <a:gd name="connsiteY289" fmla="*/ 4360923 h 5838626"/>
              <a:gd name="connsiteX290" fmla="*/ 1971289 w 4749368"/>
              <a:gd name="connsiteY290" fmla="*/ 4423352 h 5838626"/>
              <a:gd name="connsiteX291" fmla="*/ 1951647 w 4749368"/>
              <a:gd name="connsiteY291" fmla="*/ 4444511 h 5838626"/>
              <a:gd name="connsiteX292" fmla="*/ 1940992 w 4749368"/>
              <a:gd name="connsiteY292" fmla="*/ 4462370 h 5838626"/>
              <a:gd name="connsiteX293" fmla="*/ 1898301 w 4749368"/>
              <a:gd name="connsiteY293" fmla="*/ 4522504 h 5838626"/>
              <a:gd name="connsiteX294" fmla="*/ 1806494 w 4749368"/>
              <a:gd name="connsiteY294" fmla="*/ 4636345 h 5838626"/>
              <a:gd name="connsiteX295" fmla="*/ 1688981 w 4749368"/>
              <a:gd name="connsiteY295" fmla="*/ 4768547 h 5838626"/>
              <a:gd name="connsiteX296" fmla="*/ 1567795 w 4749368"/>
              <a:gd name="connsiteY296" fmla="*/ 4860355 h 5838626"/>
              <a:gd name="connsiteX297" fmla="*/ 1464971 w 4749368"/>
              <a:gd name="connsiteY297" fmla="*/ 5014591 h 5838626"/>
              <a:gd name="connsiteX298" fmla="*/ 1391526 w 4749368"/>
              <a:gd name="connsiteY298" fmla="*/ 5139449 h 5838626"/>
              <a:gd name="connsiteX299" fmla="*/ 1244634 w 4749368"/>
              <a:gd name="connsiteY299" fmla="*/ 5249617 h 5838626"/>
              <a:gd name="connsiteX300" fmla="*/ 1127121 w 4749368"/>
              <a:gd name="connsiteY300" fmla="*/ 5352441 h 5838626"/>
              <a:gd name="connsiteX301" fmla="*/ 1038986 w 4749368"/>
              <a:gd name="connsiteY301" fmla="*/ 5392837 h 5838626"/>
              <a:gd name="connsiteX302" fmla="*/ 921473 w 4749368"/>
              <a:gd name="connsiteY302" fmla="*/ 5484644 h 5838626"/>
              <a:gd name="connsiteX303" fmla="*/ 807632 w 4749368"/>
              <a:gd name="connsiteY303" fmla="*/ 5550745 h 5838626"/>
              <a:gd name="connsiteX304" fmla="*/ 682774 w 4749368"/>
              <a:gd name="connsiteY304" fmla="*/ 5653569 h 5838626"/>
              <a:gd name="connsiteX305" fmla="*/ 561588 w 4749368"/>
              <a:gd name="connsiteY305" fmla="*/ 5686620 h 5838626"/>
              <a:gd name="connsiteX306" fmla="*/ 425713 w 4749368"/>
              <a:gd name="connsiteY306" fmla="*/ 5749049 h 5838626"/>
              <a:gd name="connsiteX307" fmla="*/ 352268 w 4749368"/>
              <a:gd name="connsiteY307" fmla="*/ 5774755 h 5838626"/>
              <a:gd name="connsiteX308" fmla="*/ 253116 w 4749368"/>
              <a:gd name="connsiteY308" fmla="*/ 5807805 h 5838626"/>
              <a:gd name="connsiteX309" fmla="*/ 190687 w 4749368"/>
              <a:gd name="connsiteY309" fmla="*/ 5807805 h 5838626"/>
              <a:gd name="connsiteX310" fmla="*/ 135603 w 4749368"/>
              <a:gd name="connsiteY310" fmla="*/ 5833511 h 5838626"/>
              <a:gd name="connsiteX311" fmla="*/ 3400 w 4749368"/>
              <a:gd name="connsiteY311" fmla="*/ 5829839 h 5838626"/>
              <a:gd name="connsiteX312" fmla="*/ 95207 w 4749368"/>
              <a:gd name="connsiteY312" fmla="*/ 5745376 h 5838626"/>
              <a:gd name="connsiteX313" fmla="*/ 172326 w 4749368"/>
              <a:gd name="connsiteY313" fmla="*/ 5708653 h 5838626"/>
              <a:gd name="connsiteX314" fmla="*/ 234754 w 4749368"/>
              <a:gd name="connsiteY314" fmla="*/ 5646225 h 5838626"/>
              <a:gd name="connsiteX315" fmla="*/ 282494 w 4749368"/>
              <a:gd name="connsiteY315" fmla="*/ 5580123 h 5838626"/>
              <a:gd name="connsiteX316" fmla="*/ 293511 w 4749368"/>
              <a:gd name="connsiteY316" fmla="*/ 5536056 h 5838626"/>
              <a:gd name="connsiteX317" fmla="*/ 370629 w 4749368"/>
              <a:gd name="connsiteY317" fmla="*/ 5521367 h 5838626"/>
              <a:gd name="connsiteX318" fmla="*/ 469781 w 4749368"/>
              <a:gd name="connsiteY318" fmla="*/ 5425887 h 5838626"/>
              <a:gd name="connsiteX319" fmla="*/ 535882 w 4749368"/>
              <a:gd name="connsiteY319" fmla="*/ 5418543 h 5838626"/>
              <a:gd name="connsiteX320" fmla="*/ 624017 w 4749368"/>
              <a:gd name="connsiteY320" fmla="*/ 5334080 h 5838626"/>
              <a:gd name="connsiteX321" fmla="*/ 723169 w 4749368"/>
              <a:gd name="connsiteY321" fmla="*/ 5271651 h 5838626"/>
              <a:gd name="connsiteX322" fmla="*/ 899439 w 4749368"/>
              <a:gd name="connsiteY322" fmla="*/ 5150465 h 5838626"/>
              <a:gd name="connsiteX323" fmla="*/ 1160171 w 4749368"/>
              <a:gd name="connsiteY323" fmla="*/ 4941145 h 5838626"/>
              <a:gd name="connsiteX324" fmla="*/ 1281357 w 4749368"/>
              <a:gd name="connsiteY324" fmla="*/ 4797926 h 5838626"/>
              <a:gd name="connsiteX325" fmla="*/ 1384181 w 4749368"/>
              <a:gd name="connsiteY325" fmla="*/ 4665723 h 5838626"/>
              <a:gd name="connsiteX326" fmla="*/ 1457627 w 4749368"/>
              <a:gd name="connsiteY326" fmla="*/ 4595950 h 5838626"/>
              <a:gd name="connsiteX327" fmla="*/ 1468644 w 4749368"/>
              <a:gd name="connsiteY327" fmla="*/ 4507815 h 5838626"/>
              <a:gd name="connsiteX328" fmla="*/ 1473039 w 4749368"/>
              <a:gd name="connsiteY328" fmla="*/ 4502781 h 5838626"/>
              <a:gd name="connsiteX329" fmla="*/ 1472718 w 4749368"/>
              <a:gd name="connsiteY329" fmla="*/ 4502537 h 5838626"/>
              <a:gd name="connsiteX330" fmla="*/ 1487005 w 4749368"/>
              <a:gd name="connsiteY330" fmla="*/ 4467420 h 5838626"/>
              <a:gd name="connsiteX331" fmla="*/ 1461299 w 4749368"/>
              <a:gd name="connsiteY331" fmla="*/ 4375612 h 5838626"/>
              <a:gd name="connsiteX332" fmla="*/ 1472316 w 4749368"/>
              <a:gd name="connsiteY332" fmla="*/ 4250755 h 5838626"/>
              <a:gd name="connsiteX333" fmla="*/ 1464971 w 4749368"/>
              <a:gd name="connsiteY333" fmla="*/ 4140586 h 5838626"/>
              <a:gd name="connsiteX334" fmla="*/ 1409887 w 4749368"/>
              <a:gd name="connsiteY334" fmla="*/ 4045106 h 5838626"/>
              <a:gd name="connsiteX335" fmla="*/ 1343786 w 4749368"/>
              <a:gd name="connsiteY335" fmla="*/ 4136914 h 5838626"/>
              <a:gd name="connsiteX336" fmla="*/ 1255651 w 4749368"/>
              <a:gd name="connsiteY336" fmla="*/ 4114880 h 5838626"/>
              <a:gd name="connsiteX337" fmla="*/ 1167516 w 4749368"/>
              <a:gd name="connsiteY337" fmla="*/ 4158947 h 5838626"/>
              <a:gd name="connsiteX338" fmla="*/ 1101415 w 4749368"/>
              <a:gd name="connsiteY338" fmla="*/ 4206687 h 5838626"/>
              <a:gd name="connsiteX339" fmla="*/ 1053675 w 4749368"/>
              <a:gd name="connsiteY339" fmla="*/ 4206687 h 5838626"/>
              <a:gd name="connsiteX340" fmla="*/ 1020624 w 4749368"/>
              <a:gd name="connsiteY340" fmla="*/ 4254427 h 5838626"/>
              <a:gd name="connsiteX341" fmla="*/ 947179 w 4749368"/>
              <a:gd name="connsiteY341" fmla="*/ 4287478 h 5838626"/>
              <a:gd name="connsiteX342" fmla="*/ 961868 w 4749368"/>
              <a:gd name="connsiteY342" fmla="*/ 4353579 h 5838626"/>
              <a:gd name="connsiteX343" fmla="*/ 969212 w 4749368"/>
              <a:gd name="connsiteY343" fmla="*/ 4393974 h 5838626"/>
              <a:gd name="connsiteX344" fmla="*/ 895766 w 4749368"/>
              <a:gd name="connsiteY344" fmla="*/ 4430697 h 5838626"/>
              <a:gd name="connsiteX345" fmla="*/ 807632 w 4749368"/>
              <a:gd name="connsiteY345" fmla="*/ 4401318 h 5838626"/>
              <a:gd name="connsiteX346" fmla="*/ 759892 w 4749368"/>
              <a:gd name="connsiteY346" fmla="*/ 4379285 h 5838626"/>
              <a:gd name="connsiteX347" fmla="*/ 635034 w 4749368"/>
              <a:gd name="connsiteY347" fmla="*/ 4371940 h 5838626"/>
              <a:gd name="connsiteX348" fmla="*/ 565260 w 4749368"/>
              <a:gd name="connsiteY348" fmla="*/ 4258099 h 5838626"/>
              <a:gd name="connsiteX349" fmla="*/ 513848 w 4749368"/>
              <a:gd name="connsiteY349" fmla="*/ 4158947 h 5838626"/>
              <a:gd name="connsiteX350" fmla="*/ 579950 w 4749368"/>
              <a:gd name="connsiteY350" fmla="*/ 4133241 h 5838626"/>
              <a:gd name="connsiteX351" fmla="*/ 715824 w 4749368"/>
              <a:gd name="connsiteY351" fmla="*/ 4122225 h 5838626"/>
              <a:gd name="connsiteX352" fmla="*/ 803959 w 4749368"/>
              <a:gd name="connsiteY352" fmla="*/ 4081829 h 5838626"/>
              <a:gd name="connsiteX353" fmla="*/ 917800 w 4749368"/>
              <a:gd name="connsiteY353" fmla="*/ 4019400 h 5838626"/>
              <a:gd name="connsiteX354" fmla="*/ 1016952 w 4749368"/>
              <a:gd name="connsiteY354" fmla="*/ 3975333 h 5838626"/>
              <a:gd name="connsiteX355" fmla="*/ 1086726 w 4749368"/>
              <a:gd name="connsiteY355" fmla="*/ 3868837 h 5838626"/>
              <a:gd name="connsiteX356" fmla="*/ 1134465 w 4749368"/>
              <a:gd name="connsiteY356" fmla="*/ 3839458 h 5838626"/>
              <a:gd name="connsiteX357" fmla="*/ 1189550 w 4749368"/>
              <a:gd name="connsiteY357" fmla="*/ 3813752 h 5838626"/>
              <a:gd name="connsiteX358" fmla="*/ 1259323 w 4749368"/>
              <a:gd name="connsiteY358" fmla="*/ 3850475 h 5838626"/>
              <a:gd name="connsiteX359" fmla="*/ 1332769 w 4749368"/>
              <a:gd name="connsiteY359" fmla="*/ 3879853 h 5838626"/>
              <a:gd name="connsiteX360" fmla="*/ 1395198 w 4749368"/>
              <a:gd name="connsiteY360" fmla="*/ 3909232 h 5838626"/>
              <a:gd name="connsiteX361" fmla="*/ 1472316 w 4749368"/>
              <a:gd name="connsiteY361" fmla="*/ 3979005 h 5838626"/>
              <a:gd name="connsiteX362" fmla="*/ 1516383 w 4749368"/>
              <a:gd name="connsiteY362" fmla="*/ 4012056 h 5838626"/>
              <a:gd name="connsiteX363" fmla="*/ 1542089 w 4749368"/>
              <a:gd name="connsiteY363" fmla="*/ 3964316 h 5838626"/>
              <a:gd name="connsiteX364" fmla="*/ 1549434 w 4749368"/>
              <a:gd name="connsiteY364" fmla="*/ 3876181 h 5838626"/>
              <a:gd name="connsiteX365" fmla="*/ 1512711 w 4749368"/>
              <a:gd name="connsiteY365" fmla="*/ 3839458 h 5838626"/>
              <a:gd name="connsiteX366" fmla="*/ 1520056 w 4749368"/>
              <a:gd name="connsiteY366" fmla="*/ 3732962 h 5838626"/>
              <a:gd name="connsiteX367" fmla="*/ 1520056 w 4749368"/>
              <a:gd name="connsiteY367" fmla="*/ 3685222 h 5838626"/>
              <a:gd name="connsiteX368" fmla="*/ 1520056 w 4749368"/>
              <a:gd name="connsiteY368" fmla="*/ 3626465 h 5838626"/>
              <a:gd name="connsiteX369" fmla="*/ 1516383 w 4749368"/>
              <a:gd name="connsiteY369" fmla="*/ 3560364 h 5838626"/>
              <a:gd name="connsiteX370" fmla="*/ 1501694 w 4749368"/>
              <a:gd name="connsiteY370" fmla="*/ 3450196 h 5838626"/>
              <a:gd name="connsiteX371" fmla="*/ 1497161 w 4749368"/>
              <a:gd name="connsiteY371" fmla="*/ 3434503 h 5838626"/>
              <a:gd name="connsiteX372" fmla="*/ 1497120 w 4749368"/>
              <a:gd name="connsiteY372" fmla="*/ 3434419 h 5838626"/>
              <a:gd name="connsiteX373" fmla="*/ 1479029 w 4749368"/>
              <a:gd name="connsiteY373" fmla="*/ 3432035 h 5838626"/>
              <a:gd name="connsiteX374" fmla="*/ 1439265 w 4749368"/>
              <a:gd name="connsiteY374" fmla="*/ 3417145 h 5838626"/>
              <a:gd name="connsiteX375" fmla="*/ 1384181 w 4749368"/>
              <a:gd name="connsiteY375" fmla="*/ 3417145 h 5838626"/>
              <a:gd name="connsiteX376" fmla="*/ 1332769 w 4749368"/>
              <a:gd name="connsiteY376" fmla="*/ 3446523 h 5838626"/>
              <a:gd name="connsiteX377" fmla="*/ 1226273 w 4749368"/>
              <a:gd name="connsiteY377" fmla="*/ 3468557 h 5838626"/>
              <a:gd name="connsiteX378" fmla="*/ 1149154 w 4749368"/>
              <a:gd name="connsiteY378" fmla="*/ 3472229 h 5838626"/>
              <a:gd name="connsiteX379" fmla="*/ 1064692 w 4749368"/>
              <a:gd name="connsiteY379" fmla="*/ 3490591 h 5838626"/>
              <a:gd name="connsiteX380" fmla="*/ 914128 w 4749368"/>
              <a:gd name="connsiteY380" fmla="*/ 3534658 h 5838626"/>
              <a:gd name="connsiteX381" fmla="*/ 726841 w 4749368"/>
              <a:gd name="connsiteY381" fmla="*/ 3597087 h 5838626"/>
              <a:gd name="connsiteX382" fmla="*/ 601983 w 4749368"/>
              <a:gd name="connsiteY382" fmla="*/ 3659516 h 5838626"/>
              <a:gd name="connsiteX383" fmla="*/ 491815 w 4749368"/>
              <a:gd name="connsiteY383" fmla="*/ 3718273 h 5838626"/>
              <a:gd name="connsiteX384" fmla="*/ 337579 w 4749368"/>
              <a:gd name="connsiteY384" fmla="*/ 3850475 h 5838626"/>
              <a:gd name="connsiteX385" fmla="*/ 249444 w 4749368"/>
              <a:gd name="connsiteY385" fmla="*/ 3883526 h 5838626"/>
              <a:gd name="connsiteX386" fmla="*/ 168653 w 4749368"/>
              <a:gd name="connsiteY386" fmla="*/ 3843131 h 5838626"/>
              <a:gd name="connsiteX387" fmla="*/ 14417 w 4749368"/>
              <a:gd name="connsiteY387" fmla="*/ 3743979 h 5838626"/>
              <a:gd name="connsiteX388" fmla="*/ 14417 w 4749368"/>
              <a:gd name="connsiteY388" fmla="*/ 3688894 h 5838626"/>
              <a:gd name="connsiteX389" fmla="*/ 14417 w 4749368"/>
              <a:gd name="connsiteY389" fmla="*/ 3604432 h 5838626"/>
              <a:gd name="connsiteX390" fmla="*/ 209048 w 4749368"/>
              <a:gd name="connsiteY390" fmla="*/ 3556692 h 5838626"/>
              <a:gd name="connsiteX391" fmla="*/ 275150 w 4749368"/>
              <a:gd name="connsiteY391" fmla="*/ 3549347 h 5838626"/>
              <a:gd name="connsiteX392" fmla="*/ 352268 w 4749368"/>
              <a:gd name="connsiteY392" fmla="*/ 3523641 h 5838626"/>
              <a:gd name="connsiteX393" fmla="*/ 488142 w 4749368"/>
              <a:gd name="connsiteY393" fmla="*/ 3512625 h 5838626"/>
              <a:gd name="connsiteX394" fmla="*/ 539554 w 4749368"/>
              <a:gd name="connsiteY394" fmla="*/ 3483246 h 5838626"/>
              <a:gd name="connsiteX395" fmla="*/ 657068 w 4749368"/>
              <a:gd name="connsiteY395" fmla="*/ 3483246 h 5838626"/>
              <a:gd name="connsiteX396" fmla="*/ 734186 w 4749368"/>
              <a:gd name="connsiteY396" fmla="*/ 3450196 h 5838626"/>
              <a:gd name="connsiteX397" fmla="*/ 785598 w 4749368"/>
              <a:gd name="connsiteY397" fmla="*/ 3442851 h 5838626"/>
              <a:gd name="connsiteX398" fmla="*/ 818648 w 4749368"/>
              <a:gd name="connsiteY398" fmla="*/ 3406128 h 5838626"/>
              <a:gd name="connsiteX399" fmla="*/ 895766 w 4749368"/>
              <a:gd name="connsiteY399" fmla="*/ 3384094 h 5838626"/>
              <a:gd name="connsiteX400" fmla="*/ 928817 w 4749368"/>
              <a:gd name="connsiteY400" fmla="*/ 3354716 h 5838626"/>
              <a:gd name="connsiteX401" fmla="*/ 947179 w 4749368"/>
              <a:gd name="connsiteY401" fmla="*/ 3314321 h 5838626"/>
              <a:gd name="connsiteX402" fmla="*/ 925145 w 4749368"/>
              <a:gd name="connsiteY402" fmla="*/ 3292287 h 5838626"/>
              <a:gd name="connsiteX403" fmla="*/ 961868 w 4749368"/>
              <a:gd name="connsiteY403" fmla="*/ 3233531 h 5838626"/>
              <a:gd name="connsiteX404" fmla="*/ 961868 w 4749368"/>
              <a:gd name="connsiteY404" fmla="*/ 3149068 h 5838626"/>
              <a:gd name="connsiteX405" fmla="*/ 958195 w 4749368"/>
              <a:gd name="connsiteY405" fmla="*/ 3090311 h 5838626"/>
              <a:gd name="connsiteX406" fmla="*/ 954523 w 4749368"/>
              <a:gd name="connsiteY406" fmla="*/ 3053588 h 5838626"/>
              <a:gd name="connsiteX407" fmla="*/ 928817 w 4749368"/>
              <a:gd name="connsiteY407" fmla="*/ 3035227 h 5838626"/>
              <a:gd name="connsiteX408" fmla="*/ 914128 w 4749368"/>
              <a:gd name="connsiteY408" fmla="*/ 2969126 h 5838626"/>
              <a:gd name="connsiteX409" fmla="*/ 892094 w 4749368"/>
              <a:gd name="connsiteY409" fmla="*/ 2917714 h 5838626"/>
              <a:gd name="connsiteX410" fmla="*/ 895766 w 4749368"/>
              <a:gd name="connsiteY410" fmla="*/ 2880991 h 5838626"/>
              <a:gd name="connsiteX411" fmla="*/ 965540 w 4749368"/>
              <a:gd name="connsiteY411" fmla="*/ 2855285 h 5838626"/>
              <a:gd name="connsiteX412" fmla="*/ 1002493 w 4749368"/>
              <a:gd name="connsiteY412" fmla="*/ 2852990 h 5838626"/>
              <a:gd name="connsiteX413" fmla="*/ 1042658 w 4749368"/>
              <a:gd name="connsiteY413" fmla="*/ 2855285 h 5838626"/>
              <a:gd name="connsiteX414" fmla="*/ 1138138 w 4749368"/>
              <a:gd name="connsiteY414" fmla="*/ 2866302 h 5838626"/>
              <a:gd name="connsiteX415" fmla="*/ 1182205 w 4749368"/>
              <a:gd name="connsiteY415" fmla="*/ 2895680 h 5838626"/>
              <a:gd name="connsiteX416" fmla="*/ 1229945 w 4749368"/>
              <a:gd name="connsiteY416" fmla="*/ 2958109 h 5838626"/>
              <a:gd name="connsiteX417" fmla="*/ 1255651 w 4749368"/>
              <a:gd name="connsiteY417" fmla="*/ 3027882 h 5838626"/>
              <a:gd name="connsiteX418" fmla="*/ 1288701 w 4749368"/>
              <a:gd name="connsiteY418" fmla="*/ 3075622 h 5838626"/>
              <a:gd name="connsiteX419" fmla="*/ 1299718 w 4749368"/>
              <a:gd name="connsiteY419" fmla="*/ 3174774 h 5838626"/>
              <a:gd name="connsiteX420" fmla="*/ 1303391 w 4749368"/>
              <a:gd name="connsiteY420" fmla="*/ 3218841 h 5838626"/>
              <a:gd name="connsiteX421" fmla="*/ 1351130 w 4749368"/>
              <a:gd name="connsiteY421" fmla="*/ 3251892 h 5838626"/>
              <a:gd name="connsiteX422" fmla="*/ 1380509 w 4749368"/>
              <a:gd name="connsiteY422" fmla="*/ 3277598 h 5838626"/>
              <a:gd name="connsiteX423" fmla="*/ 1487005 w 4749368"/>
              <a:gd name="connsiteY423" fmla="*/ 3259237 h 5838626"/>
              <a:gd name="connsiteX424" fmla="*/ 1517302 w 4749368"/>
              <a:gd name="connsiteY424" fmla="*/ 3257171 h 5838626"/>
              <a:gd name="connsiteX425" fmla="*/ 1519910 w 4749368"/>
              <a:gd name="connsiteY425" fmla="*/ 3256821 h 5838626"/>
              <a:gd name="connsiteX426" fmla="*/ 1523728 w 4749368"/>
              <a:gd name="connsiteY426" fmla="*/ 3218841 h 5838626"/>
              <a:gd name="connsiteX427" fmla="*/ 1498022 w 4749368"/>
              <a:gd name="connsiteY427" fmla="*/ 3138051 h 5838626"/>
              <a:gd name="connsiteX428" fmla="*/ 1468644 w 4749368"/>
              <a:gd name="connsiteY428" fmla="*/ 3119690 h 5838626"/>
              <a:gd name="connsiteX429" fmla="*/ 1487005 w 4749368"/>
              <a:gd name="connsiteY429" fmla="*/ 2947092 h 5838626"/>
              <a:gd name="connsiteX430" fmla="*/ 1505366 w 4749368"/>
              <a:gd name="connsiteY430" fmla="*/ 2888335 h 5838626"/>
              <a:gd name="connsiteX431" fmla="*/ 1516383 w 4749368"/>
              <a:gd name="connsiteY431" fmla="*/ 2690032 h 5838626"/>
              <a:gd name="connsiteX432" fmla="*/ 1479660 w 4749368"/>
              <a:gd name="connsiteY432" fmla="*/ 2634947 h 5838626"/>
              <a:gd name="connsiteX433" fmla="*/ 1464971 w 4749368"/>
              <a:gd name="connsiteY433" fmla="*/ 2576191 h 5838626"/>
              <a:gd name="connsiteX434" fmla="*/ 1472316 w 4749368"/>
              <a:gd name="connsiteY434" fmla="*/ 2333820 h 5838626"/>
              <a:gd name="connsiteX435" fmla="*/ 1461299 w 4749368"/>
              <a:gd name="connsiteY435" fmla="*/ 2267718 h 5838626"/>
              <a:gd name="connsiteX436" fmla="*/ 1387853 w 4749368"/>
              <a:gd name="connsiteY436" fmla="*/ 2194273 h 5838626"/>
              <a:gd name="connsiteX437" fmla="*/ 1387853 w 4749368"/>
              <a:gd name="connsiteY437" fmla="*/ 2164894 h 5838626"/>
              <a:gd name="connsiteX438" fmla="*/ 1428248 w 4749368"/>
              <a:gd name="connsiteY438" fmla="*/ 2139188 h 5838626"/>
              <a:gd name="connsiteX439" fmla="*/ 1442938 w 4749368"/>
              <a:gd name="connsiteY439" fmla="*/ 2109810 h 5838626"/>
              <a:gd name="connsiteX440" fmla="*/ 1527400 w 4749368"/>
              <a:gd name="connsiteY440" fmla="*/ 2095121 h 5838626"/>
              <a:gd name="connsiteX441" fmla="*/ 1567795 w 4749368"/>
              <a:gd name="connsiteY441" fmla="*/ 2054726 h 5838626"/>
              <a:gd name="connsiteX442" fmla="*/ 3584751 w 4749368"/>
              <a:gd name="connsiteY442" fmla="*/ 1569885 h 5838626"/>
              <a:gd name="connsiteX443" fmla="*/ 3547863 w 4749368"/>
              <a:gd name="connsiteY443" fmla="*/ 1581834 h 5838626"/>
              <a:gd name="connsiteX444" fmla="*/ 3555916 w 4749368"/>
              <a:gd name="connsiteY444" fmla="*/ 1631580 h 5838626"/>
              <a:gd name="connsiteX445" fmla="*/ 3553889 w 4749368"/>
              <a:gd name="connsiteY445" fmla="*/ 1642872 h 5838626"/>
              <a:gd name="connsiteX446" fmla="*/ 3570962 w 4749368"/>
              <a:gd name="connsiteY446" fmla="*/ 1689088 h 5838626"/>
              <a:gd name="connsiteX447" fmla="*/ 3629151 w 4749368"/>
              <a:gd name="connsiteY447" fmla="*/ 1711255 h 5838626"/>
              <a:gd name="connsiteX448" fmla="*/ 3629996 w 4749368"/>
              <a:gd name="connsiteY448" fmla="*/ 1658326 h 5838626"/>
              <a:gd name="connsiteX449" fmla="*/ 3631877 w 4749368"/>
              <a:gd name="connsiteY449" fmla="*/ 1642369 h 5838626"/>
              <a:gd name="connsiteX450" fmla="*/ 3629259 w 4749368"/>
              <a:gd name="connsiteY450" fmla="*/ 1618029 h 5838626"/>
              <a:gd name="connsiteX451" fmla="*/ 3625449 w 4749368"/>
              <a:gd name="connsiteY451" fmla="*/ 1576292 h 5838626"/>
              <a:gd name="connsiteX452" fmla="*/ 3584751 w 4749368"/>
              <a:gd name="connsiteY452" fmla="*/ 1569885 h 5838626"/>
              <a:gd name="connsiteX453" fmla="*/ 3593822 w 4749368"/>
              <a:gd name="connsiteY453" fmla="*/ 1201755 h 5838626"/>
              <a:gd name="connsiteX454" fmla="*/ 3562649 w 4749368"/>
              <a:gd name="connsiteY454" fmla="*/ 1206950 h 5838626"/>
              <a:gd name="connsiteX455" fmla="*/ 3582045 w 4749368"/>
              <a:gd name="connsiteY455" fmla="*/ 1306702 h 5838626"/>
              <a:gd name="connsiteX456" fmla="*/ 3629151 w 4749368"/>
              <a:gd name="connsiteY456" fmla="*/ 1323328 h 5838626"/>
              <a:gd name="connsiteX457" fmla="*/ 3623609 w 4749368"/>
              <a:gd name="connsiteY457" fmla="*/ 1218033 h 5838626"/>
              <a:gd name="connsiteX458" fmla="*/ 3593822 w 4749368"/>
              <a:gd name="connsiteY458" fmla="*/ 1201755 h 5838626"/>
              <a:gd name="connsiteX459" fmla="*/ 3573733 w 4749368"/>
              <a:gd name="connsiteY459" fmla="*/ 544702 h 5838626"/>
              <a:gd name="connsiteX460" fmla="*/ 3518315 w 4749368"/>
              <a:gd name="connsiteY460" fmla="*/ 553015 h 5838626"/>
              <a:gd name="connsiteX461" fmla="*/ 3471210 w 4749368"/>
              <a:gd name="connsiteY461" fmla="*/ 589037 h 5838626"/>
              <a:gd name="connsiteX462" fmla="*/ 3494720 w 4749368"/>
              <a:gd name="connsiteY462" fmla="*/ 619950 h 5838626"/>
              <a:gd name="connsiteX463" fmla="*/ 3496341 w 4749368"/>
              <a:gd name="connsiteY463" fmla="*/ 625129 h 5838626"/>
              <a:gd name="connsiteX464" fmla="*/ 3506192 w 4749368"/>
              <a:gd name="connsiteY464" fmla="*/ 618640 h 5838626"/>
              <a:gd name="connsiteX465" fmla="*/ 3520154 w 4749368"/>
              <a:gd name="connsiteY465" fmla="*/ 620329 h 5838626"/>
              <a:gd name="connsiteX466" fmla="*/ 3584448 w 4749368"/>
              <a:gd name="connsiteY466" fmla="*/ 608444 h 5838626"/>
              <a:gd name="connsiteX467" fmla="*/ 3595013 w 4749368"/>
              <a:gd name="connsiteY467" fmla="*/ 605121 h 5838626"/>
              <a:gd name="connsiteX468" fmla="*/ 3593021 w 4749368"/>
              <a:gd name="connsiteY468" fmla="*/ 601809 h 5838626"/>
              <a:gd name="connsiteX469" fmla="*/ 3598671 w 4749368"/>
              <a:gd name="connsiteY469" fmla="*/ 558557 h 5838626"/>
              <a:gd name="connsiteX470" fmla="*/ 3573733 w 4749368"/>
              <a:gd name="connsiteY470" fmla="*/ 544702 h 5838626"/>
              <a:gd name="connsiteX471" fmla="*/ 3448025 w 4749368"/>
              <a:gd name="connsiteY471" fmla="*/ 565 h 5838626"/>
              <a:gd name="connsiteX472" fmla="*/ 3476751 w 4749368"/>
              <a:gd name="connsiteY472" fmla="*/ 1604 h 5838626"/>
              <a:gd name="connsiteX473" fmla="*/ 3579275 w 4749368"/>
              <a:gd name="connsiteY473" fmla="*/ 62564 h 5838626"/>
              <a:gd name="connsiteX474" fmla="*/ 3687341 w 4749368"/>
              <a:gd name="connsiteY474" fmla="*/ 109670 h 5838626"/>
              <a:gd name="connsiteX475" fmla="*/ 3778781 w 4749368"/>
              <a:gd name="connsiteY475" fmla="*/ 167859 h 5838626"/>
              <a:gd name="connsiteX476" fmla="*/ 3834199 w 4749368"/>
              <a:gd name="connsiteY476" fmla="*/ 231590 h 5838626"/>
              <a:gd name="connsiteX477" fmla="*/ 3850824 w 4749368"/>
              <a:gd name="connsiteY477" fmla="*/ 356280 h 5838626"/>
              <a:gd name="connsiteX478" fmla="*/ 3784322 w 4749368"/>
              <a:gd name="connsiteY478" fmla="*/ 439408 h 5838626"/>
              <a:gd name="connsiteX479" fmla="*/ 3737217 w 4749368"/>
              <a:gd name="connsiteY479" fmla="*/ 475430 h 5838626"/>
              <a:gd name="connsiteX480" fmla="*/ 3762155 w 4749368"/>
              <a:gd name="connsiteY480" fmla="*/ 503139 h 5838626"/>
              <a:gd name="connsiteX481" fmla="*/ 3771507 w 4749368"/>
              <a:gd name="connsiteY481" fmla="*/ 519245 h 5838626"/>
              <a:gd name="connsiteX482" fmla="*/ 3771906 w 4749368"/>
              <a:gd name="connsiteY482" fmla="*/ 522057 h 5838626"/>
              <a:gd name="connsiteX483" fmla="*/ 3778845 w 4749368"/>
              <a:gd name="connsiteY483" fmla="*/ 518281 h 5838626"/>
              <a:gd name="connsiteX484" fmla="*/ 3849892 w 4749368"/>
              <a:gd name="connsiteY484" fmla="*/ 481783 h 5838626"/>
              <a:gd name="connsiteX485" fmla="*/ 3908081 w 4749368"/>
              <a:gd name="connsiteY485" fmla="*/ 462387 h 5838626"/>
              <a:gd name="connsiteX486" fmla="*/ 3977354 w 4749368"/>
              <a:gd name="connsiteY486" fmla="*/ 509492 h 5838626"/>
              <a:gd name="connsiteX487" fmla="*/ 4060481 w 4749368"/>
              <a:gd name="connsiteY487" fmla="*/ 570452 h 5838626"/>
              <a:gd name="connsiteX488" fmla="*/ 4107587 w 4749368"/>
              <a:gd name="connsiteY488" fmla="*/ 670205 h 5838626"/>
              <a:gd name="connsiteX489" fmla="*/ 4057710 w 4749368"/>
              <a:gd name="connsiteY489" fmla="*/ 747790 h 5838626"/>
              <a:gd name="connsiteX490" fmla="*/ 3933019 w 4749368"/>
              <a:gd name="connsiteY490" fmla="*/ 839230 h 5838626"/>
              <a:gd name="connsiteX491" fmla="*/ 3816641 w 4749368"/>
              <a:gd name="connsiteY491" fmla="*/ 916816 h 5838626"/>
              <a:gd name="connsiteX492" fmla="*/ 3808329 w 4749368"/>
              <a:gd name="connsiteY492" fmla="*/ 986089 h 5838626"/>
              <a:gd name="connsiteX493" fmla="*/ 3836038 w 4749368"/>
              <a:gd name="connsiteY493" fmla="*/ 1030423 h 5838626"/>
              <a:gd name="connsiteX494" fmla="*/ 3838809 w 4749368"/>
              <a:gd name="connsiteY494" fmla="*/ 1130176 h 5838626"/>
              <a:gd name="connsiteX495" fmla="*/ 3866518 w 4749368"/>
              <a:gd name="connsiteY495" fmla="*/ 1221616 h 5838626"/>
              <a:gd name="connsiteX496" fmla="*/ 3877601 w 4749368"/>
              <a:gd name="connsiteY496" fmla="*/ 1360161 h 5838626"/>
              <a:gd name="connsiteX497" fmla="*/ 3883143 w 4749368"/>
              <a:gd name="connsiteY497" fmla="*/ 1554125 h 5838626"/>
              <a:gd name="connsiteX498" fmla="*/ 3885222 w 4749368"/>
              <a:gd name="connsiteY498" fmla="*/ 1587268 h 5838626"/>
              <a:gd name="connsiteX499" fmla="*/ 3887277 w 4749368"/>
              <a:gd name="connsiteY499" fmla="*/ 1603260 h 5838626"/>
              <a:gd name="connsiteX500" fmla="*/ 3892388 w 4749368"/>
              <a:gd name="connsiteY500" fmla="*/ 1619815 h 5838626"/>
              <a:gd name="connsiteX501" fmla="*/ 3911784 w 4749368"/>
              <a:gd name="connsiteY501" fmla="*/ 1691859 h 5838626"/>
              <a:gd name="connsiteX502" fmla="*/ 3917326 w 4749368"/>
              <a:gd name="connsiteY502" fmla="*/ 1808237 h 5838626"/>
              <a:gd name="connsiteX503" fmla="*/ 3909013 w 4749368"/>
              <a:gd name="connsiteY503" fmla="*/ 1907990 h 5838626"/>
              <a:gd name="connsiteX504" fmla="*/ 3922868 w 4749368"/>
              <a:gd name="connsiteY504" fmla="*/ 1966179 h 5838626"/>
              <a:gd name="connsiteX505" fmla="*/ 3914555 w 4749368"/>
              <a:gd name="connsiteY505" fmla="*/ 2049306 h 5838626"/>
              <a:gd name="connsiteX506" fmla="*/ 3909013 w 4749368"/>
              <a:gd name="connsiteY506" fmla="*/ 2104724 h 5838626"/>
              <a:gd name="connsiteX507" fmla="*/ 3907709 w 4749368"/>
              <a:gd name="connsiteY507" fmla="*/ 2117688 h 5838626"/>
              <a:gd name="connsiteX508" fmla="*/ 4000452 w 4749368"/>
              <a:gd name="connsiteY508" fmla="*/ 2108274 h 5838626"/>
              <a:gd name="connsiteX509" fmla="*/ 4084359 w 4749368"/>
              <a:gd name="connsiteY509" fmla="*/ 2107776 h 5838626"/>
              <a:gd name="connsiteX510" fmla="*/ 4324649 w 4749368"/>
              <a:gd name="connsiteY510" fmla="*/ 2122129 h 5838626"/>
              <a:gd name="connsiteX511" fmla="*/ 4468736 w 4749368"/>
              <a:gd name="connsiteY511" fmla="*/ 2122129 h 5838626"/>
              <a:gd name="connsiteX512" fmla="*/ 4604510 w 4749368"/>
              <a:gd name="connsiteY512" fmla="*/ 2210798 h 5838626"/>
              <a:gd name="connsiteX513" fmla="*/ 4690409 w 4749368"/>
              <a:gd name="connsiteY513" fmla="*/ 2341031 h 5838626"/>
              <a:gd name="connsiteX514" fmla="*/ 4734743 w 4749368"/>
              <a:gd name="connsiteY514" fmla="*/ 2440783 h 5838626"/>
              <a:gd name="connsiteX515" fmla="*/ 4748598 w 4749368"/>
              <a:gd name="connsiteY515" fmla="*/ 2534994 h 5838626"/>
              <a:gd name="connsiteX516" fmla="*/ 4715347 w 4749368"/>
              <a:gd name="connsiteY516" fmla="*/ 2626434 h 5838626"/>
              <a:gd name="connsiteX517" fmla="*/ 4651616 w 4749368"/>
              <a:gd name="connsiteY517" fmla="*/ 2695707 h 5838626"/>
              <a:gd name="connsiteX518" fmla="*/ 4540780 w 4749368"/>
              <a:gd name="connsiteY518" fmla="*/ 2781605 h 5838626"/>
              <a:gd name="connsiteX519" fmla="*/ 4421630 w 4749368"/>
              <a:gd name="connsiteY519" fmla="*/ 2856420 h 5838626"/>
              <a:gd name="connsiteX520" fmla="*/ 4274772 w 4749368"/>
              <a:gd name="connsiteY520" fmla="*/ 2889671 h 5838626"/>
              <a:gd name="connsiteX521" fmla="*/ 4058641 w 4749368"/>
              <a:gd name="connsiteY521" fmla="*/ 2895213 h 5838626"/>
              <a:gd name="connsiteX522" fmla="*/ 3914554 w 4749368"/>
              <a:gd name="connsiteY522" fmla="*/ 2803773 h 5838626"/>
              <a:gd name="connsiteX523" fmla="*/ 3895158 w 4749368"/>
              <a:gd name="connsiteY523" fmla="*/ 2764980 h 5838626"/>
              <a:gd name="connsiteX524" fmla="*/ 3879662 w 4749368"/>
              <a:gd name="connsiteY524" fmla="*/ 2760168 h 5838626"/>
              <a:gd name="connsiteX525" fmla="*/ 3872990 w 4749368"/>
              <a:gd name="connsiteY525" fmla="*/ 2767751 h 5838626"/>
              <a:gd name="connsiteX526" fmla="*/ 3767696 w 4749368"/>
              <a:gd name="connsiteY526" fmla="*/ 2812085 h 5838626"/>
              <a:gd name="connsiteX527" fmla="*/ 3676256 w 4749368"/>
              <a:gd name="connsiteY527" fmla="*/ 2784376 h 5838626"/>
              <a:gd name="connsiteX528" fmla="*/ 3598670 w 4749368"/>
              <a:gd name="connsiteY528" fmla="*/ 2806543 h 5838626"/>
              <a:gd name="connsiteX529" fmla="*/ 3468438 w 4749368"/>
              <a:gd name="connsiteY529" fmla="*/ 2812085 h 5838626"/>
              <a:gd name="connsiteX530" fmla="*/ 3399165 w 4749368"/>
              <a:gd name="connsiteY530" fmla="*/ 2864733 h 5838626"/>
              <a:gd name="connsiteX531" fmla="*/ 3313267 w 4749368"/>
              <a:gd name="connsiteY531" fmla="*/ 2873045 h 5838626"/>
              <a:gd name="connsiteX532" fmla="*/ 3219056 w 4749368"/>
              <a:gd name="connsiteY532" fmla="*/ 2795460 h 5838626"/>
              <a:gd name="connsiteX533" fmla="*/ 3152554 w 4749368"/>
              <a:gd name="connsiteY533" fmla="*/ 2684623 h 5838626"/>
              <a:gd name="connsiteX534" fmla="*/ 3122074 w 4749368"/>
              <a:gd name="connsiteY534" fmla="*/ 2576558 h 5838626"/>
              <a:gd name="connsiteX535" fmla="*/ 3086052 w 4749368"/>
              <a:gd name="connsiteY535" fmla="*/ 2507285 h 5838626"/>
              <a:gd name="connsiteX536" fmla="*/ 3158096 w 4749368"/>
              <a:gd name="connsiteY536" fmla="*/ 2493431 h 5838626"/>
              <a:gd name="connsiteX537" fmla="*/ 3169180 w 4749368"/>
              <a:gd name="connsiteY537" fmla="*/ 2457409 h 5838626"/>
              <a:gd name="connsiteX538" fmla="*/ 3213514 w 4749368"/>
              <a:gd name="connsiteY538" fmla="*/ 2457409 h 5838626"/>
              <a:gd name="connsiteX539" fmla="*/ 3255078 w 4749368"/>
              <a:gd name="connsiteY539" fmla="*/ 2476805 h 5838626"/>
              <a:gd name="connsiteX540" fmla="*/ 3260620 w 4749368"/>
              <a:gd name="connsiteY540" fmla="*/ 2501743 h 5838626"/>
              <a:gd name="connsiteX541" fmla="*/ 3329892 w 4749368"/>
              <a:gd name="connsiteY541" fmla="*/ 2504514 h 5838626"/>
              <a:gd name="connsiteX542" fmla="*/ 3415790 w 4749368"/>
              <a:gd name="connsiteY542" fmla="*/ 2476805 h 5838626"/>
              <a:gd name="connsiteX543" fmla="*/ 3604212 w 4749368"/>
              <a:gd name="connsiteY543" fmla="*/ 2421387 h 5838626"/>
              <a:gd name="connsiteX544" fmla="*/ 3620482 w 4749368"/>
              <a:gd name="connsiteY544" fmla="*/ 2403905 h 5838626"/>
              <a:gd name="connsiteX545" fmla="*/ 3598671 w 4749368"/>
              <a:gd name="connsiteY545" fmla="*/ 2403982 h 5838626"/>
              <a:gd name="connsiteX546" fmla="*/ 3512773 w 4749368"/>
              <a:gd name="connsiteY546" fmla="*/ 2351335 h 5838626"/>
              <a:gd name="connsiteX547" fmla="*/ 3465149 w 4749368"/>
              <a:gd name="connsiteY547" fmla="*/ 2339905 h 5838626"/>
              <a:gd name="connsiteX548" fmla="*/ 3439828 w 4749368"/>
              <a:gd name="connsiteY548" fmla="*/ 2334953 h 5838626"/>
              <a:gd name="connsiteX549" fmla="*/ 3430122 w 4749368"/>
              <a:gd name="connsiteY549" fmla="*/ 2337437 h 5838626"/>
              <a:gd name="connsiteX550" fmla="*/ 3368685 w 4749368"/>
              <a:gd name="connsiteY550" fmla="*/ 2352114 h 5838626"/>
              <a:gd name="connsiteX551" fmla="*/ 3205201 w 4749368"/>
              <a:gd name="connsiteY551" fmla="*/ 2379823 h 5838626"/>
              <a:gd name="connsiteX552" fmla="*/ 3061114 w 4749368"/>
              <a:gd name="connsiteY552" fmla="*/ 2446325 h 5838626"/>
              <a:gd name="connsiteX553" fmla="*/ 2897630 w 4749368"/>
              <a:gd name="connsiteY553" fmla="*/ 2537765 h 5838626"/>
              <a:gd name="connsiteX554" fmla="*/ 2922569 w 4749368"/>
              <a:gd name="connsiteY554" fmla="*/ 2626434 h 5838626"/>
              <a:gd name="connsiteX555" fmla="*/ 3002925 w 4749368"/>
              <a:gd name="connsiteY555" fmla="*/ 2776063 h 5838626"/>
              <a:gd name="connsiteX556" fmla="*/ 3036176 w 4749368"/>
              <a:gd name="connsiteY556" fmla="*/ 2856420 h 5838626"/>
              <a:gd name="connsiteX557" fmla="*/ 3038947 w 4749368"/>
              <a:gd name="connsiteY557" fmla="*/ 2906296 h 5838626"/>
              <a:gd name="connsiteX558" fmla="*/ 2986300 w 4749368"/>
              <a:gd name="connsiteY558" fmla="*/ 2931234 h 5838626"/>
              <a:gd name="connsiteX559" fmla="*/ 2911485 w 4749368"/>
              <a:gd name="connsiteY559" fmla="*/ 2906296 h 5838626"/>
              <a:gd name="connsiteX560" fmla="*/ 2800649 w 4749368"/>
              <a:gd name="connsiteY560" fmla="*/ 2745583 h 5838626"/>
              <a:gd name="connsiteX561" fmla="*/ 2714750 w 4749368"/>
              <a:gd name="connsiteY561" fmla="*/ 2587642 h 5838626"/>
              <a:gd name="connsiteX562" fmla="*/ 2675958 w 4749368"/>
              <a:gd name="connsiteY562" fmla="*/ 2501743 h 5838626"/>
              <a:gd name="connsiteX563" fmla="*/ 2662103 w 4749368"/>
              <a:gd name="connsiteY563" fmla="*/ 2390907 h 5838626"/>
              <a:gd name="connsiteX564" fmla="*/ 2703667 w 4749368"/>
              <a:gd name="connsiteY564" fmla="*/ 2335489 h 5838626"/>
              <a:gd name="connsiteX565" fmla="*/ 2720292 w 4749368"/>
              <a:gd name="connsiteY565" fmla="*/ 2282842 h 5838626"/>
              <a:gd name="connsiteX566" fmla="*/ 2800649 w 4749368"/>
              <a:gd name="connsiteY566" fmla="*/ 2332718 h 5838626"/>
              <a:gd name="connsiteX567" fmla="*/ 2833900 w 4749368"/>
              <a:gd name="connsiteY567" fmla="*/ 2363198 h 5838626"/>
              <a:gd name="connsiteX568" fmla="*/ 2847754 w 4749368"/>
              <a:gd name="connsiteY568" fmla="*/ 2415845 h 5838626"/>
              <a:gd name="connsiteX569" fmla="*/ 2872692 w 4749368"/>
              <a:gd name="connsiteY569" fmla="*/ 2451867 h 5838626"/>
              <a:gd name="connsiteX570" fmla="*/ 3033405 w 4749368"/>
              <a:gd name="connsiteY570" fmla="*/ 2371511 h 5838626"/>
              <a:gd name="connsiteX571" fmla="*/ 3188576 w 4749368"/>
              <a:gd name="connsiteY571" fmla="*/ 2313322 h 5838626"/>
              <a:gd name="connsiteX572" fmla="*/ 3249190 w 4749368"/>
              <a:gd name="connsiteY572" fmla="*/ 2297736 h 5838626"/>
              <a:gd name="connsiteX573" fmla="*/ 3283191 w 4749368"/>
              <a:gd name="connsiteY573" fmla="*/ 2289596 h 5838626"/>
              <a:gd name="connsiteX574" fmla="*/ 3266162 w 4749368"/>
              <a:gd name="connsiteY574" fmla="*/ 2282062 h 5838626"/>
              <a:gd name="connsiteX575" fmla="*/ 3263391 w 4749368"/>
              <a:gd name="connsiteY575" fmla="*/ 2240499 h 5838626"/>
              <a:gd name="connsiteX576" fmla="*/ 3177493 w 4749368"/>
              <a:gd name="connsiteY576" fmla="*/ 2237728 h 5838626"/>
              <a:gd name="connsiteX577" fmla="*/ 3033406 w 4749368"/>
              <a:gd name="connsiteY577" fmla="*/ 2268208 h 5838626"/>
              <a:gd name="connsiteX578" fmla="*/ 3000155 w 4749368"/>
              <a:gd name="connsiteY578" fmla="*/ 2257124 h 5838626"/>
              <a:gd name="connsiteX579" fmla="*/ 3033406 w 4749368"/>
              <a:gd name="connsiteY579" fmla="*/ 2196164 h 5838626"/>
              <a:gd name="connsiteX580" fmla="*/ 3166410 w 4749368"/>
              <a:gd name="connsiteY580" fmla="*/ 2179539 h 5838626"/>
              <a:gd name="connsiteX581" fmla="*/ 3219057 w 4749368"/>
              <a:gd name="connsiteY581" fmla="*/ 2168455 h 5838626"/>
              <a:gd name="connsiteX582" fmla="*/ 3260621 w 4749368"/>
              <a:gd name="connsiteY582" fmla="*/ 2137975 h 5838626"/>
              <a:gd name="connsiteX583" fmla="*/ 3274475 w 4749368"/>
              <a:gd name="connsiteY583" fmla="*/ 2038222 h 5838626"/>
              <a:gd name="connsiteX584" fmla="*/ 3299413 w 4749368"/>
              <a:gd name="connsiteY584" fmla="*/ 1991117 h 5838626"/>
              <a:gd name="connsiteX585" fmla="*/ 3346519 w 4749368"/>
              <a:gd name="connsiteY585" fmla="*/ 1919073 h 5838626"/>
              <a:gd name="connsiteX586" fmla="*/ 3338206 w 4749368"/>
              <a:gd name="connsiteY586" fmla="*/ 1802695 h 5838626"/>
              <a:gd name="connsiteX587" fmla="*/ 3352061 w 4749368"/>
              <a:gd name="connsiteY587" fmla="*/ 1650295 h 5838626"/>
              <a:gd name="connsiteX588" fmla="*/ 3349485 w 4749368"/>
              <a:gd name="connsiteY588" fmla="*/ 1617109 h 5838626"/>
              <a:gd name="connsiteX589" fmla="*/ 3347837 w 4749368"/>
              <a:gd name="connsiteY589" fmla="*/ 1608652 h 5838626"/>
              <a:gd name="connsiteX590" fmla="*/ 3342816 w 4749368"/>
              <a:gd name="connsiteY590" fmla="*/ 1604001 h 5838626"/>
              <a:gd name="connsiteX591" fmla="*/ 3337274 w 4749368"/>
              <a:gd name="connsiteY591" fmla="*/ 1440518 h 5838626"/>
              <a:gd name="connsiteX592" fmla="*/ 3370525 w 4749368"/>
              <a:gd name="connsiteY592" fmla="*/ 1307514 h 5838626"/>
              <a:gd name="connsiteX593" fmla="*/ 3340045 w 4749368"/>
              <a:gd name="connsiteY593" fmla="*/ 1174510 h 5838626"/>
              <a:gd name="connsiteX594" fmla="*/ 3331732 w 4749368"/>
              <a:gd name="connsiteY594" fmla="*/ 1096925 h 5838626"/>
              <a:gd name="connsiteX595" fmla="*/ 3193187 w 4749368"/>
              <a:gd name="connsiteY595" fmla="*/ 1094154 h 5838626"/>
              <a:gd name="connsiteX596" fmla="*/ 2918867 w 4749368"/>
              <a:gd name="connsiteY596" fmla="*/ 1130176 h 5838626"/>
              <a:gd name="connsiteX597" fmla="*/ 2780321 w 4749368"/>
              <a:gd name="connsiteY597" fmla="*/ 1016569 h 5838626"/>
              <a:gd name="connsiteX598" fmla="*/ 2752612 w 4749368"/>
              <a:gd name="connsiteY598" fmla="*/ 961150 h 5838626"/>
              <a:gd name="connsiteX599" fmla="*/ 2760925 w 4749368"/>
              <a:gd name="connsiteY599" fmla="*/ 902961 h 5838626"/>
              <a:gd name="connsiteX600" fmla="*/ 2816343 w 4749368"/>
              <a:gd name="connsiteY600" fmla="*/ 905732 h 5838626"/>
              <a:gd name="connsiteX601" fmla="*/ 2860678 w 4749368"/>
              <a:gd name="connsiteY601" fmla="*/ 944525 h 5838626"/>
              <a:gd name="connsiteX602" fmla="*/ 2927179 w 4749368"/>
              <a:gd name="connsiteY602" fmla="*/ 952838 h 5838626"/>
              <a:gd name="connsiteX603" fmla="*/ 3010307 w 4749368"/>
              <a:gd name="connsiteY603" fmla="*/ 911274 h 5838626"/>
              <a:gd name="connsiteX604" fmla="*/ 3079579 w 4749368"/>
              <a:gd name="connsiteY604" fmla="*/ 905732 h 5838626"/>
              <a:gd name="connsiteX605" fmla="*/ 3171019 w 4749368"/>
              <a:gd name="connsiteY605" fmla="*/ 861398 h 5838626"/>
              <a:gd name="connsiteX606" fmla="*/ 3295710 w 4749368"/>
              <a:gd name="connsiteY606" fmla="*/ 817063 h 5838626"/>
              <a:gd name="connsiteX607" fmla="*/ 3378838 w 4749368"/>
              <a:gd name="connsiteY607" fmla="*/ 720081 h 5838626"/>
              <a:gd name="connsiteX608" fmla="*/ 3389189 w 4749368"/>
              <a:gd name="connsiteY608" fmla="*/ 710831 h 5838626"/>
              <a:gd name="connsiteX609" fmla="*/ 3385311 w 4749368"/>
              <a:gd name="connsiteY609" fmla="*/ 708186 h 5838626"/>
              <a:gd name="connsiteX610" fmla="*/ 3365915 w 4749368"/>
              <a:gd name="connsiteY610" fmla="*/ 575182 h 5838626"/>
              <a:gd name="connsiteX611" fmla="*/ 3332664 w 4749368"/>
              <a:gd name="connsiteY611" fmla="*/ 456033 h 5838626"/>
              <a:gd name="connsiteX612" fmla="*/ 3230141 w 4749368"/>
              <a:gd name="connsiteY612" fmla="*/ 267611 h 5838626"/>
              <a:gd name="connsiteX613" fmla="*/ 3144242 w 4749368"/>
              <a:gd name="connsiteY613" fmla="*/ 131837 h 5838626"/>
              <a:gd name="connsiteX614" fmla="*/ 3105450 w 4749368"/>
              <a:gd name="connsiteY614" fmla="*/ 48710 h 5838626"/>
              <a:gd name="connsiteX615" fmla="*/ 3216286 w 4749368"/>
              <a:gd name="connsiteY615" fmla="*/ 23771 h 5838626"/>
              <a:gd name="connsiteX616" fmla="*/ 3354831 w 4749368"/>
              <a:gd name="connsiteY616" fmla="*/ 18230 h 5838626"/>
              <a:gd name="connsiteX617" fmla="*/ 3448025 w 4749368"/>
              <a:gd name="connsiteY617" fmla="*/ 565 h 583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4749368" h="5838626">
                <a:moveTo>
                  <a:pt x="2026832" y="3343699"/>
                </a:moveTo>
                <a:cubicBezTo>
                  <a:pt x="2011225" y="3344158"/>
                  <a:pt x="2005601" y="3350126"/>
                  <a:pt x="1981301" y="3359278"/>
                </a:cubicBezTo>
                <a:lnTo>
                  <a:pt x="1973289" y="3361847"/>
                </a:lnTo>
                <a:lnTo>
                  <a:pt x="1971747" y="3369405"/>
                </a:lnTo>
                <a:cubicBezTo>
                  <a:pt x="1968075" y="3402456"/>
                  <a:pt x="1981540" y="3408577"/>
                  <a:pt x="1982764" y="3428162"/>
                </a:cubicBezTo>
                <a:cubicBezTo>
                  <a:pt x="1983988" y="3447747"/>
                  <a:pt x="1984600" y="3458764"/>
                  <a:pt x="1979092" y="3486918"/>
                </a:cubicBezTo>
                <a:cubicBezTo>
                  <a:pt x="1973584" y="3515072"/>
                  <a:pt x="1945429" y="3561588"/>
                  <a:pt x="1949713" y="3597087"/>
                </a:cubicBezTo>
                <a:cubicBezTo>
                  <a:pt x="1952926" y="3623711"/>
                  <a:pt x="1974731" y="3626236"/>
                  <a:pt x="1991113" y="3657336"/>
                </a:cubicBezTo>
                <a:lnTo>
                  <a:pt x="1992504" y="3661663"/>
                </a:lnTo>
                <a:lnTo>
                  <a:pt x="2008470" y="3626465"/>
                </a:lnTo>
                <a:cubicBezTo>
                  <a:pt x="2034788" y="3575665"/>
                  <a:pt x="2088037" y="3502832"/>
                  <a:pt x="2103950" y="3464885"/>
                </a:cubicBezTo>
                <a:cubicBezTo>
                  <a:pt x="2119863" y="3426938"/>
                  <a:pt x="2108846" y="3415309"/>
                  <a:pt x="2103950" y="3398784"/>
                </a:cubicBezTo>
                <a:cubicBezTo>
                  <a:pt x="2099054" y="3382259"/>
                  <a:pt x="2087424" y="3374914"/>
                  <a:pt x="2074571" y="3365733"/>
                </a:cubicBezTo>
                <a:cubicBezTo>
                  <a:pt x="2061718" y="3356552"/>
                  <a:pt x="2047642" y="3343087"/>
                  <a:pt x="2026832" y="3343699"/>
                </a:cubicBezTo>
                <a:close/>
                <a:moveTo>
                  <a:pt x="3836449" y="3027696"/>
                </a:moveTo>
                <a:cubicBezTo>
                  <a:pt x="3856365" y="3026714"/>
                  <a:pt x="3877378" y="3028215"/>
                  <a:pt x="3895158" y="3033757"/>
                </a:cubicBezTo>
                <a:cubicBezTo>
                  <a:pt x="3930718" y="3044841"/>
                  <a:pt x="3960736" y="3078554"/>
                  <a:pt x="3997681" y="3103030"/>
                </a:cubicBezTo>
                <a:cubicBezTo>
                  <a:pt x="4034626" y="3127506"/>
                  <a:pt x="4093739" y="3157986"/>
                  <a:pt x="4116830" y="3180615"/>
                </a:cubicBezTo>
                <a:cubicBezTo>
                  <a:pt x="4139921" y="3203244"/>
                  <a:pt x="4144540" y="3218946"/>
                  <a:pt x="4136227" y="3238804"/>
                </a:cubicBezTo>
                <a:cubicBezTo>
                  <a:pt x="4127914" y="3258662"/>
                  <a:pt x="4084041" y="3278520"/>
                  <a:pt x="4066954" y="3299764"/>
                </a:cubicBezTo>
                <a:cubicBezTo>
                  <a:pt x="4049867" y="3321008"/>
                  <a:pt x="4037398" y="3350564"/>
                  <a:pt x="4033703" y="3366266"/>
                </a:cubicBezTo>
                <a:cubicBezTo>
                  <a:pt x="4030009" y="3381968"/>
                  <a:pt x="4033703" y="3388895"/>
                  <a:pt x="4044787" y="3393975"/>
                </a:cubicBezTo>
                <a:cubicBezTo>
                  <a:pt x="4055871" y="3399055"/>
                  <a:pt x="4084965" y="3402288"/>
                  <a:pt x="4100205" y="3396746"/>
                </a:cubicBezTo>
                <a:cubicBezTo>
                  <a:pt x="4115445" y="3391204"/>
                  <a:pt x="4120063" y="3372270"/>
                  <a:pt x="4136227" y="3360724"/>
                </a:cubicBezTo>
                <a:cubicBezTo>
                  <a:pt x="4152391" y="3349178"/>
                  <a:pt x="4177791" y="3333938"/>
                  <a:pt x="4197187" y="3327473"/>
                </a:cubicBezTo>
                <a:cubicBezTo>
                  <a:pt x="4216583" y="3321008"/>
                  <a:pt x="4229052" y="3315005"/>
                  <a:pt x="4252605" y="3321932"/>
                </a:cubicBezTo>
                <a:cubicBezTo>
                  <a:pt x="4276158" y="3328859"/>
                  <a:pt x="4318645" y="3350564"/>
                  <a:pt x="4338503" y="3369037"/>
                </a:cubicBezTo>
                <a:cubicBezTo>
                  <a:pt x="4358361" y="3387510"/>
                  <a:pt x="4377296" y="3411524"/>
                  <a:pt x="4371754" y="3432768"/>
                </a:cubicBezTo>
                <a:cubicBezTo>
                  <a:pt x="4366212" y="3454012"/>
                  <a:pt x="4336194" y="3475717"/>
                  <a:pt x="4305252" y="3496499"/>
                </a:cubicBezTo>
                <a:cubicBezTo>
                  <a:pt x="4274310" y="3517281"/>
                  <a:pt x="4225357" y="3535754"/>
                  <a:pt x="4186103" y="3557459"/>
                </a:cubicBezTo>
                <a:cubicBezTo>
                  <a:pt x="4146849" y="3579164"/>
                  <a:pt x="4102052" y="3602717"/>
                  <a:pt x="4069725" y="3626732"/>
                </a:cubicBezTo>
                <a:cubicBezTo>
                  <a:pt x="4037398" y="3650746"/>
                  <a:pt x="4005533" y="3678917"/>
                  <a:pt x="3992140" y="3701546"/>
                </a:cubicBezTo>
                <a:cubicBezTo>
                  <a:pt x="3978747" y="3724175"/>
                  <a:pt x="3981518" y="3745881"/>
                  <a:pt x="3989369" y="3762506"/>
                </a:cubicBezTo>
                <a:cubicBezTo>
                  <a:pt x="3997220" y="3779131"/>
                  <a:pt x="4016616" y="3793910"/>
                  <a:pt x="4039245" y="3801299"/>
                </a:cubicBezTo>
                <a:cubicBezTo>
                  <a:pt x="4061874" y="3808688"/>
                  <a:pt x="4088659" y="3811459"/>
                  <a:pt x="4125143" y="3806841"/>
                </a:cubicBezTo>
                <a:cubicBezTo>
                  <a:pt x="4161627" y="3802223"/>
                  <a:pt x="4219354" y="3780979"/>
                  <a:pt x="4258147" y="3773590"/>
                </a:cubicBezTo>
                <a:cubicBezTo>
                  <a:pt x="4296940" y="3766201"/>
                  <a:pt x="4333886" y="3768510"/>
                  <a:pt x="4357900" y="3762506"/>
                </a:cubicBezTo>
                <a:cubicBezTo>
                  <a:pt x="4381914" y="3756502"/>
                  <a:pt x="4380991" y="3740339"/>
                  <a:pt x="4402234" y="3737568"/>
                </a:cubicBezTo>
                <a:cubicBezTo>
                  <a:pt x="4423477" y="3734797"/>
                  <a:pt x="4455343" y="3750961"/>
                  <a:pt x="4485361" y="3745881"/>
                </a:cubicBezTo>
                <a:cubicBezTo>
                  <a:pt x="4515379" y="3740801"/>
                  <a:pt x="4553248" y="3705241"/>
                  <a:pt x="4582343" y="3707088"/>
                </a:cubicBezTo>
                <a:cubicBezTo>
                  <a:pt x="4611438" y="3708935"/>
                  <a:pt x="4633605" y="3730640"/>
                  <a:pt x="4659929" y="3756964"/>
                </a:cubicBezTo>
                <a:cubicBezTo>
                  <a:pt x="4686253" y="3783288"/>
                  <a:pt x="4740285" y="3838706"/>
                  <a:pt x="4740285" y="3865030"/>
                </a:cubicBezTo>
                <a:cubicBezTo>
                  <a:pt x="4740285" y="3891354"/>
                  <a:pt x="4697798" y="3904746"/>
                  <a:pt x="4659929" y="3914906"/>
                </a:cubicBezTo>
                <a:cubicBezTo>
                  <a:pt x="4622060" y="3925066"/>
                  <a:pt x="4573106" y="3925990"/>
                  <a:pt x="4513070" y="3925990"/>
                </a:cubicBezTo>
                <a:cubicBezTo>
                  <a:pt x="4453034" y="3925990"/>
                  <a:pt x="4348663" y="3914444"/>
                  <a:pt x="4299710" y="3914906"/>
                </a:cubicBezTo>
                <a:cubicBezTo>
                  <a:pt x="4250757" y="3915368"/>
                  <a:pt x="4219354" y="3928761"/>
                  <a:pt x="4219354" y="3928761"/>
                </a:cubicBezTo>
                <a:cubicBezTo>
                  <a:pt x="4190721" y="3933841"/>
                  <a:pt x="4159318" y="3934764"/>
                  <a:pt x="4127914" y="3945386"/>
                </a:cubicBezTo>
                <a:cubicBezTo>
                  <a:pt x="4096510" y="3956008"/>
                  <a:pt x="4051714" y="3973557"/>
                  <a:pt x="4030932" y="3992492"/>
                </a:cubicBezTo>
                <a:cubicBezTo>
                  <a:pt x="4010150" y="4011427"/>
                  <a:pt x="4012921" y="4022971"/>
                  <a:pt x="4003223" y="4058993"/>
                </a:cubicBezTo>
                <a:cubicBezTo>
                  <a:pt x="3993525" y="4095015"/>
                  <a:pt x="3970896" y="4177680"/>
                  <a:pt x="3972743" y="4208622"/>
                </a:cubicBezTo>
                <a:cubicBezTo>
                  <a:pt x="3974590" y="4239564"/>
                  <a:pt x="3999991" y="4241411"/>
                  <a:pt x="4014307" y="4244644"/>
                </a:cubicBezTo>
                <a:cubicBezTo>
                  <a:pt x="4028623" y="4247877"/>
                  <a:pt x="4053099" y="4243259"/>
                  <a:pt x="4058641" y="4228019"/>
                </a:cubicBezTo>
                <a:cubicBezTo>
                  <a:pt x="4064183" y="4212779"/>
                  <a:pt x="4047096" y="4177218"/>
                  <a:pt x="4047558" y="4153204"/>
                </a:cubicBezTo>
                <a:cubicBezTo>
                  <a:pt x="4048020" y="4129190"/>
                  <a:pt x="4053561" y="4098248"/>
                  <a:pt x="4061412" y="4083932"/>
                </a:cubicBezTo>
                <a:cubicBezTo>
                  <a:pt x="4069263" y="4069616"/>
                  <a:pt x="4087736" y="4077004"/>
                  <a:pt x="4094663" y="4067306"/>
                </a:cubicBezTo>
                <a:cubicBezTo>
                  <a:pt x="4101590" y="4057608"/>
                  <a:pt x="4087274" y="4034055"/>
                  <a:pt x="4102976" y="4025742"/>
                </a:cubicBezTo>
                <a:cubicBezTo>
                  <a:pt x="4118678" y="4017429"/>
                  <a:pt x="4158856" y="4021125"/>
                  <a:pt x="4188874" y="4017430"/>
                </a:cubicBezTo>
                <a:cubicBezTo>
                  <a:pt x="4218892" y="4013735"/>
                  <a:pt x="4261841" y="3996186"/>
                  <a:pt x="4283085" y="4003575"/>
                </a:cubicBezTo>
                <a:cubicBezTo>
                  <a:pt x="4304329" y="4010964"/>
                  <a:pt x="4309871" y="4043753"/>
                  <a:pt x="4316336" y="4061764"/>
                </a:cubicBezTo>
                <a:cubicBezTo>
                  <a:pt x="4322801" y="4079775"/>
                  <a:pt x="4314951" y="4094554"/>
                  <a:pt x="4321878" y="4111641"/>
                </a:cubicBezTo>
                <a:cubicBezTo>
                  <a:pt x="4328805" y="4128728"/>
                  <a:pt x="4353282" y="4141197"/>
                  <a:pt x="4357900" y="4164288"/>
                </a:cubicBezTo>
                <a:cubicBezTo>
                  <a:pt x="4362518" y="4187379"/>
                  <a:pt x="4369445" y="4223401"/>
                  <a:pt x="4349587" y="4250186"/>
                </a:cubicBezTo>
                <a:cubicBezTo>
                  <a:pt x="4329729" y="4276971"/>
                  <a:pt x="4277081" y="4292212"/>
                  <a:pt x="4238750" y="4325001"/>
                </a:cubicBezTo>
                <a:cubicBezTo>
                  <a:pt x="4200419" y="4357790"/>
                  <a:pt x="4161626" y="4395659"/>
                  <a:pt x="4119601" y="4446921"/>
                </a:cubicBezTo>
                <a:cubicBezTo>
                  <a:pt x="4077576" y="4498183"/>
                  <a:pt x="4029547" y="4574844"/>
                  <a:pt x="3986598" y="4632571"/>
                </a:cubicBezTo>
                <a:cubicBezTo>
                  <a:pt x="3943649" y="4690298"/>
                  <a:pt x="3906242" y="4754030"/>
                  <a:pt x="3861907" y="4793284"/>
                </a:cubicBezTo>
                <a:lnTo>
                  <a:pt x="3856313" y="4797324"/>
                </a:lnTo>
                <a:lnTo>
                  <a:pt x="3834025" y="4829220"/>
                </a:lnTo>
                <a:cubicBezTo>
                  <a:pt x="3804758" y="4869225"/>
                  <a:pt x="3765619" y="4918322"/>
                  <a:pt x="3739987" y="4948455"/>
                </a:cubicBezTo>
                <a:cubicBezTo>
                  <a:pt x="3705812" y="4988633"/>
                  <a:pt x="3691496" y="4995099"/>
                  <a:pt x="3654089" y="5034353"/>
                </a:cubicBezTo>
                <a:cubicBezTo>
                  <a:pt x="3616682" y="5073607"/>
                  <a:pt x="3558492" y="5147498"/>
                  <a:pt x="3515543" y="5183982"/>
                </a:cubicBezTo>
                <a:cubicBezTo>
                  <a:pt x="3472594" y="5220466"/>
                  <a:pt x="3441190" y="5225546"/>
                  <a:pt x="3396394" y="5253255"/>
                </a:cubicBezTo>
                <a:cubicBezTo>
                  <a:pt x="3351598" y="5280964"/>
                  <a:pt x="3288790" y="5323913"/>
                  <a:pt x="3246765" y="5350237"/>
                </a:cubicBezTo>
                <a:cubicBezTo>
                  <a:pt x="3204740" y="5376561"/>
                  <a:pt x="3183957" y="5393186"/>
                  <a:pt x="3144241" y="5411197"/>
                </a:cubicBezTo>
                <a:cubicBezTo>
                  <a:pt x="3104525" y="5429208"/>
                  <a:pt x="3047260" y="5442138"/>
                  <a:pt x="3008467" y="5458302"/>
                </a:cubicBezTo>
                <a:cubicBezTo>
                  <a:pt x="2969674" y="5474466"/>
                  <a:pt x="2943350" y="5502175"/>
                  <a:pt x="2911485" y="5508179"/>
                </a:cubicBezTo>
                <a:cubicBezTo>
                  <a:pt x="2879619" y="5514183"/>
                  <a:pt x="2827896" y="5506793"/>
                  <a:pt x="2817274" y="5494324"/>
                </a:cubicBezTo>
                <a:cubicBezTo>
                  <a:pt x="2806652" y="5481855"/>
                  <a:pt x="2826510" y="5451837"/>
                  <a:pt x="2847754" y="5433364"/>
                </a:cubicBezTo>
                <a:cubicBezTo>
                  <a:pt x="2868998" y="5414891"/>
                  <a:pt x="2911485" y="5409350"/>
                  <a:pt x="2944736" y="5383488"/>
                </a:cubicBezTo>
                <a:cubicBezTo>
                  <a:pt x="2977987" y="5357626"/>
                  <a:pt x="3014933" y="5305440"/>
                  <a:pt x="3047260" y="5278193"/>
                </a:cubicBezTo>
                <a:cubicBezTo>
                  <a:pt x="3079587" y="5250946"/>
                  <a:pt x="3138700" y="5220004"/>
                  <a:pt x="3138700" y="5220004"/>
                </a:cubicBezTo>
                <a:cubicBezTo>
                  <a:pt x="3172874" y="5197837"/>
                  <a:pt x="3218594" y="5165972"/>
                  <a:pt x="3252307" y="5145190"/>
                </a:cubicBezTo>
                <a:cubicBezTo>
                  <a:pt x="3286020" y="5124408"/>
                  <a:pt x="3311420" y="5121637"/>
                  <a:pt x="3340976" y="5095313"/>
                </a:cubicBezTo>
                <a:cubicBezTo>
                  <a:pt x="3370532" y="5068989"/>
                  <a:pt x="3397780" y="5014495"/>
                  <a:pt x="3429645" y="4987248"/>
                </a:cubicBezTo>
                <a:cubicBezTo>
                  <a:pt x="3461510" y="4960001"/>
                  <a:pt x="3510926" y="4951226"/>
                  <a:pt x="3532169" y="4931830"/>
                </a:cubicBezTo>
                <a:cubicBezTo>
                  <a:pt x="3553412" y="4912434"/>
                  <a:pt x="3544638" y="4890728"/>
                  <a:pt x="3557107" y="4870870"/>
                </a:cubicBezTo>
                <a:cubicBezTo>
                  <a:pt x="3569576" y="4851012"/>
                  <a:pt x="3588511" y="4836696"/>
                  <a:pt x="3606983" y="4812681"/>
                </a:cubicBezTo>
                <a:cubicBezTo>
                  <a:pt x="3625456" y="4788666"/>
                  <a:pt x="3650855" y="4757262"/>
                  <a:pt x="3667942" y="4726782"/>
                </a:cubicBezTo>
                <a:lnTo>
                  <a:pt x="3673448" y="4708475"/>
                </a:lnTo>
                <a:cubicBezTo>
                  <a:pt x="3673439" y="4702751"/>
                  <a:pt x="3673429" y="4697026"/>
                  <a:pt x="3673420" y="4691302"/>
                </a:cubicBezTo>
                <a:cubicBezTo>
                  <a:pt x="3676083" y="4646686"/>
                  <a:pt x="3684915" y="4594471"/>
                  <a:pt x="3681798" y="4563299"/>
                </a:cubicBezTo>
                <a:cubicBezTo>
                  <a:pt x="3677642" y="4521736"/>
                  <a:pt x="3669791" y="4496797"/>
                  <a:pt x="3648547" y="4482942"/>
                </a:cubicBezTo>
                <a:cubicBezTo>
                  <a:pt x="3627303" y="4469088"/>
                  <a:pt x="3591281" y="4471397"/>
                  <a:pt x="3554336" y="4480172"/>
                </a:cubicBezTo>
                <a:cubicBezTo>
                  <a:pt x="3517391" y="4488947"/>
                  <a:pt x="3465205" y="4524968"/>
                  <a:pt x="3426874" y="4535590"/>
                </a:cubicBezTo>
                <a:cubicBezTo>
                  <a:pt x="3388543" y="4546212"/>
                  <a:pt x="3352059" y="4536975"/>
                  <a:pt x="3324350" y="4543902"/>
                </a:cubicBezTo>
                <a:cubicBezTo>
                  <a:pt x="3296641" y="4550829"/>
                  <a:pt x="3260620" y="4577153"/>
                  <a:pt x="3260620" y="4577153"/>
                </a:cubicBezTo>
                <a:cubicBezTo>
                  <a:pt x="3235682" y="4590084"/>
                  <a:pt x="3201968" y="4624259"/>
                  <a:pt x="3174721" y="4621488"/>
                </a:cubicBezTo>
                <a:cubicBezTo>
                  <a:pt x="3147474" y="4618717"/>
                  <a:pt x="3104063" y="4576692"/>
                  <a:pt x="3097136" y="4560528"/>
                </a:cubicBezTo>
                <a:cubicBezTo>
                  <a:pt x="3090209" y="4544364"/>
                  <a:pt x="3110991" y="4540208"/>
                  <a:pt x="3133158" y="4524506"/>
                </a:cubicBezTo>
                <a:cubicBezTo>
                  <a:pt x="3155325" y="4508804"/>
                  <a:pt x="3198737" y="4481095"/>
                  <a:pt x="3230140" y="4466317"/>
                </a:cubicBezTo>
                <a:cubicBezTo>
                  <a:pt x="3261543" y="4451539"/>
                  <a:pt x="3294795" y="4448768"/>
                  <a:pt x="3321580" y="4435837"/>
                </a:cubicBezTo>
                <a:cubicBezTo>
                  <a:pt x="3348365" y="4422906"/>
                  <a:pt x="3368685" y="4400739"/>
                  <a:pt x="3390852" y="4388732"/>
                </a:cubicBezTo>
                <a:cubicBezTo>
                  <a:pt x="3413019" y="4376725"/>
                  <a:pt x="3432878" y="4375800"/>
                  <a:pt x="3454583" y="4363793"/>
                </a:cubicBezTo>
                <a:cubicBezTo>
                  <a:pt x="3476288" y="4351786"/>
                  <a:pt x="3499380" y="4323153"/>
                  <a:pt x="3521085" y="4316688"/>
                </a:cubicBezTo>
                <a:cubicBezTo>
                  <a:pt x="3542790" y="4310223"/>
                  <a:pt x="3563111" y="4314841"/>
                  <a:pt x="3584816" y="4325001"/>
                </a:cubicBezTo>
                <a:cubicBezTo>
                  <a:pt x="3606521" y="4335161"/>
                  <a:pt x="3635154" y="4363332"/>
                  <a:pt x="3651318" y="4377648"/>
                </a:cubicBezTo>
                <a:cubicBezTo>
                  <a:pt x="3667482" y="4391964"/>
                  <a:pt x="3668867" y="4404895"/>
                  <a:pt x="3681798" y="4410899"/>
                </a:cubicBezTo>
                <a:cubicBezTo>
                  <a:pt x="3694729" y="4416903"/>
                  <a:pt x="3724285" y="4422906"/>
                  <a:pt x="3728903" y="4413670"/>
                </a:cubicBezTo>
                <a:cubicBezTo>
                  <a:pt x="3733521" y="4404434"/>
                  <a:pt x="3713201" y="4373954"/>
                  <a:pt x="3709507" y="4355481"/>
                </a:cubicBezTo>
                <a:cubicBezTo>
                  <a:pt x="3705813" y="4337008"/>
                  <a:pt x="3709969" y="4320844"/>
                  <a:pt x="3706736" y="4302833"/>
                </a:cubicBezTo>
                <a:cubicBezTo>
                  <a:pt x="3703503" y="4284822"/>
                  <a:pt x="3690573" y="4266810"/>
                  <a:pt x="3690111" y="4247414"/>
                </a:cubicBezTo>
                <a:cubicBezTo>
                  <a:pt x="3689649" y="4228018"/>
                  <a:pt x="3703043" y="4206313"/>
                  <a:pt x="3703966" y="4186455"/>
                </a:cubicBezTo>
                <a:cubicBezTo>
                  <a:pt x="3704889" y="4166597"/>
                  <a:pt x="3706736" y="4140735"/>
                  <a:pt x="3695652" y="4128266"/>
                </a:cubicBezTo>
                <a:cubicBezTo>
                  <a:pt x="3684568" y="4115797"/>
                  <a:pt x="3658707" y="4113026"/>
                  <a:pt x="3637463" y="4111641"/>
                </a:cubicBezTo>
                <a:cubicBezTo>
                  <a:pt x="3616219" y="4110256"/>
                  <a:pt x="3605135" y="4117644"/>
                  <a:pt x="3568190" y="4119953"/>
                </a:cubicBezTo>
                <a:cubicBezTo>
                  <a:pt x="3531245" y="4122262"/>
                  <a:pt x="3462433" y="4113488"/>
                  <a:pt x="3415790" y="4125495"/>
                </a:cubicBezTo>
                <a:cubicBezTo>
                  <a:pt x="3369147" y="4137502"/>
                  <a:pt x="3326198" y="4173986"/>
                  <a:pt x="3288329" y="4191997"/>
                </a:cubicBezTo>
                <a:cubicBezTo>
                  <a:pt x="3250460" y="4210008"/>
                  <a:pt x="3224598" y="4216474"/>
                  <a:pt x="3188576" y="4233561"/>
                </a:cubicBezTo>
                <a:cubicBezTo>
                  <a:pt x="3152554" y="4250648"/>
                  <a:pt x="3107758" y="4275587"/>
                  <a:pt x="3072198" y="4294521"/>
                </a:cubicBezTo>
                <a:cubicBezTo>
                  <a:pt x="3036638" y="4313455"/>
                  <a:pt x="3003849" y="4333313"/>
                  <a:pt x="2975216" y="4347168"/>
                </a:cubicBezTo>
                <a:cubicBezTo>
                  <a:pt x="2946583" y="4361022"/>
                  <a:pt x="2917950" y="4370259"/>
                  <a:pt x="2900401" y="4377648"/>
                </a:cubicBezTo>
                <a:cubicBezTo>
                  <a:pt x="2882852" y="4385037"/>
                  <a:pt x="2878695" y="4382728"/>
                  <a:pt x="2869921" y="4391502"/>
                </a:cubicBezTo>
                <a:cubicBezTo>
                  <a:pt x="2861147" y="4400276"/>
                  <a:pt x="2859761" y="4424291"/>
                  <a:pt x="2847754" y="4430295"/>
                </a:cubicBezTo>
                <a:cubicBezTo>
                  <a:pt x="2835747" y="4436299"/>
                  <a:pt x="2795568" y="4420597"/>
                  <a:pt x="2775710" y="4410899"/>
                </a:cubicBezTo>
                <a:cubicBezTo>
                  <a:pt x="2755852" y="4401201"/>
                  <a:pt x="2748925" y="4389655"/>
                  <a:pt x="2728605" y="4372106"/>
                </a:cubicBezTo>
                <a:cubicBezTo>
                  <a:pt x="2708285" y="4354557"/>
                  <a:pt x="2664874" y="4329157"/>
                  <a:pt x="2653790" y="4305604"/>
                </a:cubicBezTo>
                <a:cubicBezTo>
                  <a:pt x="2642706" y="4282051"/>
                  <a:pt x="2652866" y="4249724"/>
                  <a:pt x="2662103" y="4230790"/>
                </a:cubicBezTo>
                <a:cubicBezTo>
                  <a:pt x="2671339" y="4211855"/>
                  <a:pt x="2675496" y="4200310"/>
                  <a:pt x="2709209" y="4191997"/>
                </a:cubicBezTo>
                <a:cubicBezTo>
                  <a:pt x="2742922" y="4183684"/>
                  <a:pt x="2830667" y="4182760"/>
                  <a:pt x="2864380" y="4180913"/>
                </a:cubicBezTo>
                <a:cubicBezTo>
                  <a:pt x="2898093" y="4179066"/>
                  <a:pt x="2898554" y="4184146"/>
                  <a:pt x="2911485" y="4180913"/>
                </a:cubicBezTo>
                <a:cubicBezTo>
                  <a:pt x="2924416" y="4177680"/>
                  <a:pt x="2924878" y="4167982"/>
                  <a:pt x="2941965" y="4161517"/>
                </a:cubicBezTo>
                <a:cubicBezTo>
                  <a:pt x="2959052" y="4155052"/>
                  <a:pt x="3002002" y="4149048"/>
                  <a:pt x="3014009" y="4142121"/>
                </a:cubicBezTo>
                <a:cubicBezTo>
                  <a:pt x="3026016" y="4135194"/>
                  <a:pt x="3010776" y="4133346"/>
                  <a:pt x="3014009" y="4119953"/>
                </a:cubicBezTo>
                <a:cubicBezTo>
                  <a:pt x="3017242" y="4106560"/>
                  <a:pt x="3025554" y="4076080"/>
                  <a:pt x="3033405" y="4061764"/>
                </a:cubicBezTo>
                <a:cubicBezTo>
                  <a:pt x="3041256" y="4047448"/>
                  <a:pt x="3044950" y="4039597"/>
                  <a:pt x="3061114" y="4034055"/>
                </a:cubicBezTo>
                <a:cubicBezTo>
                  <a:pt x="3077278" y="4028513"/>
                  <a:pt x="3130387" y="4028513"/>
                  <a:pt x="3130387" y="4028513"/>
                </a:cubicBezTo>
                <a:cubicBezTo>
                  <a:pt x="3147936" y="4027128"/>
                  <a:pt x="3153016" y="4031745"/>
                  <a:pt x="3166409" y="4025742"/>
                </a:cubicBezTo>
                <a:cubicBezTo>
                  <a:pt x="3179802" y="4019739"/>
                  <a:pt x="3193194" y="3999881"/>
                  <a:pt x="3210743" y="3992492"/>
                </a:cubicBezTo>
                <a:cubicBezTo>
                  <a:pt x="3228292" y="3985103"/>
                  <a:pt x="3254616" y="3990644"/>
                  <a:pt x="3271703" y="3981408"/>
                </a:cubicBezTo>
                <a:cubicBezTo>
                  <a:pt x="3288790" y="3972172"/>
                  <a:pt x="3313267" y="3937073"/>
                  <a:pt x="3313267" y="3937073"/>
                </a:cubicBezTo>
                <a:cubicBezTo>
                  <a:pt x="3326198" y="3923218"/>
                  <a:pt x="3340053" y="3912597"/>
                  <a:pt x="3349289" y="3898281"/>
                </a:cubicBezTo>
                <a:cubicBezTo>
                  <a:pt x="3358525" y="3883965"/>
                  <a:pt x="3369609" y="3869186"/>
                  <a:pt x="3368685" y="3851175"/>
                </a:cubicBezTo>
                <a:cubicBezTo>
                  <a:pt x="3367761" y="3833164"/>
                  <a:pt x="3346980" y="3818386"/>
                  <a:pt x="3343747" y="3790215"/>
                </a:cubicBezTo>
                <a:cubicBezTo>
                  <a:pt x="3340514" y="3762044"/>
                  <a:pt x="3349289" y="3708935"/>
                  <a:pt x="3349289" y="3682150"/>
                </a:cubicBezTo>
                <a:cubicBezTo>
                  <a:pt x="3349289" y="3655365"/>
                  <a:pt x="3348365" y="3643357"/>
                  <a:pt x="3343747" y="3629502"/>
                </a:cubicBezTo>
                <a:cubicBezTo>
                  <a:pt x="3339129" y="3615647"/>
                  <a:pt x="3329893" y="3614262"/>
                  <a:pt x="3321580" y="3599022"/>
                </a:cubicBezTo>
                <a:cubicBezTo>
                  <a:pt x="3313267" y="3583782"/>
                  <a:pt x="3294794" y="3550069"/>
                  <a:pt x="3293870" y="3538062"/>
                </a:cubicBezTo>
                <a:cubicBezTo>
                  <a:pt x="3292946" y="3526055"/>
                  <a:pt x="3302645" y="3529288"/>
                  <a:pt x="3316038" y="3526979"/>
                </a:cubicBezTo>
                <a:cubicBezTo>
                  <a:pt x="3329431" y="3524670"/>
                  <a:pt x="3359911" y="3530673"/>
                  <a:pt x="3374227" y="3524208"/>
                </a:cubicBezTo>
                <a:cubicBezTo>
                  <a:pt x="3388543" y="3517742"/>
                  <a:pt x="3389467" y="3495113"/>
                  <a:pt x="3401936" y="3488186"/>
                </a:cubicBezTo>
                <a:cubicBezTo>
                  <a:pt x="3414405" y="3481259"/>
                  <a:pt x="3428721" y="3477564"/>
                  <a:pt x="3449041" y="3482644"/>
                </a:cubicBezTo>
                <a:cubicBezTo>
                  <a:pt x="3469361" y="3487724"/>
                  <a:pt x="3500765" y="3503888"/>
                  <a:pt x="3523856" y="3518666"/>
                </a:cubicBezTo>
                <a:cubicBezTo>
                  <a:pt x="3546947" y="3533444"/>
                  <a:pt x="3569576" y="3557459"/>
                  <a:pt x="3587587" y="3571313"/>
                </a:cubicBezTo>
                <a:cubicBezTo>
                  <a:pt x="3605598" y="3585167"/>
                  <a:pt x="3618990" y="3591171"/>
                  <a:pt x="3631921" y="3601793"/>
                </a:cubicBezTo>
                <a:cubicBezTo>
                  <a:pt x="3644852" y="3612415"/>
                  <a:pt x="3657783" y="3645666"/>
                  <a:pt x="3665172" y="3635044"/>
                </a:cubicBezTo>
                <a:cubicBezTo>
                  <a:pt x="3672561" y="3624422"/>
                  <a:pt x="3675332" y="3571313"/>
                  <a:pt x="3676256" y="3538062"/>
                </a:cubicBezTo>
                <a:cubicBezTo>
                  <a:pt x="3677180" y="3504811"/>
                  <a:pt x="3671638" y="3457706"/>
                  <a:pt x="3670714" y="3435539"/>
                </a:cubicBezTo>
                <a:cubicBezTo>
                  <a:pt x="3669790" y="3413372"/>
                  <a:pt x="3672099" y="3426303"/>
                  <a:pt x="3670714" y="3405059"/>
                </a:cubicBezTo>
                <a:cubicBezTo>
                  <a:pt x="3669329" y="3383815"/>
                  <a:pt x="3663786" y="3339481"/>
                  <a:pt x="3662401" y="3308077"/>
                </a:cubicBezTo>
                <a:cubicBezTo>
                  <a:pt x="3661016" y="3276673"/>
                  <a:pt x="3666095" y="3243884"/>
                  <a:pt x="3662401" y="3216637"/>
                </a:cubicBezTo>
                <a:cubicBezTo>
                  <a:pt x="3658707" y="3189390"/>
                  <a:pt x="3637925" y="3163066"/>
                  <a:pt x="3640234" y="3144593"/>
                </a:cubicBezTo>
                <a:cubicBezTo>
                  <a:pt x="3642543" y="3126120"/>
                  <a:pt x="3660554" y="3115499"/>
                  <a:pt x="3676256" y="3105801"/>
                </a:cubicBezTo>
                <a:cubicBezTo>
                  <a:pt x="3691958" y="3096103"/>
                  <a:pt x="3716434" y="3097949"/>
                  <a:pt x="3734445" y="3086404"/>
                </a:cubicBezTo>
                <a:cubicBezTo>
                  <a:pt x="3752456" y="3074859"/>
                  <a:pt x="3757536" y="3045302"/>
                  <a:pt x="3784321" y="3036528"/>
                </a:cubicBezTo>
                <a:cubicBezTo>
                  <a:pt x="3797714" y="3032141"/>
                  <a:pt x="3816533" y="3028677"/>
                  <a:pt x="3836449" y="3027696"/>
                </a:cubicBezTo>
                <a:close/>
                <a:moveTo>
                  <a:pt x="3579274" y="2543307"/>
                </a:moveTo>
                <a:cubicBezTo>
                  <a:pt x="3579274" y="2543307"/>
                  <a:pt x="3570038" y="2551158"/>
                  <a:pt x="3551565" y="2557162"/>
                </a:cubicBezTo>
                <a:cubicBezTo>
                  <a:pt x="3533092" y="2563166"/>
                  <a:pt x="3484140" y="2575173"/>
                  <a:pt x="3468438" y="2579329"/>
                </a:cubicBezTo>
                <a:cubicBezTo>
                  <a:pt x="3452736" y="2583485"/>
                  <a:pt x="3461049" y="2581176"/>
                  <a:pt x="3457354" y="2582100"/>
                </a:cubicBezTo>
                <a:cubicBezTo>
                  <a:pt x="3416059" y="2586230"/>
                  <a:pt x="3442164" y="2580298"/>
                  <a:pt x="3418561" y="2590413"/>
                </a:cubicBezTo>
                <a:cubicBezTo>
                  <a:pt x="3413396" y="2592626"/>
                  <a:pt x="3405487" y="2593399"/>
                  <a:pt x="3401936" y="2598725"/>
                </a:cubicBezTo>
                <a:cubicBezTo>
                  <a:pt x="3399823" y="2601894"/>
                  <a:pt x="3400089" y="2606114"/>
                  <a:pt x="3399165" y="2609809"/>
                </a:cubicBezTo>
                <a:cubicBezTo>
                  <a:pt x="3397318" y="2618584"/>
                  <a:pt x="3391314" y="2644446"/>
                  <a:pt x="3390852" y="2651373"/>
                </a:cubicBezTo>
                <a:cubicBezTo>
                  <a:pt x="3396394" y="2652297"/>
                  <a:pt x="3384142" y="2657498"/>
                  <a:pt x="3396394" y="2651373"/>
                </a:cubicBezTo>
                <a:cubicBezTo>
                  <a:pt x="3419485" y="2650449"/>
                  <a:pt x="3442609" y="2650139"/>
                  <a:pt x="3465667" y="2648602"/>
                </a:cubicBezTo>
                <a:cubicBezTo>
                  <a:pt x="3470366" y="2648289"/>
                  <a:pt x="3475217" y="2647744"/>
                  <a:pt x="3479521" y="2645831"/>
                </a:cubicBezTo>
                <a:cubicBezTo>
                  <a:pt x="3483741" y="2643955"/>
                  <a:pt x="3486910" y="2640289"/>
                  <a:pt x="3490605" y="2637518"/>
                </a:cubicBezTo>
                <a:cubicBezTo>
                  <a:pt x="3497761" y="2635729"/>
                  <a:pt x="3512793" y="2632272"/>
                  <a:pt x="3518314" y="2629205"/>
                </a:cubicBezTo>
                <a:cubicBezTo>
                  <a:pt x="3521739" y="2627302"/>
                  <a:pt x="3523856" y="2623664"/>
                  <a:pt x="3526627" y="2620893"/>
                </a:cubicBezTo>
                <a:cubicBezTo>
                  <a:pt x="3579413" y="2617960"/>
                  <a:pt x="3560708" y="2623387"/>
                  <a:pt x="3584816" y="2615351"/>
                </a:cubicBezTo>
                <a:cubicBezTo>
                  <a:pt x="3590358" y="2613504"/>
                  <a:pt x="3596103" y="2612182"/>
                  <a:pt x="3601441" y="2609809"/>
                </a:cubicBezTo>
                <a:cubicBezTo>
                  <a:pt x="3620146" y="2601495"/>
                  <a:pt x="3600285" y="2607962"/>
                  <a:pt x="3615296" y="2595954"/>
                </a:cubicBezTo>
                <a:cubicBezTo>
                  <a:pt x="3617577" y="2594129"/>
                  <a:pt x="3620924" y="2594334"/>
                  <a:pt x="3623609" y="2593183"/>
                </a:cubicBezTo>
                <a:cubicBezTo>
                  <a:pt x="3627405" y="2591556"/>
                  <a:pt x="3630998" y="2589489"/>
                  <a:pt x="3634692" y="2587642"/>
                </a:cubicBezTo>
                <a:cubicBezTo>
                  <a:pt x="3635632" y="2587524"/>
                  <a:pt x="3659257" y="2586043"/>
                  <a:pt x="3665172" y="2582100"/>
                </a:cubicBezTo>
                <a:cubicBezTo>
                  <a:pt x="3668433" y="2579926"/>
                  <a:pt x="3670296" y="2576065"/>
                  <a:pt x="3673485" y="2573787"/>
                </a:cubicBezTo>
                <a:cubicBezTo>
                  <a:pt x="3691382" y="2561003"/>
                  <a:pt x="3679187" y="2576319"/>
                  <a:pt x="3690110" y="2559933"/>
                </a:cubicBezTo>
                <a:cubicBezTo>
                  <a:pt x="3688263" y="2557162"/>
                  <a:pt x="3687127" y="2553752"/>
                  <a:pt x="3684569" y="2551620"/>
                </a:cubicBezTo>
                <a:cubicBezTo>
                  <a:pt x="3681396" y="2548975"/>
                  <a:pt x="3677603" y="2546403"/>
                  <a:pt x="3673485" y="2546078"/>
                </a:cubicBezTo>
                <a:cubicBezTo>
                  <a:pt x="3642165" y="2543605"/>
                  <a:pt x="3610678" y="2544231"/>
                  <a:pt x="3579274" y="2543307"/>
                </a:cubicBezTo>
                <a:close/>
                <a:moveTo>
                  <a:pt x="3733919" y="2251374"/>
                </a:moveTo>
                <a:lnTo>
                  <a:pt x="3728903" y="2252362"/>
                </a:lnTo>
                <a:cubicBezTo>
                  <a:pt x="3692882" y="2260329"/>
                  <a:pt x="3686993" y="2265698"/>
                  <a:pt x="3660973" y="2274898"/>
                </a:cubicBezTo>
                <a:lnTo>
                  <a:pt x="3627046" y="2285407"/>
                </a:lnTo>
                <a:lnTo>
                  <a:pt x="3629151" y="2309771"/>
                </a:lnTo>
                <a:cubicBezTo>
                  <a:pt x="3631345" y="2317737"/>
                  <a:pt x="3635876" y="2325588"/>
                  <a:pt x="3641360" y="2333129"/>
                </a:cubicBezTo>
                <a:lnTo>
                  <a:pt x="3644178" y="2336508"/>
                </a:lnTo>
                <a:lnTo>
                  <a:pt x="3648959" y="2334385"/>
                </a:lnTo>
                <a:cubicBezTo>
                  <a:pt x="3656687" y="2335316"/>
                  <a:pt x="3663442" y="2347612"/>
                  <a:pt x="3687340" y="2343802"/>
                </a:cubicBezTo>
                <a:cubicBezTo>
                  <a:pt x="3695307" y="2342532"/>
                  <a:pt x="3706130" y="2339530"/>
                  <a:pt x="3718426" y="2335771"/>
                </a:cubicBezTo>
                <a:lnTo>
                  <a:pt x="3742951" y="2328044"/>
                </a:lnTo>
                <a:lnTo>
                  <a:pt x="3731675" y="2309771"/>
                </a:lnTo>
                <a:cubicBezTo>
                  <a:pt x="3727057" y="2297764"/>
                  <a:pt x="3728212" y="2286103"/>
                  <a:pt x="3730636" y="2273230"/>
                </a:cubicBezTo>
                <a:close/>
                <a:moveTo>
                  <a:pt x="4199958" y="2216340"/>
                </a:moveTo>
                <a:lnTo>
                  <a:pt x="3997681" y="2219111"/>
                </a:lnTo>
                <a:cubicBezTo>
                  <a:pt x="3950114" y="2220035"/>
                  <a:pt x="3959350" y="2216340"/>
                  <a:pt x="3914554" y="2221882"/>
                </a:cubicBezTo>
                <a:lnTo>
                  <a:pt x="3898138" y="2224119"/>
                </a:lnTo>
                <a:cubicBezTo>
                  <a:pt x="3898069" y="2224961"/>
                  <a:pt x="3897999" y="2225802"/>
                  <a:pt x="3897930" y="2226644"/>
                </a:cubicBezTo>
                <a:cubicBezTo>
                  <a:pt x="3895621" y="2267284"/>
                  <a:pt x="3912708" y="2324088"/>
                  <a:pt x="3895159" y="2348564"/>
                </a:cubicBezTo>
                <a:lnTo>
                  <a:pt x="3891223" y="2351605"/>
                </a:lnTo>
                <a:lnTo>
                  <a:pt x="3895158" y="2354885"/>
                </a:lnTo>
                <a:cubicBezTo>
                  <a:pt x="3934874" y="2381209"/>
                  <a:pt x="4041554" y="2431548"/>
                  <a:pt x="4069725" y="2465722"/>
                </a:cubicBezTo>
                <a:cubicBezTo>
                  <a:pt x="4097896" y="2499896"/>
                  <a:pt x="4080347" y="2532224"/>
                  <a:pt x="4064183" y="2559933"/>
                </a:cubicBezTo>
                <a:cubicBezTo>
                  <a:pt x="4048019" y="2587642"/>
                  <a:pt x="4004608" y="2597340"/>
                  <a:pt x="3972743" y="2631976"/>
                </a:cubicBezTo>
                <a:cubicBezTo>
                  <a:pt x="3964777" y="2640635"/>
                  <a:pt x="3956695" y="2651574"/>
                  <a:pt x="3948520" y="2663582"/>
                </a:cubicBezTo>
                <a:lnTo>
                  <a:pt x="3944071" y="2670405"/>
                </a:lnTo>
                <a:lnTo>
                  <a:pt x="3946875" y="2671332"/>
                </a:lnTo>
                <a:cubicBezTo>
                  <a:pt x="3964951" y="2684277"/>
                  <a:pt x="3981403" y="2713718"/>
                  <a:pt x="3992140" y="2723416"/>
                </a:cubicBezTo>
                <a:cubicBezTo>
                  <a:pt x="4006456" y="2736347"/>
                  <a:pt x="3989369" y="2746507"/>
                  <a:pt x="4014307" y="2742813"/>
                </a:cubicBezTo>
                <a:cubicBezTo>
                  <a:pt x="4039245" y="2739118"/>
                  <a:pt x="4099744" y="2718336"/>
                  <a:pt x="4141769" y="2701249"/>
                </a:cubicBezTo>
                <a:cubicBezTo>
                  <a:pt x="4183794" y="2684162"/>
                  <a:pt x="4223973" y="2664304"/>
                  <a:pt x="4266460" y="2640289"/>
                </a:cubicBezTo>
                <a:cubicBezTo>
                  <a:pt x="4308947" y="2616274"/>
                  <a:pt x="4361132" y="2585333"/>
                  <a:pt x="4396692" y="2557162"/>
                </a:cubicBezTo>
                <a:cubicBezTo>
                  <a:pt x="4432252" y="2528991"/>
                  <a:pt x="4463194" y="2508670"/>
                  <a:pt x="4479820" y="2471263"/>
                </a:cubicBezTo>
                <a:cubicBezTo>
                  <a:pt x="4496446" y="2433856"/>
                  <a:pt x="4503372" y="2368278"/>
                  <a:pt x="4496445" y="2332718"/>
                </a:cubicBezTo>
                <a:cubicBezTo>
                  <a:pt x="4489518" y="2297158"/>
                  <a:pt x="4466889" y="2271757"/>
                  <a:pt x="4438256" y="2257903"/>
                </a:cubicBezTo>
                <a:cubicBezTo>
                  <a:pt x="4409623" y="2244048"/>
                  <a:pt x="4356053" y="2255133"/>
                  <a:pt x="4324649" y="2249591"/>
                </a:cubicBezTo>
                <a:cubicBezTo>
                  <a:pt x="4293245" y="2244049"/>
                  <a:pt x="4270616" y="2230195"/>
                  <a:pt x="4249834" y="2224653"/>
                </a:cubicBezTo>
                <a:cubicBezTo>
                  <a:pt x="4229052" y="2219111"/>
                  <a:pt x="4199958" y="2216340"/>
                  <a:pt x="4199958" y="2216340"/>
                </a:cubicBezTo>
                <a:close/>
                <a:moveTo>
                  <a:pt x="3684916" y="2094333"/>
                </a:moveTo>
                <a:cubicBezTo>
                  <a:pt x="3663095" y="2095026"/>
                  <a:pt x="3641159" y="2100106"/>
                  <a:pt x="3631922" y="2107495"/>
                </a:cubicBezTo>
                <a:cubicBezTo>
                  <a:pt x="3622686" y="2114884"/>
                  <a:pt x="3621416" y="2128623"/>
                  <a:pt x="3622398" y="2144729"/>
                </a:cubicBezTo>
                <a:lnTo>
                  <a:pt x="3624824" y="2176052"/>
                </a:lnTo>
                <a:lnTo>
                  <a:pt x="3695652" y="2155380"/>
                </a:lnTo>
                <a:lnTo>
                  <a:pt x="3744498" y="2144174"/>
                </a:lnTo>
                <a:cubicBezTo>
                  <a:pt x="3744582" y="2139575"/>
                  <a:pt x="3744667" y="2134976"/>
                  <a:pt x="3744751" y="2130377"/>
                </a:cubicBezTo>
                <a:cubicBezTo>
                  <a:pt x="3743856" y="2120628"/>
                  <a:pt x="3741605" y="2112575"/>
                  <a:pt x="3737217" y="2107495"/>
                </a:cubicBezTo>
                <a:cubicBezTo>
                  <a:pt x="3728443" y="2097335"/>
                  <a:pt x="3706737" y="2093640"/>
                  <a:pt x="3684916" y="2094333"/>
                </a:cubicBezTo>
                <a:close/>
                <a:moveTo>
                  <a:pt x="1567795" y="2054726"/>
                </a:moveTo>
                <a:cubicBezTo>
                  <a:pt x="1600234" y="2057174"/>
                  <a:pt x="1668172" y="2086552"/>
                  <a:pt x="1722032" y="2109810"/>
                </a:cubicBezTo>
                <a:cubicBezTo>
                  <a:pt x="1775892" y="2133068"/>
                  <a:pt x="1847502" y="2168567"/>
                  <a:pt x="1890957" y="2194273"/>
                </a:cubicBezTo>
                <a:cubicBezTo>
                  <a:pt x="1934412" y="2219979"/>
                  <a:pt x="1963791" y="2243849"/>
                  <a:pt x="1982764" y="2264046"/>
                </a:cubicBezTo>
                <a:cubicBezTo>
                  <a:pt x="2001737" y="2284243"/>
                  <a:pt x="1998678" y="2287916"/>
                  <a:pt x="2004798" y="2315458"/>
                </a:cubicBezTo>
                <a:cubicBezTo>
                  <a:pt x="2010919" y="2343000"/>
                  <a:pt x="2009694" y="2393188"/>
                  <a:pt x="2019487" y="2429299"/>
                </a:cubicBezTo>
                <a:cubicBezTo>
                  <a:pt x="2029280" y="2465410"/>
                  <a:pt x="2040908" y="2505193"/>
                  <a:pt x="2063554" y="2532123"/>
                </a:cubicBezTo>
                <a:cubicBezTo>
                  <a:pt x="2086200" y="2559053"/>
                  <a:pt x="2124760" y="2584759"/>
                  <a:pt x="2155362" y="2590880"/>
                </a:cubicBezTo>
                <a:cubicBezTo>
                  <a:pt x="2185965" y="2597000"/>
                  <a:pt x="2218403" y="2572518"/>
                  <a:pt x="2247169" y="2568846"/>
                </a:cubicBezTo>
                <a:cubicBezTo>
                  <a:pt x="2275935" y="2565174"/>
                  <a:pt x="2301641" y="2560277"/>
                  <a:pt x="2327959" y="2568846"/>
                </a:cubicBezTo>
                <a:cubicBezTo>
                  <a:pt x="2354277" y="2577415"/>
                  <a:pt x="2384879" y="2598836"/>
                  <a:pt x="2405077" y="2620258"/>
                </a:cubicBezTo>
                <a:cubicBezTo>
                  <a:pt x="2425275" y="2641680"/>
                  <a:pt x="2457714" y="2667998"/>
                  <a:pt x="2449145" y="2697376"/>
                </a:cubicBezTo>
                <a:cubicBezTo>
                  <a:pt x="2440576" y="2726754"/>
                  <a:pt x="2389776" y="2764089"/>
                  <a:pt x="2353665" y="2796528"/>
                </a:cubicBezTo>
                <a:cubicBezTo>
                  <a:pt x="2317554" y="2828967"/>
                  <a:pt x="2272875" y="2862018"/>
                  <a:pt x="2232480" y="2892008"/>
                </a:cubicBezTo>
                <a:cubicBezTo>
                  <a:pt x="2192085" y="2921998"/>
                  <a:pt x="2142508" y="2955048"/>
                  <a:pt x="2111294" y="2976470"/>
                </a:cubicBezTo>
                <a:cubicBezTo>
                  <a:pt x="2080080" y="2997892"/>
                  <a:pt x="2062942" y="3002176"/>
                  <a:pt x="2045193" y="3020538"/>
                </a:cubicBezTo>
                <a:cubicBezTo>
                  <a:pt x="2027444" y="3038899"/>
                  <a:pt x="2011530" y="3051752"/>
                  <a:pt x="2004798" y="3086639"/>
                </a:cubicBezTo>
                <a:cubicBezTo>
                  <a:pt x="2003115" y="3095361"/>
                  <a:pt x="2002618" y="3105728"/>
                  <a:pt x="2002733" y="3117108"/>
                </a:cubicBezTo>
                <a:lnTo>
                  <a:pt x="2003708" y="3139287"/>
                </a:lnTo>
                <a:lnTo>
                  <a:pt x="2018942" y="3139887"/>
                </a:lnTo>
                <a:cubicBezTo>
                  <a:pt x="2057932" y="3144592"/>
                  <a:pt x="2067227" y="3165134"/>
                  <a:pt x="2100277" y="3167429"/>
                </a:cubicBezTo>
                <a:cubicBezTo>
                  <a:pt x="2144344" y="3170489"/>
                  <a:pt x="2201878" y="3161309"/>
                  <a:pt x="2232480" y="3160085"/>
                </a:cubicBezTo>
                <a:cubicBezTo>
                  <a:pt x="2263083" y="3158861"/>
                  <a:pt x="2256350" y="3163145"/>
                  <a:pt x="2283892" y="3160085"/>
                </a:cubicBezTo>
                <a:cubicBezTo>
                  <a:pt x="2311434" y="3157025"/>
                  <a:pt x="2370803" y="3148455"/>
                  <a:pt x="2397733" y="3141723"/>
                </a:cubicBezTo>
                <a:cubicBezTo>
                  <a:pt x="2424663" y="3134991"/>
                  <a:pt x="2429560" y="3123362"/>
                  <a:pt x="2445473" y="3119690"/>
                </a:cubicBezTo>
                <a:cubicBezTo>
                  <a:pt x="2461386" y="3116018"/>
                  <a:pt x="2476075" y="3127647"/>
                  <a:pt x="2493212" y="3119690"/>
                </a:cubicBezTo>
                <a:cubicBezTo>
                  <a:pt x="2510349" y="3111733"/>
                  <a:pt x="2532384" y="3078683"/>
                  <a:pt x="2548297" y="3071950"/>
                </a:cubicBezTo>
                <a:cubicBezTo>
                  <a:pt x="2564210" y="3065217"/>
                  <a:pt x="2572167" y="3081742"/>
                  <a:pt x="2588692" y="3079294"/>
                </a:cubicBezTo>
                <a:cubicBezTo>
                  <a:pt x="2605217" y="3076846"/>
                  <a:pt x="2625414" y="3058485"/>
                  <a:pt x="2647448" y="3057261"/>
                </a:cubicBezTo>
                <a:cubicBezTo>
                  <a:pt x="2669482" y="3056037"/>
                  <a:pt x="2703757" y="3076846"/>
                  <a:pt x="2720894" y="3071950"/>
                </a:cubicBezTo>
                <a:cubicBezTo>
                  <a:pt x="2738031" y="3067054"/>
                  <a:pt x="2732524" y="3034614"/>
                  <a:pt x="2750273" y="3027882"/>
                </a:cubicBezTo>
                <a:cubicBezTo>
                  <a:pt x="2768022" y="3021150"/>
                  <a:pt x="2800461" y="3021762"/>
                  <a:pt x="2827391" y="3031555"/>
                </a:cubicBezTo>
                <a:cubicBezTo>
                  <a:pt x="2854321" y="3041348"/>
                  <a:pt x="2875130" y="3067054"/>
                  <a:pt x="2911853" y="3086639"/>
                </a:cubicBezTo>
                <a:cubicBezTo>
                  <a:pt x="2948576" y="3106224"/>
                  <a:pt x="3015289" y="3127646"/>
                  <a:pt x="3047728" y="3149068"/>
                </a:cubicBezTo>
                <a:cubicBezTo>
                  <a:pt x="3080167" y="3170490"/>
                  <a:pt x="3101589" y="3192523"/>
                  <a:pt x="3106485" y="3215169"/>
                </a:cubicBezTo>
                <a:cubicBezTo>
                  <a:pt x="3111381" y="3237815"/>
                  <a:pt x="3084451" y="3262909"/>
                  <a:pt x="3077106" y="3284943"/>
                </a:cubicBezTo>
                <a:cubicBezTo>
                  <a:pt x="3069761" y="3306977"/>
                  <a:pt x="3074658" y="3334518"/>
                  <a:pt x="3062417" y="3347371"/>
                </a:cubicBezTo>
                <a:cubicBezTo>
                  <a:pt x="3050176" y="3360224"/>
                  <a:pt x="3045891" y="3360837"/>
                  <a:pt x="3003660" y="3362061"/>
                </a:cubicBezTo>
                <a:cubicBezTo>
                  <a:pt x="2961429" y="3363285"/>
                  <a:pt x="2864725" y="3355328"/>
                  <a:pt x="2809029" y="3354716"/>
                </a:cubicBezTo>
                <a:cubicBezTo>
                  <a:pt x="2753333" y="3354104"/>
                  <a:pt x="2706817" y="3352879"/>
                  <a:pt x="2669482" y="3358388"/>
                </a:cubicBezTo>
                <a:cubicBezTo>
                  <a:pt x="2632147" y="3363896"/>
                  <a:pt x="2604605" y="3377362"/>
                  <a:pt x="2585019" y="3387767"/>
                </a:cubicBezTo>
                <a:cubicBezTo>
                  <a:pt x="2565434" y="3398172"/>
                  <a:pt x="2554417" y="3402456"/>
                  <a:pt x="2551969" y="3420817"/>
                </a:cubicBezTo>
                <a:cubicBezTo>
                  <a:pt x="2549521" y="3439178"/>
                  <a:pt x="2567882" y="3460600"/>
                  <a:pt x="2570330" y="3497935"/>
                </a:cubicBezTo>
                <a:cubicBezTo>
                  <a:pt x="2572778" y="3535270"/>
                  <a:pt x="2572778" y="3602596"/>
                  <a:pt x="2566658" y="3644827"/>
                </a:cubicBezTo>
                <a:cubicBezTo>
                  <a:pt x="2560538" y="3687058"/>
                  <a:pt x="2551968" y="3715824"/>
                  <a:pt x="2533607" y="3751323"/>
                </a:cubicBezTo>
                <a:cubicBezTo>
                  <a:pt x="2515246" y="3786822"/>
                  <a:pt x="2488928" y="3826605"/>
                  <a:pt x="2456489" y="3857820"/>
                </a:cubicBezTo>
                <a:cubicBezTo>
                  <a:pt x="2424050" y="3889035"/>
                  <a:pt x="2375699" y="3914740"/>
                  <a:pt x="2338976" y="3938610"/>
                </a:cubicBezTo>
                <a:cubicBezTo>
                  <a:pt x="2302253" y="3962480"/>
                  <a:pt x="2272263" y="3964928"/>
                  <a:pt x="2236152" y="4001039"/>
                </a:cubicBezTo>
                <a:cubicBezTo>
                  <a:pt x="2200041" y="4037150"/>
                  <a:pt x="2184740" y="4121000"/>
                  <a:pt x="2122311" y="4155275"/>
                </a:cubicBezTo>
                <a:lnTo>
                  <a:pt x="2119430" y="4156659"/>
                </a:lnTo>
                <a:lnTo>
                  <a:pt x="2110376" y="4174325"/>
                </a:lnTo>
                <a:cubicBezTo>
                  <a:pt x="2098747" y="4196129"/>
                  <a:pt x="2085588" y="4219540"/>
                  <a:pt x="2074571" y="4239737"/>
                </a:cubicBezTo>
                <a:cubicBezTo>
                  <a:pt x="2052537" y="4280132"/>
                  <a:pt x="2034788" y="4321752"/>
                  <a:pt x="2004798" y="4360923"/>
                </a:cubicBezTo>
                <a:cubicBezTo>
                  <a:pt x="1989803" y="4380509"/>
                  <a:pt x="1984142" y="4402849"/>
                  <a:pt x="1971289" y="4423352"/>
                </a:cubicBezTo>
                <a:lnTo>
                  <a:pt x="1951647" y="4444511"/>
                </a:lnTo>
                <a:lnTo>
                  <a:pt x="1940992" y="4462370"/>
                </a:lnTo>
                <a:cubicBezTo>
                  <a:pt x="1927526" y="4482721"/>
                  <a:pt x="1912072" y="4502919"/>
                  <a:pt x="1898301" y="4522504"/>
                </a:cubicBezTo>
                <a:cubicBezTo>
                  <a:pt x="1870759" y="4561675"/>
                  <a:pt x="1841381" y="4595338"/>
                  <a:pt x="1806494" y="4636345"/>
                </a:cubicBezTo>
                <a:cubicBezTo>
                  <a:pt x="1771607" y="4677352"/>
                  <a:pt x="1728764" y="4731212"/>
                  <a:pt x="1688981" y="4768547"/>
                </a:cubicBezTo>
                <a:cubicBezTo>
                  <a:pt x="1649198" y="4805882"/>
                  <a:pt x="1605130" y="4819348"/>
                  <a:pt x="1567795" y="4860355"/>
                </a:cubicBezTo>
                <a:cubicBezTo>
                  <a:pt x="1530460" y="4901362"/>
                  <a:pt x="1494349" y="4968075"/>
                  <a:pt x="1464971" y="5014591"/>
                </a:cubicBezTo>
                <a:cubicBezTo>
                  <a:pt x="1435593" y="5061107"/>
                  <a:pt x="1428249" y="5100278"/>
                  <a:pt x="1391526" y="5139449"/>
                </a:cubicBezTo>
                <a:cubicBezTo>
                  <a:pt x="1354803" y="5178620"/>
                  <a:pt x="1288701" y="5214118"/>
                  <a:pt x="1244634" y="5249617"/>
                </a:cubicBezTo>
                <a:cubicBezTo>
                  <a:pt x="1200567" y="5285116"/>
                  <a:pt x="1161396" y="5328571"/>
                  <a:pt x="1127121" y="5352441"/>
                </a:cubicBezTo>
                <a:cubicBezTo>
                  <a:pt x="1092846" y="5376311"/>
                  <a:pt x="1073261" y="5370803"/>
                  <a:pt x="1038986" y="5392837"/>
                </a:cubicBezTo>
                <a:cubicBezTo>
                  <a:pt x="1004711" y="5414871"/>
                  <a:pt x="960032" y="5458326"/>
                  <a:pt x="921473" y="5484644"/>
                </a:cubicBezTo>
                <a:cubicBezTo>
                  <a:pt x="882914" y="5510962"/>
                  <a:pt x="847415" y="5522591"/>
                  <a:pt x="807632" y="5550745"/>
                </a:cubicBezTo>
                <a:cubicBezTo>
                  <a:pt x="767849" y="5578899"/>
                  <a:pt x="723781" y="5630923"/>
                  <a:pt x="682774" y="5653569"/>
                </a:cubicBezTo>
                <a:cubicBezTo>
                  <a:pt x="641767" y="5676215"/>
                  <a:pt x="604432" y="5670707"/>
                  <a:pt x="561588" y="5686620"/>
                </a:cubicBezTo>
                <a:cubicBezTo>
                  <a:pt x="518744" y="5702533"/>
                  <a:pt x="460600" y="5734360"/>
                  <a:pt x="425713" y="5749049"/>
                </a:cubicBezTo>
                <a:cubicBezTo>
                  <a:pt x="390826" y="5763738"/>
                  <a:pt x="352268" y="5774755"/>
                  <a:pt x="352268" y="5774755"/>
                </a:cubicBezTo>
                <a:cubicBezTo>
                  <a:pt x="323502" y="5784548"/>
                  <a:pt x="280046" y="5802297"/>
                  <a:pt x="253116" y="5807805"/>
                </a:cubicBezTo>
                <a:cubicBezTo>
                  <a:pt x="226186" y="5813313"/>
                  <a:pt x="210272" y="5803521"/>
                  <a:pt x="190687" y="5807805"/>
                </a:cubicBezTo>
                <a:cubicBezTo>
                  <a:pt x="171102" y="5812089"/>
                  <a:pt x="166817" y="5829839"/>
                  <a:pt x="135603" y="5833511"/>
                </a:cubicBezTo>
                <a:cubicBezTo>
                  <a:pt x="104389" y="5837183"/>
                  <a:pt x="10133" y="5844528"/>
                  <a:pt x="3400" y="5829839"/>
                </a:cubicBezTo>
                <a:cubicBezTo>
                  <a:pt x="-3333" y="5815150"/>
                  <a:pt x="67053" y="5765574"/>
                  <a:pt x="95207" y="5745376"/>
                </a:cubicBezTo>
                <a:cubicBezTo>
                  <a:pt x="123361" y="5725178"/>
                  <a:pt x="149068" y="5725178"/>
                  <a:pt x="172326" y="5708653"/>
                </a:cubicBezTo>
                <a:cubicBezTo>
                  <a:pt x="195584" y="5692128"/>
                  <a:pt x="216393" y="5667647"/>
                  <a:pt x="234754" y="5646225"/>
                </a:cubicBezTo>
                <a:cubicBezTo>
                  <a:pt x="253115" y="5624803"/>
                  <a:pt x="272701" y="5598485"/>
                  <a:pt x="282494" y="5580123"/>
                </a:cubicBezTo>
                <a:cubicBezTo>
                  <a:pt x="292287" y="5561761"/>
                  <a:pt x="278822" y="5545849"/>
                  <a:pt x="293511" y="5536056"/>
                </a:cubicBezTo>
                <a:cubicBezTo>
                  <a:pt x="308200" y="5526263"/>
                  <a:pt x="341251" y="5539729"/>
                  <a:pt x="370629" y="5521367"/>
                </a:cubicBezTo>
                <a:cubicBezTo>
                  <a:pt x="400007" y="5503006"/>
                  <a:pt x="442239" y="5443024"/>
                  <a:pt x="469781" y="5425887"/>
                </a:cubicBezTo>
                <a:cubicBezTo>
                  <a:pt x="497323" y="5408750"/>
                  <a:pt x="510176" y="5433844"/>
                  <a:pt x="535882" y="5418543"/>
                </a:cubicBezTo>
                <a:cubicBezTo>
                  <a:pt x="561588" y="5403242"/>
                  <a:pt x="592802" y="5358562"/>
                  <a:pt x="624017" y="5334080"/>
                </a:cubicBezTo>
                <a:cubicBezTo>
                  <a:pt x="655231" y="5309598"/>
                  <a:pt x="677265" y="5302253"/>
                  <a:pt x="723169" y="5271651"/>
                </a:cubicBezTo>
                <a:cubicBezTo>
                  <a:pt x="769073" y="5241049"/>
                  <a:pt x="826605" y="5205549"/>
                  <a:pt x="899439" y="5150465"/>
                </a:cubicBezTo>
                <a:cubicBezTo>
                  <a:pt x="972273" y="5095381"/>
                  <a:pt x="1096518" y="4999901"/>
                  <a:pt x="1160171" y="4941145"/>
                </a:cubicBezTo>
                <a:cubicBezTo>
                  <a:pt x="1223824" y="4882389"/>
                  <a:pt x="1244022" y="4843830"/>
                  <a:pt x="1281357" y="4797926"/>
                </a:cubicBezTo>
                <a:cubicBezTo>
                  <a:pt x="1318692" y="4752022"/>
                  <a:pt x="1354803" y="4699386"/>
                  <a:pt x="1384181" y="4665723"/>
                </a:cubicBezTo>
                <a:cubicBezTo>
                  <a:pt x="1413559" y="4632060"/>
                  <a:pt x="1443550" y="4622268"/>
                  <a:pt x="1457627" y="4595950"/>
                </a:cubicBezTo>
                <a:cubicBezTo>
                  <a:pt x="1471704" y="4569632"/>
                  <a:pt x="1457627" y="4528013"/>
                  <a:pt x="1468644" y="4507815"/>
                </a:cubicBezTo>
                <a:lnTo>
                  <a:pt x="1473039" y="4502781"/>
                </a:lnTo>
                <a:lnTo>
                  <a:pt x="1472718" y="4502537"/>
                </a:lnTo>
                <a:cubicBezTo>
                  <a:pt x="1472660" y="4495651"/>
                  <a:pt x="1489300" y="4483946"/>
                  <a:pt x="1487005" y="4467420"/>
                </a:cubicBezTo>
                <a:cubicBezTo>
                  <a:pt x="1483945" y="4445386"/>
                  <a:pt x="1463747" y="4411723"/>
                  <a:pt x="1461299" y="4375612"/>
                </a:cubicBezTo>
                <a:cubicBezTo>
                  <a:pt x="1458851" y="4339501"/>
                  <a:pt x="1471704" y="4289926"/>
                  <a:pt x="1472316" y="4250755"/>
                </a:cubicBezTo>
                <a:cubicBezTo>
                  <a:pt x="1472928" y="4211584"/>
                  <a:pt x="1475376" y="4174861"/>
                  <a:pt x="1464971" y="4140586"/>
                </a:cubicBezTo>
                <a:cubicBezTo>
                  <a:pt x="1454566" y="4106311"/>
                  <a:pt x="1430084" y="4045718"/>
                  <a:pt x="1409887" y="4045106"/>
                </a:cubicBezTo>
                <a:cubicBezTo>
                  <a:pt x="1389690" y="4044494"/>
                  <a:pt x="1369492" y="4125285"/>
                  <a:pt x="1343786" y="4136914"/>
                </a:cubicBezTo>
                <a:cubicBezTo>
                  <a:pt x="1318080" y="4148543"/>
                  <a:pt x="1285029" y="4111208"/>
                  <a:pt x="1255651" y="4114880"/>
                </a:cubicBezTo>
                <a:cubicBezTo>
                  <a:pt x="1226273" y="4118552"/>
                  <a:pt x="1193222" y="4143646"/>
                  <a:pt x="1167516" y="4158947"/>
                </a:cubicBezTo>
                <a:cubicBezTo>
                  <a:pt x="1141810" y="4174248"/>
                  <a:pt x="1120388" y="4198730"/>
                  <a:pt x="1101415" y="4206687"/>
                </a:cubicBezTo>
                <a:cubicBezTo>
                  <a:pt x="1082442" y="4214644"/>
                  <a:pt x="1067140" y="4198730"/>
                  <a:pt x="1053675" y="4206687"/>
                </a:cubicBezTo>
                <a:cubicBezTo>
                  <a:pt x="1040210" y="4214644"/>
                  <a:pt x="1038373" y="4240962"/>
                  <a:pt x="1020624" y="4254427"/>
                </a:cubicBezTo>
                <a:cubicBezTo>
                  <a:pt x="1002875" y="4267892"/>
                  <a:pt x="956972" y="4270953"/>
                  <a:pt x="947179" y="4287478"/>
                </a:cubicBezTo>
                <a:cubicBezTo>
                  <a:pt x="937386" y="4304003"/>
                  <a:pt x="958196" y="4335830"/>
                  <a:pt x="961868" y="4353579"/>
                </a:cubicBezTo>
                <a:cubicBezTo>
                  <a:pt x="965540" y="4371328"/>
                  <a:pt x="980229" y="4381121"/>
                  <a:pt x="969212" y="4393974"/>
                </a:cubicBezTo>
                <a:cubicBezTo>
                  <a:pt x="958195" y="4406827"/>
                  <a:pt x="922696" y="4429473"/>
                  <a:pt x="895766" y="4430697"/>
                </a:cubicBezTo>
                <a:cubicBezTo>
                  <a:pt x="868836" y="4431921"/>
                  <a:pt x="830278" y="4409887"/>
                  <a:pt x="807632" y="4401318"/>
                </a:cubicBezTo>
                <a:cubicBezTo>
                  <a:pt x="784986" y="4392749"/>
                  <a:pt x="788658" y="4384181"/>
                  <a:pt x="759892" y="4379285"/>
                </a:cubicBezTo>
                <a:cubicBezTo>
                  <a:pt x="731126" y="4374389"/>
                  <a:pt x="667473" y="4392138"/>
                  <a:pt x="635034" y="4371940"/>
                </a:cubicBezTo>
                <a:cubicBezTo>
                  <a:pt x="602595" y="4351742"/>
                  <a:pt x="585458" y="4293598"/>
                  <a:pt x="565260" y="4258099"/>
                </a:cubicBezTo>
                <a:cubicBezTo>
                  <a:pt x="545062" y="4222600"/>
                  <a:pt x="511400" y="4179757"/>
                  <a:pt x="513848" y="4158947"/>
                </a:cubicBezTo>
                <a:cubicBezTo>
                  <a:pt x="516296" y="4138137"/>
                  <a:pt x="546287" y="4139361"/>
                  <a:pt x="579950" y="4133241"/>
                </a:cubicBezTo>
                <a:cubicBezTo>
                  <a:pt x="613613" y="4127121"/>
                  <a:pt x="678489" y="4130794"/>
                  <a:pt x="715824" y="4122225"/>
                </a:cubicBezTo>
                <a:cubicBezTo>
                  <a:pt x="753159" y="4113656"/>
                  <a:pt x="770296" y="4098967"/>
                  <a:pt x="803959" y="4081829"/>
                </a:cubicBezTo>
                <a:cubicBezTo>
                  <a:pt x="837622" y="4064692"/>
                  <a:pt x="882301" y="4037149"/>
                  <a:pt x="917800" y="4019400"/>
                </a:cubicBezTo>
                <a:cubicBezTo>
                  <a:pt x="953299" y="4001651"/>
                  <a:pt x="988798" y="4000427"/>
                  <a:pt x="1016952" y="3975333"/>
                </a:cubicBezTo>
                <a:cubicBezTo>
                  <a:pt x="1045106" y="3950239"/>
                  <a:pt x="1067141" y="3891483"/>
                  <a:pt x="1086726" y="3868837"/>
                </a:cubicBezTo>
                <a:cubicBezTo>
                  <a:pt x="1106311" y="3846191"/>
                  <a:pt x="1117328" y="3848639"/>
                  <a:pt x="1134465" y="3839458"/>
                </a:cubicBezTo>
                <a:cubicBezTo>
                  <a:pt x="1151602" y="3830277"/>
                  <a:pt x="1168740" y="3811916"/>
                  <a:pt x="1189550" y="3813752"/>
                </a:cubicBezTo>
                <a:cubicBezTo>
                  <a:pt x="1210360" y="3815588"/>
                  <a:pt x="1235453" y="3839458"/>
                  <a:pt x="1259323" y="3850475"/>
                </a:cubicBezTo>
                <a:cubicBezTo>
                  <a:pt x="1283193" y="3861492"/>
                  <a:pt x="1310123" y="3870060"/>
                  <a:pt x="1332769" y="3879853"/>
                </a:cubicBezTo>
                <a:cubicBezTo>
                  <a:pt x="1355415" y="3889646"/>
                  <a:pt x="1371940" y="3892707"/>
                  <a:pt x="1395198" y="3909232"/>
                </a:cubicBezTo>
                <a:cubicBezTo>
                  <a:pt x="1418456" y="3925757"/>
                  <a:pt x="1452118" y="3961868"/>
                  <a:pt x="1472316" y="3979005"/>
                </a:cubicBezTo>
                <a:cubicBezTo>
                  <a:pt x="1492513" y="3996142"/>
                  <a:pt x="1504754" y="4014504"/>
                  <a:pt x="1516383" y="4012056"/>
                </a:cubicBezTo>
                <a:cubicBezTo>
                  <a:pt x="1528012" y="4009608"/>
                  <a:pt x="1536581" y="3986962"/>
                  <a:pt x="1542089" y="3964316"/>
                </a:cubicBezTo>
                <a:cubicBezTo>
                  <a:pt x="1547597" y="3941670"/>
                  <a:pt x="1554330" y="3896991"/>
                  <a:pt x="1549434" y="3876181"/>
                </a:cubicBezTo>
                <a:cubicBezTo>
                  <a:pt x="1544538" y="3855371"/>
                  <a:pt x="1517607" y="3863328"/>
                  <a:pt x="1512711" y="3839458"/>
                </a:cubicBezTo>
                <a:cubicBezTo>
                  <a:pt x="1507815" y="3815588"/>
                  <a:pt x="1518832" y="3758668"/>
                  <a:pt x="1520056" y="3732962"/>
                </a:cubicBezTo>
                <a:cubicBezTo>
                  <a:pt x="1521280" y="3707256"/>
                  <a:pt x="1520056" y="3685222"/>
                  <a:pt x="1520056" y="3685222"/>
                </a:cubicBezTo>
                <a:cubicBezTo>
                  <a:pt x="1520056" y="3667473"/>
                  <a:pt x="1520668" y="3647275"/>
                  <a:pt x="1520056" y="3626465"/>
                </a:cubicBezTo>
                <a:cubicBezTo>
                  <a:pt x="1519444" y="3605655"/>
                  <a:pt x="1519443" y="3589742"/>
                  <a:pt x="1516383" y="3560364"/>
                </a:cubicBezTo>
                <a:cubicBezTo>
                  <a:pt x="1513323" y="3530986"/>
                  <a:pt x="1506590" y="3477126"/>
                  <a:pt x="1501694" y="3450196"/>
                </a:cubicBezTo>
                <a:cubicBezTo>
                  <a:pt x="1500470" y="3443464"/>
                  <a:pt x="1498864" y="3438529"/>
                  <a:pt x="1497161" y="3434503"/>
                </a:cubicBezTo>
                <a:lnTo>
                  <a:pt x="1497120" y="3434419"/>
                </a:lnTo>
                <a:lnTo>
                  <a:pt x="1479029" y="3432035"/>
                </a:lnTo>
                <a:cubicBezTo>
                  <a:pt x="1458888" y="3427244"/>
                  <a:pt x="1454413" y="3419440"/>
                  <a:pt x="1439265" y="3417145"/>
                </a:cubicBezTo>
                <a:cubicBezTo>
                  <a:pt x="1419068" y="3414085"/>
                  <a:pt x="1401930" y="3412249"/>
                  <a:pt x="1384181" y="3417145"/>
                </a:cubicBezTo>
                <a:cubicBezTo>
                  <a:pt x="1366432" y="3422041"/>
                  <a:pt x="1359087" y="3437954"/>
                  <a:pt x="1332769" y="3446523"/>
                </a:cubicBezTo>
                <a:cubicBezTo>
                  <a:pt x="1306451" y="3455092"/>
                  <a:pt x="1256875" y="3464273"/>
                  <a:pt x="1226273" y="3468557"/>
                </a:cubicBezTo>
                <a:cubicBezTo>
                  <a:pt x="1195671" y="3472841"/>
                  <a:pt x="1176084" y="3468557"/>
                  <a:pt x="1149154" y="3472229"/>
                </a:cubicBezTo>
                <a:cubicBezTo>
                  <a:pt x="1122224" y="3475901"/>
                  <a:pt x="1103863" y="3480186"/>
                  <a:pt x="1064692" y="3490591"/>
                </a:cubicBezTo>
                <a:cubicBezTo>
                  <a:pt x="1025521" y="3500996"/>
                  <a:pt x="970437" y="3516909"/>
                  <a:pt x="914128" y="3534658"/>
                </a:cubicBezTo>
                <a:cubicBezTo>
                  <a:pt x="857820" y="3552407"/>
                  <a:pt x="778865" y="3576277"/>
                  <a:pt x="726841" y="3597087"/>
                </a:cubicBezTo>
                <a:cubicBezTo>
                  <a:pt x="674817" y="3617897"/>
                  <a:pt x="641154" y="3639318"/>
                  <a:pt x="601983" y="3659516"/>
                </a:cubicBezTo>
                <a:cubicBezTo>
                  <a:pt x="562812" y="3679714"/>
                  <a:pt x="537719" y="3688895"/>
                  <a:pt x="491815" y="3718273"/>
                </a:cubicBezTo>
                <a:cubicBezTo>
                  <a:pt x="445912" y="3747651"/>
                  <a:pt x="377974" y="3822933"/>
                  <a:pt x="337579" y="3850475"/>
                </a:cubicBezTo>
                <a:cubicBezTo>
                  <a:pt x="297184" y="3878017"/>
                  <a:pt x="277598" y="3884750"/>
                  <a:pt x="249444" y="3883526"/>
                </a:cubicBezTo>
                <a:cubicBezTo>
                  <a:pt x="221290" y="3882302"/>
                  <a:pt x="207824" y="3866389"/>
                  <a:pt x="168653" y="3843131"/>
                </a:cubicBezTo>
                <a:cubicBezTo>
                  <a:pt x="129482" y="3819873"/>
                  <a:pt x="40123" y="3769685"/>
                  <a:pt x="14417" y="3743979"/>
                </a:cubicBezTo>
                <a:lnTo>
                  <a:pt x="14417" y="3688894"/>
                </a:lnTo>
                <a:cubicBezTo>
                  <a:pt x="14417" y="3665636"/>
                  <a:pt x="-18022" y="3626466"/>
                  <a:pt x="14417" y="3604432"/>
                </a:cubicBezTo>
                <a:cubicBezTo>
                  <a:pt x="46855" y="3582398"/>
                  <a:pt x="165592" y="3565873"/>
                  <a:pt x="209048" y="3556692"/>
                </a:cubicBezTo>
                <a:cubicBezTo>
                  <a:pt x="252503" y="3547511"/>
                  <a:pt x="251280" y="3554855"/>
                  <a:pt x="275150" y="3549347"/>
                </a:cubicBezTo>
                <a:cubicBezTo>
                  <a:pt x="299020" y="3543839"/>
                  <a:pt x="316769" y="3529761"/>
                  <a:pt x="352268" y="3523641"/>
                </a:cubicBezTo>
                <a:cubicBezTo>
                  <a:pt x="387767" y="3517521"/>
                  <a:pt x="456928" y="3519357"/>
                  <a:pt x="488142" y="3512625"/>
                </a:cubicBezTo>
                <a:cubicBezTo>
                  <a:pt x="519356" y="3505893"/>
                  <a:pt x="511400" y="3488142"/>
                  <a:pt x="539554" y="3483246"/>
                </a:cubicBezTo>
                <a:cubicBezTo>
                  <a:pt x="567708" y="3478349"/>
                  <a:pt x="624629" y="3488754"/>
                  <a:pt x="657068" y="3483246"/>
                </a:cubicBezTo>
                <a:cubicBezTo>
                  <a:pt x="689507" y="3477738"/>
                  <a:pt x="712764" y="3456928"/>
                  <a:pt x="734186" y="3450196"/>
                </a:cubicBezTo>
                <a:cubicBezTo>
                  <a:pt x="755608" y="3443463"/>
                  <a:pt x="771521" y="3450196"/>
                  <a:pt x="785598" y="3442851"/>
                </a:cubicBezTo>
                <a:cubicBezTo>
                  <a:pt x="799675" y="3435506"/>
                  <a:pt x="800287" y="3415921"/>
                  <a:pt x="818648" y="3406128"/>
                </a:cubicBezTo>
                <a:cubicBezTo>
                  <a:pt x="837009" y="3396335"/>
                  <a:pt x="877405" y="3392663"/>
                  <a:pt x="895766" y="3384094"/>
                </a:cubicBezTo>
                <a:cubicBezTo>
                  <a:pt x="914128" y="3375525"/>
                  <a:pt x="920248" y="3366345"/>
                  <a:pt x="928817" y="3354716"/>
                </a:cubicBezTo>
                <a:cubicBezTo>
                  <a:pt x="937386" y="3343087"/>
                  <a:pt x="947791" y="3324726"/>
                  <a:pt x="947179" y="3314321"/>
                </a:cubicBezTo>
                <a:cubicBezTo>
                  <a:pt x="946567" y="3303916"/>
                  <a:pt x="922697" y="3305752"/>
                  <a:pt x="925145" y="3292287"/>
                </a:cubicBezTo>
                <a:cubicBezTo>
                  <a:pt x="927593" y="3278822"/>
                  <a:pt x="955748" y="3257401"/>
                  <a:pt x="961868" y="3233531"/>
                </a:cubicBezTo>
                <a:cubicBezTo>
                  <a:pt x="967989" y="3209661"/>
                  <a:pt x="962480" y="3172938"/>
                  <a:pt x="961868" y="3149068"/>
                </a:cubicBezTo>
                <a:cubicBezTo>
                  <a:pt x="961256" y="3125198"/>
                  <a:pt x="959419" y="3106224"/>
                  <a:pt x="958195" y="3090311"/>
                </a:cubicBezTo>
                <a:cubicBezTo>
                  <a:pt x="956971" y="3074398"/>
                  <a:pt x="959419" y="3062769"/>
                  <a:pt x="954523" y="3053588"/>
                </a:cubicBezTo>
                <a:cubicBezTo>
                  <a:pt x="949627" y="3044407"/>
                  <a:pt x="935549" y="3049304"/>
                  <a:pt x="928817" y="3035227"/>
                </a:cubicBezTo>
                <a:cubicBezTo>
                  <a:pt x="922085" y="3021150"/>
                  <a:pt x="920249" y="2988711"/>
                  <a:pt x="914128" y="2969126"/>
                </a:cubicBezTo>
                <a:cubicBezTo>
                  <a:pt x="908008" y="2949540"/>
                  <a:pt x="895154" y="2932403"/>
                  <a:pt x="892094" y="2917714"/>
                </a:cubicBezTo>
                <a:cubicBezTo>
                  <a:pt x="889034" y="2903025"/>
                  <a:pt x="883525" y="2891396"/>
                  <a:pt x="895766" y="2880991"/>
                </a:cubicBezTo>
                <a:cubicBezTo>
                  <a:pt x="908007" y="2870586"/>
                  <a:pt x="941058" y="2859569"/>
                  <a:pt x="965540" y="2855285"/>
                </a:cubicBezTo>
                <a:cubicBezTo>
                  <a:pt x="977781" y="2853143"/>
                  <a:pt x="989869" y="2852684"/>
                  <a:pt x="1002493" y="2852990"/>
                </a:cubicBezTo>
                <a:cubicBezTo>
                  <a:pt x="1015116" y="2853296"/>
                  <a:pt x="1028275" y="2854367"/>
                  <a:pt x="1042658" y="2855285"/>
                </a:cubicBezTo>
                <a:cubicBezTo>
                  <a:pt x="1071424" y="2857121"/>
                  <a:pt x="1114880" y="2859570"/>
                  <a:pt x="1138138" y="2866302"/>
                </a:cubicBezTo>
                <a:cubicBezTo>
                  <a:pt x="1161396" y="2873034"/>
                  <a:pt x="1166904" y="2880379"/>
                  <a:pt x="1182205" y="2895680"/>
                </a:cubicBezTo>
                <a:cubicBezTo>
                  <a:pt x="1197506" y="2910981"/>
                  <a:pt x="1217704" y="2936075"/>
                  <a:pt x="1229945" y="2958109"/>
                </a:cubicBezTo>
                <a:cubicBezTo>
                  <a:pt x="1242186" y="2980143"/>
                  <a:pt x="1245858" y="3008297"/>
                  <a:pt x="1255651" y="3027882"/>
                </a:cubicBezTo>
                <a:cubicBezTo>
                  <a:pt x="1265444" y="3047467"/>
                  <a:pt x="1281357" y="3051140"/>
                  <a:pt x="1288701" y="3075622"/>
                </a:cubicBezTo>
                <a:cubicBezTo>
                  <a:pt x="1296046" y="3100104"/>
                  <a:pt x="1297270" y="3150904"/>
                  <a:pt x="1299718" y="3174774"/>
                </a:cubicBezTo>
                <a:cubicBezTo>
                  <a:pt x="1302166" y="3198644"/>
                  <a:pt x="1294822" y="3205988"/>
                  <a:pt x="1303391" y="3218841"/>
                </a:cubicBezTo>
                <a:cubicBezTo>
                  <a:pt x="1311960" y="3231694"/>
                  <a:pt x="1338277" y="3242099"/>
                  <a:pt x="1351130" y="3251892"/>
                </a:cubicBezTo>
                <a:cubicBezTo>
                  <a:pt x="1363983" y="3261685"/>
                  <a:pt x="1357863" y="3276374"/>
                  <a:pt x="1380509" y="3277598"/>
                </a:cubicBezTo>
                <a:cubicBezTo>
                  <a:pt x="1403155" y="3278822"/>
                  <a:pt x="1487005" y="3259237"/>
                  <a:pt x="1487005" y="3259237"/>
                </a:cubicBezTo>
                <a:cubicBezTo>
                  <a:pt x="1503837" y="3256483"/>
                  <a:pt x="1507662" y="3257707"/>
                  <a:pt x="1517302" y="3257171"/>
                </a:cubicBezTo>
                <a:lnTo>
                  <a:pt x="1519910" y="3256821"/>
                </a:lnTo>
                <a:lnTo>
                  <a:pt x="1523728" y="3218841"/>
                </a:lnTo>
                <a:cubicBezTo>
                  <a:pt x="1521892" y="3190687"/>
                  <a:pt x="1507203" y="3154576"/>
                  <a:pt x="1498022" y="3138051"/>
                </a:cubicBezTo>
                <a:cubicBezTo>
                  <a:pt x="1488841" y="3121526"/>
                  <a:pt x="1470480" y="3151516"/>
                  <a:pt x="1468644" y="3119690"/>
                </a:cubicBezTo>
                <a:cubicBezTo>
                  <a:pt x="1466808" y="3087863"/>
                  <a:pt x="1480885" y="2985651"/>
                  <a:pt x="1487005" y="2947092"/>
                </a:cubicBezTo>
                <a:cubicBezTo>
                  <a:pt x="1493125" y="2908533"/>
                  <a:pt x="1500470" y="2931178"/>
                  <a:pt x="1505366" y="2888335"/>
                </a:cubicBezTo>
                <a:cubicBezTo>
                  <a:pt x="1510262" y="2845492"/>
                  <a:pt x="1520667" y="2732263"/>
                  <a:pt x="1516383" y="2690032"/>
                </a:cubicBezTo>
                <a:cubicBezTo>
                  <a:pt x="1512099" y="2647801"/>
                  <a:pt x="1488229" y="2653920"/>
                  <a:pt x="1479660" y="2634947"/>
                </a:cubicBezTo>
                <a:cubicBezTo>
                  <a:pt x="1471091" y="2615974"/>
                  <a:pt x="1466195" y="2626379"/>
                  <a:pt x="1464971" y="2576191"/>
                </a:cubicBezTo>
                <a:cubicBezTo>
                  <a:pt x="1463747" y="2526003"/>
                  <a:pt x="1472928" y="2385232"/>
                  <a:pt x="1472316" y="2333820"/>
                </a:cubicBezTo>
                <a:cubicBezTo>
                  <a:pt x="1471704" y="2282408"/>
                  <a:pt x="1475376" y="2290976"/>
                  <a:pt x="1461299" y="2267718"/>
                </a:cubicBezTo>
                <a:cubicBezTo>
                  <a:pt x="1447222" y="2244460"/>
                  <a:pt x="1400094" y="2211410"/>
                  <a:pt x="1387853" y="2194273"/>
                </a:cubicBezTo>
                <a:cubicBezTo>
                  <a:pt x="1375612" y="2177136"/>
                  <a:pt x="1381121" y="2174075"/>
                  <a:pt x="1387853" y="2164894"/>
                </a:cubicBezTo>
                <a:cubicBezTo>
                  <a:pt x="1394585" y="2155713"/>
                  <a:pt x="1419067" y="2148369"/>
                  <a:pt x="1428248" y="2139188"/>
                </a:cubicBezTo>
                <a:cubicBezTo>
                  <a:pt x="1437429" y="2130007"/>
                  <a:pt x="1426413" y="2117155"/>
                  <a:pt x="1442938" y="2109810"/>
                </a:cubicBezTo>
                <a:cubicBezTo>
                  <a:pt x="1459463" y="2102465"/>
                  <a:pt x="1506591" y="2104302"/>
                  <a:pt x="1527400" y="2095121"/>
                </a:cubicBezTo>
                <a:cubicBezTo>
                  <a:pt x="1548209" y="2085940"/>
                  <a:pt x="1535356" y="2052278"/>
                  <a:pt x="1567795" y="2054726"/>
                </a:cubicBezTo>
                <a:close/>
                <a:moveTo>
                  <a:pt x="3584751" y="1569885"/>
                </a:moveTo>
                <a:cubicBezTo>
                  <a:pt x="3568991" y="1571443"/>
                  <a:pt x="3553867" y="1576062"/>
                  <a:pt x="3547863" y="1581834"/>
                </a:cubicBezTo>
                <a:cubicBezTo>
                  <a:pt x="3538858" y="1590493"/>
                  <a:pt x="3553232" y="1614479"/>
                  <a:pt x="3555916" y="1631580"/>
                </a:cubicBezTo>
                <a:lnTo>
                  <a:pt x="3553889" y="1642872"/>
                </a:lnTo>
                <a:lnTo>
                  <a:pt x="3570962" y="1689088"/>
                </a:lnTo>
                <a:cubicBezTo>
                  <a:pt x="3582969" y="1700172"/>
                  <a:pt x="3618991" y="1719106"/>
                  <a:pt x="3629151" y="1711255"/>
                </a:cubicBezTo>
                <a:cubicBezTo>
                  <a:pt x="3636771" y="1705367"/>
                  <a:pt x="3630623" y="1678177"/>
                  <a:pt x="3629996" y="1658326"/>
                </a:cubicBezTo>
                <a:lnTo>
                  <a:pt x="3631877" y="1642369"/>
                </a:lnTo>
                <a:lnTo>
                  <a:pt x="3629259" y="1618029"/>
                </a:lnTo>
                <a:cubicBezTo>
                  <a:pt x="3630183" y="1600422"/>
                  <a:pt x="3633993" y="1582758"/>
                  <a:pt x="3625449" y="1576292"/>
                </a:cubicBezTo>
                <a:cubicBezTo>
                  <a:pt x="3616906" y="1569827"/>
                  <a:pt x="3600511" y="1568326"/>
                  <a:pt x="3584751" y="1569885"/>
                </a:cubicBezTo>
                <a:close/>
                <a:moveTo>
                  <a:pt x="3593822" y="1201755"/>
                </a:moveTo>
                <a:cubicBezTo>
                  <a:pt x="3581584" y="1200254"/>
                  <a:pt x="3569115" y="1202332"/>
                  <a:pt x="3562649" y="1206950"/>
                </a:cubicBezTo>
                <a:cubicBezTo>
                  <a:pt x="3549718" y="1216186"/>
                  <a:pt x="3570961" y="1287306"/>
                  <a:pt x="3582045" y="1306702"/>
                </a:cubicBezTo>
                <a:cubicBezTo>
                  <a:pt x="3593129" y="1326098"/>
                  <a:pt x="3622224" y="1338106"/>
                  <a:pt x="3629151" y="1323328"/>
                </a:cubicBezTo>
                <a:cubicBezTo>
                  <a:pt x="3636078" y="1308550"/>
                  <a:pt x="3634693" y="1237429"/>
                  <a:pt x="3623609" y="1218033"/>
                </a:cubicBezTo>
                <a:cubicBezTo>
                  <a:pt x="3618067" y="1208335"/>
                  <a:pt x="3606060" y="1203255"/>
                  <a:pt x="3593822" y="1201755"/>
                </a:cubicBezTo>
                <a:close/>
                <a:moveTo>
                  <a:pt x="3573733" y="544702"/>
                </a:moveTo>
                <a:cubicBezTo>
                  <a:pt x="3560341" y="543778"/>
                  <a:pt x="3535402" y="545626"/>
                  <a:pt x="3518315" y="553015"/>
                </a:cubicBezTo>
                <a:cubicBezTo>
                  <a:pt x="3501228" y="560404"/>
                  <a:pt x="3474443" y="575644"/>
                  <a:pt x="3471210" y="589037"/>
                </a:cubicBezTo>
                <a:cubicBezTo>
                  <a:pt x="3468786" y="599082"/>
                  <a:pt x="3486364" y="607827"/>
                  <a:pt x="3494720" y="619950"/>
                </a:cubicBezTo>
                <a:lnTo>
                  <a:pt x="3496341" y="625129"/>
                </a:lnTo>
                <a:lnTo>
                  <a:pt x="3506192" y="618640"/>
                </a:lnTo>
                <a:cubicBezTo>
                  <a:pt x="3511755" y="615826"/>
                  <a:pt x="3504914" y="623793"/>
                  <a:pt x="3520154" y="620329"/>
                </a:cubicBezTo>
                <a:cubicBezTo>
                  <a:pt x="3520154" y="620329"/>
                  <a:pt x="3551327" y="616952"/>
                  <a:pt x="3584448" y="608444"/>
                </a:cubicBezTo>
                <a:lnTo>
                  <a:pt x="3595013" y="605121"/>
                </a:lnTo>
                <a:lnTo>
                  <a:pt x="3593021" y="601809"/>
                </a:lnTo>
                <a:cubicBezTo>
                  <a:pt x="3591917" y="588691"/>
                  <a:pt x="3601788" y="566870"/>
                  <a:pt x="3598671" y="558557"/>
                </a:cubicBezTo>
                <a:cubicBezTo>
                  <a:pt x="3594515" y="547473"/>
                  <a:pt x="3587125" y="545626"/>
                  <a:pt x="3573733" y="544702"/>
                </a:cubicBezTo>
                <a:close/>
                <a:moveTo>
                  <a:pt x="3448025" y="565"/>
                </a:moveTo>
                <a:cubicBezTo>
                  <a:pt x="3457817" y="-359"/>
                  <a:pt x="3467399" y="-243"/>
                  <a:pt x="3476751" y="1604"/>
                </a:cubicBezTo>
                <a:cubicBezTo>
                  <a:pt x="3514158" y="8993"/>
                  <a:pt x="3544177" y="44553"/>
                  <a:pt x="3579275" y="62564"/>
                </a:cubicBezTo>
                <a:cubicBezTo>
                  <a:pt x="3614373" y="80575"/>
                  <a:pt x="3654090" y="92121"/>
                  <a:pt x="3687341" y="109670"/>
                </a:cubicBezTo>
                <a:cubicBezTo>
                  <a:pt x="3720592" y="127219"/>
                  <a:pt x="3754305" y="147539"/>
                  <a:pt x="3778781" y="167859"/>
                </a:cubicBezTo>
                <a:cubicBezTo>
                  <a:pt x="3803257" y="188179"/>
                  <a:pt x="3822192" y="200187"/>
                  <a:pt x="3834199" y="231590"/>
                </a:cubicBezTo>
                <a:cubicBezTo>
                  <a:pt x="3846206" y="262994"/>
                  <a:pt x="3859137" y="321644"/>
                  <a:pt x="3850824" y="356280"/>
                </a:cubicBezTo>
                <a:cubicBezTo>
                  <a:pt x="3842511" y="390916"/>
                  <a:pt x="3803256" y="419550"/>
                  <a:pt x="3784322" y="439408"/>
                </a:cubicBezTo>
                <a:cubicBezTo>
                  <a:pt x="3765388" y="459266"/>
                  <a:pt x="3740911" y="464808"/>
                  <a:pt x="3737217" y="475430"/>
                </a:cubicBezTo>
                <a:cubicBezTo>
                  <a:pt x="3733523" y="486052"/>
                  <a:pt x="3757075" y="492517"/>
                  <a:pt x="3762155" y="503139"/>
                </a:cubicBezTo>
                <a:cubicBezTo>
                  <a:pt x="3764695" y="508450"/>
                  <a:pt x="3769198" y="513530"/>
                  <a:pt x="3771507" y="519245"/>
                </a:cubicBezTo>
                <a:lnTo>
                  <a:pt x="3771906" y="522057"/>
                </a:lnTo>
                <a:lnTo>
                  <a:pt x="3778845" y="518281"/>
                </a:lnTo>
                <a:cubicBezTo>
                  <a:pt x="3796033" y="508973"/>
                  <a:pt x="3832574" y="489403"/>
                  <a:pt x="3849892" y="481783"/>
                </a:cubicBezTo>
                <a:cubicBezTo>
                  <a:pt x="3872983" y="471623"/>
                  <a:pt x="3886837" y="457769"/>
                  <a:pt x="3908081" y="462387"/>
                </a:cubicBezTo>
                <a:cubicBezTo>
                  <a:pt x="3929325" y="467005"/>
                  <a:pt x="3951954" y="491481"/>
                  <a:pt x="3977354" y="509492"/>
                </a:cubicBezTo>
                <a:cubicBezTo>
                  <a:pt x="4002754" y="527503"/>
                  <a:pt x="4038776" y="543667"/>
                  <a:pt x="4060481" y="570452"/>
                </a:cubicBezTo>
                <a:cubicBezTo>
                  <a:pt x="4082186" y="597237"/>
                  <a:pt x="4108049" y="640649"/>
                  <a:pt x="4107587" y="670205"/>
                </a:cubicBezTo>
                <a:cubicBezTo>
                  <a:pt x="4107125" y="699761"/>
                  <a:pt x="4086805" y="719619"/>
                  <a:pt x="4057710" y="747790"/>
                </a:cubicBezTo>
                <a:cubicBezTo>
                  <a:pt x="4028615" y="775961"/>
                  <a:pt x="3973197" y="811059"/>
                  <a:pt x="3933019" y="839230"/>
                </a:cubicBezTo>
                <a:cubicBezTo>
                  <a:pt x="3892841" y="867401"/>
                  <a:pt x="3837423" y="892339"/>
                  <a:pt x="3816641" y="916816"/>
                </a:cubicBezTo>
                <a:cubicBezTo>
                  <a:pt x="3795859" y="941292"/>
                  <a:pt x="3805096" y="967154"/>
                  <a:pt x="3808329" y="986089"/>
                </a:cubicBezTo>
                <a:cubicBezTo>
                  <a:pt x="3811562" y="1005023"/>
                  <a:pt x="3830958" y="1006408"/>
                  <a:pt x="3836038" y="1030423"/>
                </a:cubicBezTo>
                <a:cubicBezTo>
                  <a:pt x="3841118" y="1054438"/>
                  <a:pt x="3833729" y="1098311"/>
                  <a:pt x="3838809" y="1130176"/>
                </a:cubicBezTo>
                <a:cubicBezTo>
                  <a:pt x="3843889" y="1162041"/>
                  <a:pt x="3860053" y="1183285"/>
                  <a:pt x="3866518" y="1221616"/>
                </a:cubicBezTo>
                <a:cubicBezTo>
                  <a:pt x="3872983" y="1259947"/>
                  <a:pt x="3874830" y="1304743"/>
                  <a:pt x="3877601" y="1360161"/>
                </a:cubicBezTo>
                <a:cubicBezTo>
                  <a:pt x="3880372" y="1415579"/>
                  <a:pt x="3884990" y="1505634"/>
                  <a:pt x="3883143" y="1554125"/>
                </a:cubicBezTo>
                <a:cubicBezTo>
                  <a:pt x="3882681" y="1566248"/>
                  <a:pt x="3883836" y="1577274"/>
                  <a:pt x="3885222" y="1587268"/>
                </a:cubicBezTo>
                <a:lnTo>
                  <a:pt x="3887277" y="1603260"/>
                </a:lnTo>
                <a:lnTo>
                  <a:pt x="3892388" y="1619815"/>
                </a:lnTo>
                <a:cubicBezTo>
                  <a:pt x="3906704" y="1654913"/>
                  <a:pt x="3907628" y="1660455"/>
                  <a:pt x="3911784" y="1691859"/>
                </a:cubicBezTo>
                <a:cubicBezTo>
                  <a:pt x="3915940" y="1723263"/>
                  <a:pt x="3917788" y="1772215"/>
                  <a:pt x="3917326" y="1808237"/>
                </a:cubicBezTo>
                <a:cubicBezTo>
                  <a:pt x="3916864" y="1844259"/>
                  <a:pt x="3908089" y="1881666"/>
                  <a:pt x="3909013" y="1907990"/>
                </a:cubicBezTo>
                <a:cubicBezTo>
                  <a:pt x="3909937" y="1934314"/>
                  <a:pt x="3921944" y="1942626"/>
                  <a:pt x="3922868" y="1966179"/>
                </a:cubicBezTo>
                <a:cubicBezTo>
                  <a:pt x="3923792" y="1989732"/>
                  <a:pt x="3916864" y="2026215"/>
                  <a:pt x="3914555" y="2049306"/>
                </a:cubicBezTo>
                <a:cubicBezTo>
                  <a:pt x="3914555" y="2049306"/>
                  <a:pt x="3911784" y="2075168"/>
                  <a:pt x="3909013" y="2104724"/>
                </a:cubicBezTo>
                <a:lnTo>
                  <a:pt x="3907709" y="2117688"/>
                </a:lnTo>
                <a:lnTo>
                  <a:pt x="4000452" y="2108274"/>
                </a:lnTo>
                <a:cubicBezTo>
                  <a:pt x="4026660" y="2106888"/>
                  <a:pt x="4055149" y="2106917"/>
                  <a:pt x="4084359" y="2107776"/>
                </a:cubicBezTo>
                <a:cubicBezTo>
                  <a:pt x="4171989" y="2110352"/>
                  <a:pt x="4266114" y="2120397"/>
                  <a:pt x="4324649" y="2122129"/>
                </a:cubicBezTo>
                <a:cubicBezTo>
                  <a:pt x="4402696" y="2124438"/>
                  <a:pt x="4422093" y="2107351"/>
                  <a:pt x="4468736" y="2122129"/>
                </a:cubicBezTo>
                <a:cubicBezTo>
                  <a:pt x="4515379" y="2136907"/>
                  <a:pt x="4567565" y="2174314"/>
                  <a:pt x="4604510" y="2210798"/>
                </a:cubicBezTo>
                <a:cubicBezTo>
                  <a:pt x="4641455" y="2247282"/>
                  <a:pt x="4668704" y="2302700"/>
                  <a:pt x="4690409" y="2341031"/>
                </a:cubicBezTo>
                <a:cubicBezTo>
                  <a:pt x="4712114" y="2379362"/>
                  <a:pt x="4725045" y="2408456"/>
                  <a:pt x="4734743" y="2440783"/>
                </a:cubicBezTo>
                <a:cubicBezTo>
                  <a:pt x="4744441" y="2473110"/>
                  <a:pt x="4751831" y="2504052"/>
                  <a:pt x="4748598" y="2534994"/>
                </a:cubicBezTo>
                <a:cubicBezTo>
                  <a:pt x="4745365" y="2565936"/>
                  <a:pt x="4731511" y="2599649"/>
                  <a:pt x="4715347" y="2626434"/>
                </a:cubicBezTo>
                <a:cubicBezTo>
                  <a:pt x="4699183" y="2653219"/>
                  <a:pt x="4680710" y="2669845"/>
                  <a:pt x="4651616" y="2695707"/>
                </a:cubicBezTo>
                <a:cubicBezTo>
                  <a:pt x="4622522" y="2721569"/>
                  <a:pt x="4579111" y="2754820"/>
                  <a:pt x="4540780" y="2781605"/>
                </a:cubicBezTo>
                <a:cubicBezTo>
                  <a:pt x="4502449" y="2808390"/>
                  <a:pt x="4465965" y="2838409"/>
                  <a:pt x="4421630" y="2856420"/>
                </a:cubicBezTo>
                <a:cubicBezTo>
                  <a:pt x="4377295" y="2874431"/>
                  <a:pt x="4335270" y="2883206"/>
                  <a:pt x="4274772" y="2889671"/>
                </a:cubicBezTo>
                <a:cubicBezTo>
                  <a:pt x="4214274" y="2896136"/>
                  <a:pt x="4118677" y="2909529"/>
                  <a:pt x="4058641" y="2895213"/>
                </a:cubicBezTo>
                <a:cubicBezTo>
                  <a:pt x="3998605" y="2880897"/>
                  <a:pt x="3941801" y="2825478"/>
                  <a:pt x="3914554" y="2803773"/>
                </a:cubicBezTo>
                <a:cubicBezTo>
                  <a:pt x="3887307" y="2782068"/>
                  <a:pt x="3907165" y="2775602"/>
                  <a:pt x="3895158" y="2764980"/>
                </a:cubicBezTo>
                <a:lnTo>
                  <a:pt x="3879662" y="2760168"/>
                </a:lnTo>
                <a:lnTo>
                  <a:pt x="3872990" y="2767751"/>
                </a:lnTo>
                <a:cubicBezTo>
                  <a:pt x="3838816" y="2797769"/>
                  <a:pt x="3800485" y="2809314"/>
                  <a:pt x="3767696" y="2812085"/>
                </a:cubicBezTo>
                <a:cubicBezTo>
                  <a:pt x="3734907" y="2814856"/>
                  <a:pt x="3704427" y="2785300"/>
                  <a:pt x="3676256" y="2784376"/>
                </a:cubicBezTo>
                <a:cubicBezTo>
                  <a:pt x="3648085" y="2783452"/>
                  <a:pt x="3633306" y="2801925"/>
                  <a:pt x="3598670" y="2806543"/>
                </a:cubicBezTo>
                <a:cubicBezTo>
                  <a:pt x="3564034" y="2811161"/>
                  <a:pt x="3501689" y="2802387"/>
                  <a:pt x="3468438" y="2812085"/>
                </a:cubicBezTo>
                <a:cubicBezTo>
                  <a:pt x="3435187" y="2821783"/>
                  <a:pt x="3425027" y="2854573"/>
                  <a:pt x="3399165" y="2864733"/>
                </a:cubicBezTo>
                <a:cubicBezTo>
                  <a:pt x="3373303" y="2874893"/>
                  <a:pt x="3343285" y="2884590"/>
                  <a:pt x="3313267" y="2873045"/>
                </a:cubicBezTo>
                <a:cubicBezTo>
                  <a:pt x="3283249" y="2861500"/>
                  <a:pt x="3245842" y="2826864"/>
                  <a:pt x="3219056" y="2795460"/>
                </a:cubicBezTo>
                <a:cubicBezTo>
                  <a:pt x="3192271" y="2764056"/>
                  <a:pt x="3168718" y="2721107"/>
                  <a:pt x="3152554" y="2684623"/>
                </a:cubicBezTo>
                <a:cubicBezTo>
                  <a:pt x="3136390" y="2648139"/>
                  <a:pt x="3133158" y="2606114"/>
                  <a:pt x="3122074" y="2576558"/>
                </a:cubicBezTo>
                <a:cubicBezTo>
                  <a:pt x="3110990" y="2547002"/>
                  <a:pt x="3080048" y="2521139"/>
                  <a:pt x="3086052" y="2507285"/>
                </a:cubicBezTo>
                <a:cubicBezTo>
                  <a:pt x="3092056" y="2493431"/>
                  <a:pt x="3147012" y="2501282"/>
                  <a:pt x="3158096" y="2493431"/>
                </a:cubicBezTo>
                <a:cubicBezTo>
                  <a:pt x="3169180" y="2485580"/>
                  <a:pt x="3159944" y="2463413"/>
                  <a:pt x="3169180" y="2457409"/>
                </a:cubicBezTo>
                <a:cubicBezTo>
                  <a:pt x="3178416" y="2451405"/>
                  <a:pt x="3199198" y="2454176"/>
                  <a:pt x="3213514" y="2457409"/>
                </a:cubicBezTo>
                <a:cubicBezTo>
                  <a:pt x="3227830" y="2460642"/>
                  <a:pt x="3247227" y="2469416"/>
                  <a:pt x="3255078" y="2476805"/>
                </a:cubicBezTo>
                <a:cubicBezTo>
                  <a:pt x="3262929" y="2484194"/>
                  <a:pt x="3248151" y="2497125"/>
                  <a:pt x="3260620" y="2501743"/>
                </a:cubicBezTo>
                <a:cubicBezTo>
                  <a:pt x="3273089" y="2506361"/>
                  <a:pt x="3304030" y="2508670"/>
                  <a:pt x="3329892" y="2504514"/>
                </a:cubicBezTo>
                <a:cubicBezTo>
                  <a:pt x="3355754" y="2500358"/>
                  <a:pt x="3370070" y="2490659"/>
                  <a:pt x="3415790" y="2476805"/>
                </a:cubicBezTo>
                <a:cubicBezTo>
                  <a:pt x="3461510" y="2462951"/>
                  <a:pt x="3566805" y="2444478"/>
                  <a:pt x="3604212" y="2421387"/>
                </a:cubicBezTo>
                <a:lnTo>
                  <a:pt x="3620482" y="2403905"/>
                </a:lnTo>
                <a:lnTo>
                  <a:pt x="3598671" y="2403982"/>
                </a:lnTo>
                <a:cubicBezTo>
                  <a:pt x="3570962" y="2397978"/>
                  <a:pt x="3544176" y="2363804"/>
                  <a:pt x="3512773" y="2351335"/>
                </a:cubicBezTo>
                <a:cubicBezTo>
                  <a:pt x="3497072" y="2345101"/>
                  <a:pt x="3481717" y="2342445"/>
                  <a:pt x="3465149" y="2339905"/>
                </a:cubicBezTo>
                <a:lnTo>
                  <a:pt x="3439828" y="2334953"/>
                </a:lnTo>
                <a:lnTo>
                  <a:pt x="3430122" y="2337437"/>
                </a:lnTo>
                <a:cubicBezTo>
                  <a:pt x="3407363" y="2343109"/>
                  <a:pt x="3386235" y="2348189"/>
                  <a:pt x="3368685" y="2352114"/>
                </a:cubicBezTo>
                <a:cubicBezTo>
                  <a:pt x="3298489" y="2367816"/>
                  <a:pt x="3256463" y="2364121"/>
                  <a:pt x="3205201" y="2379823"/>
                </a:cubicBezTo>
                <a:cubicBezTo>
                  <a:pt x="3153939" y="2395525"/>
                  <a:pt x="3112376" y="2420001"/>
                  <a:pt x="3061114" y="2446325"/>
                </a:cubicBezTo>
                <a:cubicBezTo>
                  <a:pt x="3009852" y="2472649"/>
                  <a:pt x="2920721" y="2507747"/>
                  <a:pt x="2897630" y="2537765"/>
                </a:cubicBezTo>
                <a:cubicBezTo>
                  <a:pt x="2874539" y="2567783"/>
                  <a:pt x="2905020" y="2586718"/>
                  <a:pt x="2922569" y="2626434"/>
                </a:cubicBezTo>
                <a:cubicBezTo>
                  <a:pt x="2940118" y="2666150"/>
                  <a:pt x="2983990" y="2737732"/>
                  <a:pt x="3002925" y="2776063"/>
                </a:cubicBezTo>
                <a:cubicBezTo>
                  <a:pt x="3021860" y="2814394"/>
                  <a:pt x="3030172" y="2834715"/>
                  <a:pt x="3036176" y="2856420"/>
                </a:cubicBezTo>
                <a:cubicBezTo>
                  <a:pt x="3042180" y="2878125"/>
                  <a:pt x="3044027" y="2894289"/>
                  <a:pt x="3038947" y="2906296"/>
                </a:cubicBezTo>
                <a:cubicBezTo>
                  <a:pt x="3033867" y="2918303"/>
                  <a:pt x="3007544" y="2931234"/>
                  <a:pt x="2986300" y="2931234"/>
                </a:cubicBezTo>
                <a:cubicBezTo>
                  <a:pt x="2965056" y="2931234"/>
                  <a:pt x="2942427" y="2937238"/>
                  <a:pt x="2911485" y="2906296"/>
                </a:cubicBezTo>
                <a:cubicBezTo>
                  <a:pt x="2880543" y="2875354"/>
                  <a:pt x="2833438" y="2798692"/>
                  <a:pt x="2800649" y="2745583"/>
                </a:cubicBezTo>
                <a:cubicBezTo>
                  <a:pt x="2767860" y="2692474"/>
                  <a:pt x="2735532" y="2628282"/>
                  <a:pt x="2714750" y="2587642"/>
                </a:cubicBezTo>
                <a:cubicBezTo>
                  <a:pt x="2693968" y="2547002"/>
                  <a:pt x="2684732" y="2534532"/>
                  <a:pt x="2675958" y="2501743"/>
                </a:cubicBezTo>
                <a:cubicBezTo>
                  <a:pt x="2667183" y="2468954"/>
                  <a:pt x="2657485" y="2418616"/>
                  <a:pt x="2662103" y="2390907"/>
                </a:cubicBezTo>
                <a:cubicBezTo>
                  <a:pt x="2666721" y="2363198"/>
                  <a:pt x="2693969" y="2353500"/>
                  <a:pt x="2703667" y="2335489"/>
                </a:cubicBezTo>
                <a:cubicBezTo>
                  <a:pt x="2713365" y="2317478"/>
                  <a:pt x="2704128" y="2283304"/>
                  <a:pt x="2720292" y="2282842"/>
                </a:cubicBezTo>
                <a:cubicBezTo>
                  <a:pt x="2736456" y="2282380"/>
                  <a:pt x="2781714" y="2319325"/>
                  <a:pt x="2800649" y="2332718"/>
                </a:cubicBezTo>
                <a:cubicBezTo>
                  <a:pt x="2819584" y="2346111"/>
                  <a:pt x="2826049" y="2349343"/>
                  <a:pt x="2833900" y="2363198"/>
                </a:cubicBezTo>
                <a:cubicBezTo>
                  <a:pt x="2841751" y="2377052"/>
                  <a:pt x="2841289" y="2401067"/>
                  <a:pt x="2847754" y="2415845"/>
                </a:cubicBezTo>
                <a:cubicBezTo>
                  <a:pt x="2854219" y="2430623"/>
                  <a:pt x="2841750" y="2459256"/>
                  <a:pt x="2872692" y="2451867"/>
                </a:cubicBezTo>
                <a:cubicBezTo>
                  <a:pt x="2903634" y="2444478"/>
                  <a:pt x="2980758" y="2394602"/>
                  <a:pt x="3033405" y="2371511"/>
                </a:cubicBezTo>
                <a:cubicBezTo>
                  <a:pt x="3086052" y="2348420"/>
                  <a:pt x="3138238" y="2329486"/>
                  <a:pt x="3188576" y="2313322"/>
                </a:cubicBezTo>
                <a:cubicBezTo>
                  <a:pt x="3213745" y="2305240"/>
                  <a:pt x="3229332" y="2302123"/>
                  <a:pt x="3249190" y="2297736"/>
                </a:cubicBezTo>
                <a:lnTo>
                  <a:pt x="3283191" y="2289596"/>
                </a:lnTo>
                <a:lnTo>
                  <a:pt x="3266162" y="2282062"/>
                </a:lnTo>
                <a:cubicBezTo>
                  <a:pt x="3241685" y="2267284"/>
                  <a:pt x="3278169" y="2247888"/>
                  <a:pt x="3263391" y="2240499"/>
                </a:cubicBezTo>
                <a:cubicBezTo>
                  <a:pt x="3248613" y="2233110"/>
                  <a:pt x="3215824" y="2233110"/>
                  <a:pt x="3177493" y="2237728"/>
                </a:cubicBezTo>
                <a:cubicBezTo>
                  <a:pt x="3139162" y="2242346"/>
                  <a:pt x="3062962" y="2264975"/>
                  <a:pt x="3033406" y="2268208"/>
                </a:cubicBezTo>
                <a:cubicBezTo>
                  <a:pt x="3003850" y="2271441"/>
                  <a:pt x="3000155" y="2269131"/>
                  <a:pt x="3000155" y="2257124"/>
                </a:cubicBezTo>
                <a:cubicBezTo>
                  <a:pt x="3000155" y="2245117"/>
                  <a:pt x="3005697" y="2209095"/>
                  <a:pt x="3033406" y="2196164"/>
                </a:cubicBezTo>
                <a:cubicBezTo>
                  <a:pt x="3061115" y="2183233"/>
                  <a:pt x="3135468" y="2184157"/>
                  <a:pt x="3166410" y="2179539"/>
                </a:cubicBezTo>
                <a:cubicBezTo>
                  <a:pt x="3197352" y="2174921"/>
                  <a:pt x="3203355" y="2175382"/>
                  <a:pt x="3219057" y="2168455"/>
                </a:cubicBezTo>
                <a:cubicBezTo>
                  <a:pt x="3234759" y="2161528"/>
                  <a:pt x="3251385" y="2159680"/>
                  <a:pt x="3260621" y="2137975"/>
                </a:cubicBezTo>
                <a:cubicBezTo>
                  <a:pt x="3269857" y="2116270"/>
                  <a:pt x="3268010" y="2062698"/>
                  <a:pt x="3274475" y="2038222"/>
                </a:cubicBezTo>
                <a:cubicBezTo>
                  <a:pt x="3280940" y="2013746"/>
                  <a:pt x="3287406" y="2010975"/>
                  <a:pt x="3299413" y="1991117"/>
                </a:cubicBezTo>
                <a:cubicBezTo>
                  <a:pt x="3311420" y="1971259"/>
                  <a:pt x="3340054" y="1950477"/>
                  <a:pt x="3346519" y="1919073"/>
                </a:cubicBezTo>
                <a:cubicBezTo>
                  <a:pt x="3352984" y="1887669"/>
                  <a:pt x="3337282" y="1847491"/>
                  <a:pt x="3338206" y="1802695"/>
                </a:cubicBezTo>
                <a:cubicBezTo>
                  <a:pt x="3339130" y="1757899"/>
                  <a:pt x="3348828" y="1692321"/>
                  <a:pt x="3352061" y="1650295"/>
                </a:cubicBezTo>
                <a:cubicBezTo>
                  <a:pt x="3352870" y="1639789"/>
                  <a:pt x="3351484" y="1628358"/>
                  <a:pt x="3349485" y="1617109"/>
                </a:cubicBezTo>
                <a:lnTo>
                  <a:pt x="3347837" y="1608652"/>
                </a:lnTo>
                <a:lnTo>
                  <a:pt x="3342816" y="1604001"/>
                </a:lnTo>
                <a:cubicBezTo>
                  <a:pt x="3319725" y="1567056"/>
                  <a:pt x="3332656" y="1489932"/>
                  <a:pt x="3337274" y="1440518"/>
                </a:cubicBezTo>
                <a:cubicBezTo>
                  <a:pt x="3341892" y="1391104"/>
                  <a:pt x="3370063" y="1351849"/>
                  <a:pt x="3370525" y="1307514"/>
                </a:cubicBezTo>
                <a:cubicBezTo>
                  <a:pt x="3370987" y="1263179"/>
                  <a:pt x="3346510" y="1209608"/>
                  <a:pt x="3340045" y="1174510"/>
                </a:cubicBezTo>
                <a:cubicBezTo>
                  <a:pt x="3333580" y="1139412"/>
                  <a:pt x="3356208" y="1110318"/>
                  <a:pt x="3331732" y="1096925"/>
                </a:cubicBezTo>
                <a:cubicBezTo>
                  <a:pt x="3307256" y="1083532"/>
                  <a:pt x="3261998" y="1088612"/>
                  <a:pt x="3193187" y="1094154"/>
                </a:cubicBezTo>
                <a:cubicBezTo>
                  <a:pt x="3124376" y="1099696"/>
                  <a:pt x="2987678" y="1143107"/>
                  <a:pt x="2918867" y="1130176"/>
                </a:cubicBezTo>
                <a:cubicBezTo>
                  <a:pt x="2850056" y="1117245"/>
                  <a:pt x="2808030" y="1044740"/>
                  <a:pt x="2780321" y="1016569"/>
                </a:cubicBezTo>
                <a:cubicBezTo>
                  <a:pt x="2752612" y="988398"/>
                  <a:pt x="2755383" y="979161"/>
                  <a:pt x="2752612" y="961150"/>
                </a:cubicBezTo>
                <a:cubicBezTo>
                  <a:pt x="2749841" y="943139"/>
                  <a:pt x="2750303" y="912197"/>
                  <a:pt x="2760925" y="902961"/>
                </a:cubicBezTo>
                <a:cubicBezTo>
                  <a:pt x="2771547" y="893725"/>
                  <a:pt x="2799718" y="898805"/>
                  <a:pt x="2816343" y="905732"/>
                </a:cubicBezTo>
                <a:cubicBezTo>
                  <a:pt x="2832968" y="912659"/>
                  <a:pt x="2842205" y="936674"/>
                  <a:pt x="2860678" y="944525"/>
                </a:cubicBezTo>
                <a:cubicBezTo>
                  <a:pt x="2879151" y="952376"/>
                  <a:pt x="2902241" y="958380"/>
                  <a:pt x="2927179" y="952838"/>
                </a:cubicBezTo>
                <a:cubicBezTo>
                  <a:pt x="2952117" y="947296"/>
                  <a:pt x="2984907" y="919125"/>
                  <a:pt x="3010307" y="911274"/>
                </a:cubicBezTo>
                <a:cubicBezTo>
                  <a:pt x="3035707" y="903423"/>
                  <a:pt x="3052794" y="914045"/>
                  <a:pt x="3079579" y="905732"/>
                </a:cubicBezTo>
                <a:cubicBezTo>
                  <a:pt x="3106364" y="897419"/>
                  <a:pt x="3134997" y="876176"/>
                  <a:pt x="3171019" y="861398"/>
                </a:cubicBezTo>
                <a:cubicBezTo>
                  <a:pt x="3207041" y="846620"/>
                  <a:pt x="3261074" y="840616"/>
                  <a:pt x="3295710" y="817063"/>
                </a:cubicBezTo>
                <a:cubicBezTo>
                  <a:pt x="3330347" y="793510"/>
                  <a:pt x="3345587" y="751946"/>
                  <a:pt x="3378838" y="720081"/>
                </a:cubicBezTo>
                <a:lnTo>
                  <a:pt x="3389189" y="710831"/>
                </a:lnTo>
                <a:lnTo>
                  <a:pt x="3385311" y="708186"/>
                </a:lnTo>
                <a:cubicBezTo>
                  <a:pt x="3369147" y="686019"/>
                  <a:pt x="3374690" y="617208"/>
                  <a:pt x="3365915" y="575182"/>
                </a:cubicBezTo>
                <a:cubicBezTo>
                  <a:pt x="3357141" y="533157"/>
                  <a:pt x="3355293" y="507295"/>
                  <a:pt x="3332664" y="456033"/>
                </a:cubicBezTo>
                <a:cubicBezTo>
                  <a:pt x="3310035" y="404771"/>
                  <a:pt x="3261545" y="321644"/>
                  <a:pt x="3230141" y="267611"/>
                </a:cubicBezTo>
                <a:cubicBezTo>
                  <a:pt x="3198737" y="213578"/>
                  <a:pt x="3165024" y="168320"/>
                  <a:pt x="3144242" y="131837"/>
                </a:cubicBezTo>
                <a:cubicBezTo>
                  <a:pt x="3123460" y="95354"/>
                  <a:pt x="3093443" y="66721"/>
                  <a:pt x="3105450" y="48710"/>
                </a:cubicBezTo>
                <a:cubicBezTo>
                  <a:pt x="3117457" y="30699"/>
                  <a:pt x="3178417" y="27004"/>
                  <a:pt x="3216286" y="23771"/>
                </a:cubicBezTo>
                <a:cubicBezTo>
                  <a:pt x="3254155" y="20538"/>
                  <a:pt x="3311420" y="21924"/>
                  <a:pt x="3354831" y="18230"/>
                </a:cubicBezTo>
                <a:cubicBezTo>
                  <a:pt x="3387390" y="15459"/>
                  <a:pt x="3418649" y="3336"/>
                  <a:pt x="3448025" y="565"/>
                </a:cubicBezTo>
                <a:close/>
              </a:path>
            </a:pathLst>
          </a:custGeom>
          <a:solidFill>
            <a:srgbClr val="D2D9E3"/>
          </a:solidFill>
          <a:ln w="12700" cap="flat" cmpd="sng" algn="ctr">
            <a:noFill/>
            <a:prstDash val="solid"/>
            <a:miter lim="800000"/>
          </a:ln>
          <a:effectLst/>
        </p:spPr>
        <p:txBody>
          <a:bodyPr rtlCol="0" anchor="ctr"/>
          <a:lstStyle/>
          <a:p>
            <a:pPr algn="ctr" defTabSz="914400">
              <a:defRPr/>
            </a:pPr>
            <a:endParaRPr lang="zh-CN" altLang="en-US" kern="0" dirty="0">
              <a:solidFill>
                <a:srgbClr val="4472C4">
                  <a:lumMod val="75000"/>
                </a:srgbClr>
              </a:solidFill>
              <a:latin typeface="微软雅黑" panose="020B0503020204020204" charset="-122"/>
              <a:ea typeface="微软雅黑" panose="020B0503020204020204" charset="-122"/>
            </a:endParaRPr>
          </a:p>
        </p:txBody>
      </p:sp>
      <p:sp>
        <p:nvSpPr>
          <p:cNvPr id="2" name="矩形 1"/>
          <p:cNvSpPr/>
          <p:nvPr/>
        </p:nvSpPr>
        <p:spPr>
          <a:xfrm>
            <a:off x="1341294" y="2170623"/>
            <a:ext cx="3379470" cy="400110"/>
          </a:xfrm>
          <a:prstGeom prst="rect">
            <a:avLst/>
          </a:prstGeom>
          <a:effectLst/>
        </p:spPr>
        <p:txBody>
          <a:bodyPr vert="horz"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r>
              <a:rPr lang="zh-CN" altLang="en-US" sz="2000" b="1" dirty="0" smtClean="0">
                <a:solidFill>
                  <a:srgbClr val="0066CC"/>
                </a:solidFill>
                <a:latin typeface="微软雅黑" panose="020B0503020204020204" charset="-122"/>
                <a:ea typeface="微软雅黑" panose="020B0503020204020204" charset="-122"/>
                <a:sym typeface="+mn-ea"/>
              </a:rPr>
              <a:t>第十五章</a:t>
            </a:r>
            <a:r>
              <a:rPr lang="en-US" altLang="zh-CN" sz="2000" b="1" dirty="0" smtClean="0">
                <a:solidFill>
                  <a:srgbClr val="0066CC"/>
                </a:solidFill>
                <a:latin typeface="微软雅黑" panose="020B0503020204020204" charset="-122"/>
                <a:ea typeface="微软雅黑" panose="020B0503020204020204" charset="-122"/>
                <a:sym typeface="+mn-ea"/>
              </a:rPr>
              <a:t>   </a:t>
            </a:r>
            <a:r>
              <a:rPr lang="zh-CN" altLang="en-US" sz="2000" b="1" dirty="0" smtClean="0">
                <a:solidFill>
                  <a:srgbClr val="0066CC"/>
                </a:solidFill>
                <a:latin typeface="微软雅黑" panose="020B0503020204020204" charset="-122"/>
                <a:ea typeface="微软雅黑" panose="020B0503020204020204" charset="-122"/>
                <a:sym typeface="+mn-ea"/>
              </a:rPr>
              <a:t>第</a:t>
            </a:r>
            <a:r>
              <a:rPr lang="en-US" altLang="zh-CN" sz="2000" b="1" dirty="0" smtClean="0">
                <a:solidFill>
                  <a:srgbClr val="0066CC"/>
                </a:solidFill>
                <a:latin typeface="微软雅黑" panose="020B0503020204020204" charset="-122"/>
                <a:ea typeface="微软雅黑" panose="020B0503020204020204" charset="-122"/>
                <a:sym typeface="+mn-ea"/>
              </a:rPr>
              <a:t>60</a:t>
            </a:r>
            <a:r>
              <a:rPr lang="zh-CN" altLang="en-US" sz="2000" b="1" dirty="0" smtClean="0">
                <a:solidFill>
                  <a:srgbClr val="0066CC"/>
                </a:solidFill>
                <a:latin typeface="微软雅黑" panose="020B0503020204020204" charset="-122"/>
                <a:ea typeface="微软雅黑" panose="020B0503020204020204" charset="-122"/>
                <a:sym typeface="+mn-ea"/>
              </a:rPr>
              <a:t>讲</a:t>
            </a:r>
            <a:r>
              <a:rPr lang="en-US" altLang="zh-CN" sz="2000" b="1" dirty="0" smtClean="0">
                <a:solidFill>
                  <a:srgbClr val="0066CC"/>
                </a:solidFill>
                <a:latin typeface="微软雅黑" panose="020B0503020204020204" charset="-122"/>
                <a:ea typeface="微软雅黑" panose="020B0503020204020204" charset="-122"/>
                <a:sym typeface="+mn-ea"/>
              </a:rPr>
              <a:t>   </a:t>
            </a:r>
            <a:endParaRPr lang="en-US" altLang="zh-CN" sz="2000" b="1" dirty="0">
              <a:solidFill>
                <a:srgbClr val="0066CC"/>
              </a:solidFill>
              <a:latin typeface="微软雅黑" panose="020B0503020204020204" charset="-122"/>
              <a:ea typeface="微软雅黑" panose="020B0503020204020204" charset="-122"/>
              <a:sym typeface="+mn-ea"/>
            </a:endParaRPr>
          </a:p>
        </p:txBody>
      </p:sp>
      <p:sp>
        <p:nvSpPr>
          <p:cNvPr id="4" name="矩形 3"/>
          <p:cNvSpPr/>
          <p:nvPr/>
        </p:nvSpPr>
        <p:spPr>
          <a:xfrm>
            <a:off x="46534" y="2714749"/>
            <a:ext cx="5760640" cy="1037335"/>
          </a:xfrm>
          <a:prstGeom prst="rect">
            <a:avLst/>
          </a:prstGeom>
          <a:effectLst>
            <a:outerShdw blurRad="76200" dist="12700" dir="2700000" sy="-23000" kx="-800400" algn="bl" rotWithShape="0">
              <a:prstClr val="black">
                <a:alpha val="20000"/>
              </a:prstClr>
            </a:outerShdw>
          </a:effectLst>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lnSpc>
                <a:spcPct val="120000"/>
              </a:lnSpc>
              <a:spcBef>
                <a:spcPts val="0"/>
              </a:spcBef>
              <a:defRPr/>
            </a:pPr>
            <a:r>
              <a:rPr lang="zh-CN" altLang="zh-CN" sz="54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等线" panose="02010600030101010101" pitchFamily="2" charset="-122"/>
              </a:rPr>
              <a:t>有机综合推断</a:t>
            </a:r>
            <a:endParaRPr lang="zh-CN" altLang="en-US" sz="54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等线" panose="02010600030101010101" pitchFamily="2" charset="-122"/>
              <a:sym typeface="+mn-ea"/>
            </a:endParaRPr>
          </a:p>
        </p:txBody>
      </p:sp>
      <p:sp>
        <p:nvSpPr>
          <p:cNvPr id="9" name="任意多边形 8"/>
          <p:cNvSpPr/>
          <p:nvPr/>
        </p:nvSpPr>
        <p:spPr>
          <a:xfrm>
            <a:off x="5928360" y="1765935"/>
            <a:ext cx="5403850" cy="3816350"/>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1"/>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792000"/>
            <a:chOff x="0" y="0"/>
            <a:chExt cx="12192000" cy="792000"/>
          </a:xfrm>
        </p:grpSpPr>
        <p:cxnSp>
          <p:nvCxnSpPr>
            <p:cNvPr id="16" name="直接连接符 15"/>
            <p:cNvCxnSpPr/>
            <p:nvPr/>
          </p:nvCxnSpPr>
          <p:spPr>
            <a:xfrm flipV="1">
              <a:off x="93118" y="0"/>
              <a:ext cx="0" cy="628077"/>
            </a:xfrm>
            <a:prstGeom prst="lin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矩形 16"/>
            <p:cNvSpPr/>
            <p:nvPr/>
          </p:nvSpPr>
          <p:spPr>
            <a:xfrm>
              <a:off x="0" y="0"/>
              <a:ext cx="12189600" cy="792000"/>
            </a:xfrm>
            <a:prstGeom prst="rect">
              <a:avLst/>
            </a:prstGeom>
            <a:solidFill>
              <a:schemeClr val="accent5">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200025" y="141946"/>
              <a:ext cx="2294781" cy="360000"/>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schemeClr val="lt1"/>
                </a:solidFill>
              </a:endParaRPr>
            </a:p>
          </p:txBody>
        </p:sp>
        <p:sp>
          <p:nvSpPr>
            <p:cNvPr id="19" name="矩形 18"/>
            <p:cNvSpPr/>
            <p:nvPr/>
          </p:nvSpPr>
          <p:spPr>
            <a:xfrm>
              <a:off x="73278" y="141945"/>
              <a:ext cx="55583" cy="360000"/>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schemeClr val="lt1"/>
                </a:solidFill>
                <a:effectLst/>
              </a:endParaRPr>
            </a:p>
          </p:txBody>
        </p:sp>
        <p:cxnSp>
          <p:nvCxnSpPr>
            <p:cNvPr id="20" name="直接连接符 19"/>
            <p:cNvCxnSpPr/>
            <p:nvPr/>
          </p:nvCxnSpPr>
          <p:spPr>
            <a:xfrm>
              <a:off x="96000" y="628077"/>
              <a:ext cx="12096000" cy="0"/>
            </a:xfrm>
            <a:prstGeom prst="lin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5" name="文本框 32"/>
            <p:cNvSpPr txBox="1"/>
            <p:nvPr/>
          </p:nvSpPr>
          <p:spPr>
            <a:xfrm>
              <a:off x="325041" y="130720"/>
              <a:ext cx="2060376" cy="371129"/>
            </a:xfrm>
            <a:prstGeom prst="rect">
              <a:avLst/>
            </a:prstGeom>
            <a:noFill/>
          </p:spPr>
          <p:txBody>
            <a:bodyPr wrap="square" rtlCol="0">
              <a:no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pPr algn="dist" defTabSz="914400">
                <a:lnSpc>
                  <a:spcPct val="90000"/>
                </a:lnSpc>
              </a:pPr>
              <a:r>
                <a:rPr lang="zh-CN" altLang="en-US" sz="2400" dirty="0" smtClean="0">
                  <a:solidFill>
                    <a:prstClr val="white"/>
                  </a:solidFill>
                  <a:latin typeface="方正大黑简体" panose="02000000000000000000" pitchFamily="65" charset="-122"/>
                  <a:ea typeface="方正大黑简体" panose="02000000000000000000" pitchFamily="65" charset="-122"/>
                </a:rPr>
                <a:t>拓展综合应用</a:t>
              </a:r>
              <a:endParaRPr lang="zh-CN" altLang="en-US" sz="2400" dirty="0">
                <a:solidFill>
                  <a:prstClr val="white"/>
                </a:solidFill>
                <a:latin typeface="方正大黑简体" panose="02000000000000000000" pitchFamily="65" charset="-122"/>
                <a:ea typeface="方正大黑简体" panose="02000000000000000000" pitchFamily="65" charset="-122"/>
              </a:endParaRPr>
            </a:p>
          </p:txBody>
        </p:sp>
      </p:grpSp>
      <p:sp>
        <p:nvSpPr>
          <p:cNvPr id="21" name="矩形 20"/>
          <p:cNvSpPr/>
          <p:nvPr/>
        </p:nvSpPr>
        <p:spPr>
          <a:xfrm>
            <a:off x="351334" y="903119"/>
            <a:ext cx="5455840" cy="3970318"/>
          </a:xfrm>
          <a:prstGeom prst="rect">
            <a:avLst/>
          </a:prstGeom>
        </p:spPr>
        <p:txBody>
          <a:bodyPr wrap="square">
            <a:spAutoFit/>
          </a:bodyPr>
          <a:lstStyle/>
          <a:p>
            <a:pPr>
              <a:lnSpc>
                <a:spcPct val="150000"/>
              </a:lnSpc>
              <a:spcAft>
                <a:spcPts val="0"/>
              </a:spcAft>
              <a:tabLst>
                <a:tab pos="4231005" algn="l"/>
              </a:tabLst>
            </a:pPr>
            <a:r>
              <a:rPr lang="en-US" altLang="zh-CN" sz="2800" dirty="0">
                <a:highlight>
                  <a:srgbClr val="FFFF00"/>
                </a:highlight>
                <a:latin typeface="Times New Roman" panose="02020603050405020304" pitchFamily="18" charset="0"/>
                <a:ea typeface="方正中等线简体" panose="03000509000000000000" pitchFamily="65" charset="-122"/>
              </a:rPr>
              <a:t>1.</a:t>
            </a:r>
            <a:r>
              <a:rPr lang="en-US" altLang="zh-CN" sz="2800" dirty="0">
                <a:highlight>
                  <a:srgbClr val="FFFF00"/>
                </a:highlight>
                <a:latin typeface="Times New Roman" panose="02020603050405020304" pitchFamily="18" charset="0"/>
                <a:ea typeface="方正楷体_GBK" panose="03000509000000000000" pitchFamily="65" charset="-122"/>
              </a:rPr>
              <a:t>(</a:t>
            </a:r>
            <a:r>
              <a:rPr lang="en-US" altLang="zh-CN" sz="2800" dirty="0">
                <a:highlight>
                  <a:srgbClr val="FFFF00"/>
                </a:highlight>
                <a:latin typeface="Times New Roman" panose="02020603050405020304" pitchFamily="18" charset="0"/>
                <a:ea typeface="方正中等线简体" panose="03000509000000000000" pitchFamily="65" charset="-122"/>
              </a:rPr>
              <a:t>2025·</a:t>
            </a:r>
            <a:r>
              <a:rPr lang="zh-CN" altLang="zh-CN" sz="2800" dirty="0">
                <a:highlight>
                  <a:srgbClr val="FFFF00"/>
                </a:highlight>
                <a:latin typeface="Times New Roman" panose="02020603050405020304" pitchFamily="18" charset="0"/>
                <a:ea typeface="方正楷体_GBK" panose="03000509000000000000" pitchFamily="65" charset="-122"/>
              </a:rPr>
              <a:t>广东，</a:t>
            </a:r>
            <a:r>
              <a:rPr lang="en-US" altLang="zh-CN" sz="2800" dirty="0">
                <a:highlight>
                  <a:srgbClr val="FFFF00"/>
                </a:highlight>
                <a:latin typeface="Times New Roman" panose="02020603050405020304" pitchFamily="18" charset="0"/>
                <a:ea typeface="方正中等线简体" panose="03000509000000000000" pitchFamily="65" charset="-122"/>
              </a:rPr>
              <a:t>20</a:t>
            </a:r>
            <a:r>
              <a:rPr lang="en-US" altLang="zh-CN" sz="2800" dirty="0">
                <a:highlight>
                  <a:srgbClr val="FFFF00"/>
                </a:highlight>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我国科学家最近在光</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rPr>
              <a:t>酶催化合成中获得重大突破，光</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rPr>
              <a:t>酶协同可实现基于三组分反应的有机合成，其中的一个反应如下</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反应条件略；</a:t>
            </a:r>
            <a:r>
              <a:rPr lang="en-US" altLang="zh-CN" sz="2800" dirty="0" err="1">
                <a:latin typeface="Times New Roman" panose="02020603050405020304" pitchFamily="18" charset="0"/>
                <a:ea typeface="方正中等线简体" panose="03000509000000000000" pitchFamily="65" charset="-122"/>
              </a:rPr>
              <a:t>Ph</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代表苯基</a:t>
            </a:r>
            <a:r>
              <a:rPr lang="en-US" altLang="zh-CN" sz="2800" dirty="0" err="1">
                <a:latin typeface="Times New Roman" panose="02020603050405020304" pitchFamily="18" charset="0"/>
                <a:ea typeface="方正中等线简体" panose="03000509000000000000" pitchFamily="65" charset="-122"/>
              </a:rPr>
              <a:t>C</a:t>
            </a:r>
            <a:r>
              <a:rPr lang="en-US" altLang="zh-CN" sz="2800" baseline="-25000" dirty="0" err="1">
                <a:latin typeface="Times New Roman" panose="02020603050405020304" pitchFamily="18" charset="0"/>
                <a:ea typeface="方正中等线简体" panose="03000509000000000000" pitchFamily="65" charset="-122"/>
              </a:rPr>
              <a:t>6</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5</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pic>
        <p:nvPicPr>
          <p:cNvPr id="11" name="image765.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214" y="1053530"/>
            <a:ext cx="5274732" cy="3325097"/>
          </a:xfrm>
          <a:prstGeom prst="rect">
            <a:avLst/>
          </a:prstGeom>
          <a:noFill/>
          <a:ln>
            <a:noFill/>
          </a:ln>
        </p:spPr>
      </p:pic>
      <p:sp>
        <p:nvSpPr>
          <p:cNvPr id="13" name="矩形 12"/>
          <p:cNvSpPr/>
          <p:nvPr/>
        </p:nvSpPr>
        <p:spPr>
          <a:xfrm>
            <a:off x="351334" y="4923378"/>
            <a:ext cx="11432504" cy="738664"/>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中等线简体" panose="03000509000000000000" pitchFamily="65" charset="-122"/>
              </a:rPr>
              <a:t>化合物</a:t>
            </a:r>
            <a:r>
              <a:rPr lang="en-US" altLang="zh-CN" sz="2800" dirty="0" err="1">
                <a:latin typeface="Times New Roman" panose="02020603050405020304" pitchFamily="18" charset="0"/>
                <a:ea typeface="方正中等线简体" panose="03000509000000000000" pitchFamily="65" charset="-122"/>
              </a:rPr>
              <a:t>1a</a:t>
            </a:r>
            <a:r>
              <a:rPr lang="zh-CN" altLang="zh-CN" sz="2800" dirty="0">
                <a:latin typeface="Times New Roman" panose="02020603050405020304" pitchFamily="18" charset="0"/>
                <a:ea typeface="方正中等线简体" panose="03000509000000000000" pitchFamily="65" charset="-122"/>
              </a:rPr>
              <a:t>中含氧官能团的名称为</a:t>
            </a:r>
            <a:r>
              <a:rPr lang="zh-CN"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sp>
        <p:nvSpPr>
          <p:cNvPr id="4" name="矩形 3"/>
          <p:cNvSpPr/>
          <p:nvPr/>
        </p:nvSpPr>
        <p:spPr>
          <a:xfrm>
            <a:off x="5891088" y="5031100"/>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醛基</a:t>
            </a:r>
            <a:endParaRPr lang="zh-CN" altLang="en-US" sz="2800" dirty="0"/>
          </a:p>
        </p:txBody>
      </p:sp>
      <p:grpSp>
        <p:nvGrpSpPr>
          <p:cNvPr id="22" name="组合 21"/>
          <p:cNvGrpSpPr/>
          <p:nvPr/>
        </p:nvGrpSpPr>
        <p:grpSpPr>
          <a:xfrm>
            <a:off x="0" y="5662042"/>
            <a:ext cx="11855846" cy="1001765"/>
            <a:chOff x="0" y="333450"/>
            <a:chExt cx="11855846" cy="1001765"/>
          </a:xfrm>
        </p:grpSpPr>
        <p:sp>
          <p:nvSpPr>
            <p:cNvPr id="23" name="矩形 22"/>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89206" y="670609"/>
              <a:ext cx="11466640" cy="664606"/>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en-US" altLang="zh-CN" sz="2800" kern="0" dirty="0" err="1">
                  <a:latin typeface="Times New Roman" panose="02020603050405020304" pitchFamily="18" charset="0"/>
                  <a:ea typeface="方正中等线简体" panose="03000509000000000000" pitchFamily="65" charset="-122"/>
                </a:rPr>
                <a:t>1a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中含氧官能团为</a:t>
              </a:r>
              <a:r>
                <a:rPr lang="en-US" altLang="zh-CN" sz="2800" kern="0" dirty="0">
                  <a:latin typeface="Times New Roman" panose="02020603050405020304" pitchFamily="18" charset="0"/>
                  <a:ea typeface="方正楷体_GBK" panose="03000509000000000000" pitchFamily="65" charset="-122"/>
                </a:rPr>
                <a:t>—</a:t>
              </a:r>
              <a:r>
                <a:rPr lang="en-US" altLang="zh-CN" sz="2800" kern="0" dirty="0">
                  <a:latin typeface="Times New Roman" panose="02020603050405020304" pitchFamily="18" charset="0"/>
                  <a:ea typeface="方正中等线简体" panose="03000509000000000000" pitchFamily="65" charset="-122"/>
                </a:rPr>
                <a:t>CHO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，名称为醛基。</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6" name="组合 15"/>
          <p:cNvGrpSpPr/>
          <p:nvPr/>
        </p:nvGrpSpPr>
        <p:grpSpPr>
          <a:xfrm>
            <a:off x="0" y="429840"/>
            <a:ext cx="11880006" cy="5335637"/>
            <a:chOff x="0" y="429840"/>
            <a:chExt cx="11880006" cy="5335637"/>
          </a:xfrm>
        </p:grpSpPr>
        <p:grpSp>
          <p:nvGrpSpPr>
            <p:cNvPr id="19" name="组合 18"/>
            <p:cNvGrpSpPr/>
            <p:nvPr/>
          </p:nvGrpSpPr>
          <p:grpSpPr>
            <a:xfrm>
              <a:off x="0" y="429840"/>
              <a:ext cx="6620396" cy="5335637"/>
              <a:chOff x="0" y="333450"/>
              <a:chExt cx="6620396" cy="5335637"/>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89206" y="706190"/>
                <a:ext cx="6231190" cy="4962897"/>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转化为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，根据结构可知，应该是</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甲基上氢原子被溴原子取代生成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，故</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为甲苯；</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中溴原子和</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HOCH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发生取代反应生成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中羟基被溴原子取代生成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D</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D</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中溴原子</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和</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发生</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取代反应生成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E</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E</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被还原</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F</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1500"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F</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反应</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G</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0" name="image963.jpeg"/>
            <p:cNvPicPr/>
            <p:nvPr/>
          </p:nvPicPr>
          <p:blipFill>
            <a:blip r:embed="rId5">
              <a:clrChange>
                <a:clrFrom>
                  <a:srgbClr val="FFFFFF"/>
                </a:clrFrom>
                <a:clrTo>
                  <a:srgbClr val="FFFFFF">
                    <a:alpha val="0"/>
                  </a:srgbClr>
                </a:clrTo>
              </a:clrChange>
            </a:blip>
            <a:stretch>
              <a:fillRect/>
            </a:stretch>
          </p:blipFill>
          <p:spPr>
            <a:xfrm>
              <a:off x="4926052" y="3332400"/>
              <a:ext cx="1680020" cy="609908"/>
            </a:xfrm>
            <a:prstGeom prst="rect">
              <a:avLst/>
            </a:prstGeom>
          </p:spPr>
        </p:pic>
        <p:pic>
          <p:nvPicPr>
            <p:cNvPr id="24" name="image964.jpeg"/>
            <p:cNvPicPr/>
            <p:nvPr/>
          </p:nvPicPr>
          <p:blipFill>
            <a:blip r:embed="rId6">
              <a:clrChange>
                <a:clrFrom>
                  <a:srgbClr val="FFFFFF"/>
                </a:clrFrom>
                <a:clrTo>
                  <a:srgbClr val="FFFFFF">
                    <a:alpha val="0"/>
                  </a:srgbClr>
                </a:clrTo>
              </a:clrChange>
            </a:blip>
            <a:stretch>
              <a:fillRect/>
            </a:stretch>
          </p:blipFill>
          <p:spPr>
            <a:xfrm>
              <a:off x="1045180" y="4826585"/>
              <a:ext cx="1764074" cy="721474"/>
            </a:xfrm>
            <a:prstGeom prst="rect">
              <a:avLst/>
            </a:prstGeom>
          </p:spPr>
        </p:pic>
        <p:pic>
          <p:nvPicPr>
            <p:cNvPr id="26" name="image953.jpeg"/>
            <p:cNvPicPr/>
            <p:nvPr/>
          </p:nvPicPr>
          <p:blipFill>
            <a:blip r:embed="rId7">
              <a:clrChange>
                <a:clrFrom>
                  <a:srgbClr val="FFFFFF"/>
                </a:clrFrom>
                <a:clrTo>
                  <a:srgbClr val="FFFFFF">
                    <a:alpha val="0"/>
                  </a:srgbClr>
                </a:clrTo>
              </a:clrChange>
            </a:blip>
            <a:stretch>
              <a:fillRect/>
            </a:stretch>
          </p:blipFill>
          <p:spPr>
            <a:xfrm>
              <a:off x="6743278" y="918468"/>
              <a:ext cx="5136728" cy="391682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4" name="组合 13"/>
          <p:cNvGrpSpPr/>
          <p:nvPr/>
        </p:nvGrpSpPr>
        <p:grpSpPr>
          <a:xfrm>
            <a:off x="0" y="429840"/>
            <a:ext cx="11757124" cy="4036460"/>
            <a:chOff x="0" y="429840"/>
            <a:chExt cx="11757124" cy="4036460"/>
          </a:xfrm>
        </p:grpSpPr>
        <p:grpSp>
          <p:nvGrpSpPr>
            <p:cNvPr id="15" name="组合 14"/>
            <p:cNvGrpSpPr/>
            <p:nvPr/>
          </p:nvGrpSpPr>
          <p:grpSpPr>
            <a:xfrm>
              <a:off x="0" y="429840"/>
              <a:ext cx="11757124" cy="4036460"/>
              <a:chOff x="0" y="429840"/>
              <a:chExt cx="11757124" cy="4036460"/>
            </a:xfrm>
          </p:grpSpPr>
          <p:grpSp>
            <p:nvGrpSpPr>
              <p:cNvPr id="24" name="组合 23"/>
              <p:cNvGrpSpPr/>
              <p:nvPr/>
            </p:nvGrpSpPr>
            <p:grpSpPr>
              <a:xfrm>
                <a:off x="0" y="429840"/>
                <a:ext cx="6620396" cy="3912170"/>
                <a:chOff x="0" y="333450"/>
                <a:chExt cx="6620396" cy="3912170"/>
              </a:xfrm>
            </p:grpSpPr>
            <p:sp>
              <p:nvSpPr>
                <p:cNvPr id="30" name="矩形 29"/>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389206" y="706190"/>
                  <a:ext cx="6231190" cy="3539430"/>
                </a:xfrm>
                <a:prstGeom prst="rect">
                  <a:avLst/>
                </a:prstGeom>
              </p:spPr>
              <p:txBody>
                <a:bodyPr wrap="square">
                  <a:spAutoFit/>
                </a:bodyPr>
                <a:lstStyle/>
                <a:p>
                  <a:pPr>
                    <a:lnSpc>
                      <a:spcPct val="150000"/>
                    </a:lnSpc>
                    <a:spcAft>
                      <a:spcPts val="0"/>
                    </a:spcAft>
                    <a:tabLst>
                      <a:tab pos="4231005" algn="l"/>
                    </a:tabLst>
                  </a:pP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Bn</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代表</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F</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和</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200000"/>
                    </a:lnSpc>
                    <a:spcAft>
                      <a:spcPts val="0"/>
                    </a:spcAft>
                    <a:tabLst>
                      <a:tab pos="4231005" algn="l"/>
                    </a:tabLst>
                  </a:pP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反应</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G</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，结合</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F</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分</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子式</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可知发生取代反应，同时生成乙酸</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故</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F</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2" name="文本框 31"/>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5" name="image953.jpeg"/>
              <p:cNvPicPr/>
              <p:nvPr/>
            </p:nvPicPr>
            <p:blipFill>
              <a:blip r:embed="rId5">
                <a:clrChange>
                  <a:clrFrom>
                    <a:srgbClr val="FFFFFF"/>
                  </a:clrFrom>
                  <a:clrTo>
                    <a:srgbClr val="FFFFFF">
                      <a:alpha val="0"/>
                    </a:srgbClr>
                  </a:clrTo>
                </a:clrChange>
              </a:blip>
              <a:stretch>
                <a:fillRect/>
              </a:stretch>
            </p:blipFill>
            <p:spPr>
              <a:xfrm>
                <a:off x="6620396" y="549474"/>
                <a:ext cx="5136728" cy="3916826"/>
              </a:xfrm>
              <a:prstGeom prst="rect">
                <a:avLst/>
              </a:prstGeom>
            </p:spPr>
          </p:pic>
        </p:grpSp>
        <p:pic>
          <p:nvPicPr>
            <p:cNvPr id="16" name="image965.jpeg" descr="source:si_idm1406286672;FounderCES"/>
            <p:cNvPicPr/>
            <p:nvPr/>
          </p:nvPicPr>
          <p:blipFill>
            <a:blip r:embed="rId6">
              <a:clrChange>
                <a:clrFrom>
                  <a:srgbClr val="FFFFFF"/>
                </a:clrFrom>
                <a:clrTo>
                  <a:srgbClr val="FFFFFF">
                    <a:alpha val="0"/>
                  </a:srgbClr>
                </a:clrTo>
              </a:clrChange>
            </a:blip>
            <a:stretch>
              <a:fillRect/>
            </a:stretch>
          </p:blipFill>
          <p:spPr>
            <a:xfrm>
              <a:off x="1865640" y="919119"/>
              <a:ext cx="2234314" cy="576064"/>
            </a:xfrm>
            <a:prstGeom prst="rect">
              <a:avLst/>
            </a:prstGeom>
          </p:spPr>
        </p:pic>
        <p:pic>
          <p:nvPicPr>
            <p:cNvPr id="17" name="image966.jpeg"/>
            <p:cNvPicPr/>
            <p:nvPr/>
          </p:nvPicPr>
          <p:blipFill>
            <a:blip r:embed="rId7">
              <a:clrChange>
                <a:clrFrom>
                  <a:srgbClr val="FFFFFF"/>
                </a:clrFrom>
                <a:clrTo>
                  <a:srgbClr val="FFFFFF">
                    <a:alpha val="0"/>
                  </a:srgbClr>
                </a:clrTo>
              </a:clrChange>
            </a:blip>
            <a:stretch>
              <a:fillRect/>
            </a:stretch>
          </p:blipFill>
          <p:spPr>
            <a:xfrm>
              <a:off x="501086" y="1416552"/>
              <a:ext cx="2004022" cy="819609"/>
            </a:xfrm>
            <a:prstGeom prst="rect">
              <a:avLst/>
            </a:prstGeom>
          </p:spPr>
        </p:pic>
        <p:pic>
          <p:nvPicPr>
            <p:cNvPr id="18" name="image967.jpeg"/>
            <p:cNvPicPr/>
            <p:nvPr/>
          </p:nvPicPr>
          <p:blipFill>
            <a:blip r:embed="rId8">
              <a:clrChange>
                <a:clrFrom>
                  <a:srgbClr val="FFFFFF"/>
                </a:clrFrom>
                <a:clrTo>
                  <a:srgbClr val="FFFFFF">
                    <a:alpha val="0"/>
                  </a:srgbClr>
                </a:clrTo>
              </a:clrChange>
            </a:blip>
            <a:stretch>
              <a:fillRect/>
            </a:stretch>
          </p:blipFill>
          <p:spPr>
            <a:xfrm>
              <a:off x="3288636" y="3079355"/>
              <a:ext cx="2806570" cy="1122628"/>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4" name="矩形 13"/>
          <p:cNvSpPr/>
          <p:nvPr/>
        </p:nvSpPr>
        <p:spPr>
          <a:xfrm>
            <a:off x="389949" y="529815"/>
            <a:ext cx="11410514" cy="1348790"/>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(5)B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的同系物</a:t>
            </a:r>
            <a:r>
              <a:rPr lang="en-US" altLang="zh-CN" sz="2800" dirty="0">
                <a:latin typeface="Times New Roman" panose="02020603050405020304" pitchFamily="18" charset="0"/>
                <a:ea typeface="方正中等线简体" panose="03000509000000000000" pitchFamily="65" charset="-122"/>
              </a:rPr>
              <a:t>X</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结构简式为</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，根据化合物</a:t>
            </a:r>
            <a:r>
              <a:rPr lang="en-US" altLang="zh-CN" sz="2800" dirty="0">
                <a:latin typeface="Times New Roman" panose="02020603050405020304" pitchFamily="18" charset="0"/>
                <a:ea typeface="方正中等线简体" panose="03000509000000000000" pitchFamily="65" charset="-122"/>
              </a:rPr>
              <a:t>X</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的结构特征，分析预测其可能的化学性质，完成下表。</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5" name="image955.jpeg" descr="source:si_idm1305189864;FounderCES"/>
          <p:cNvPicPr/>
          <p:nvPr/>
        </p:nvPicPr>
        <p:blipFill>
          <a:blip r:embed="rId5">
            <a:clrChange>
              <a:clrFrom>
                <a:srgbClr val="FFFFFF"/>
              </a:clrFrom>
              <a:clrTo>
                <a:srgbClr val="FFFFFF">
                  <a:alpha val="0"/>
                </a:srgbClr>
              </a:clrTo>
            </a:clrChange>
          </a:blip>
          <a:stretch>
            <a:fillRect/>
          </a:stretch>
        </p:blipFill>
        <p:spPr>
          <a:xfrm>
            <a:off x="4510273" y="645990"/>
            <a:ext cx="3027039" cy="653910"/>
          </a:xfrm>
          <a:prstGeom prst="rect">
            <a:avLst/>
          </a:prstGeom>
        </p:spPr>
      </p:pic>
      <p:pic>
        <p:nvPicPr>
          <p:cNvPr id="16" name="image1075.jpeg" descr="source:si_idm1406498528;FounderCES"/>
          <p:cNvPicPr/>
          <p:nvPr/>
        </p:nvPicPr>
        <p:blipFill>
          <a:blip r:embed="rId6">
            <a:clrChange>
              <a:clrFrom>
                <a:srgbClr val="FFFFFF"/>
              </a:clrFrom>
              <a:clrTo>
                <a:srgbClr val="FFFFFF">
                  <a:alpha val="0"/>
                </a:srgbClr>
              </a:clrTo>
            </a:clrChange>
          </a:blip>
          <a:stretch>
            <a:fillRect/>
          </a:stretch>
        </p:blipFill>
        <p:spPr>
          <a:xfrm>
            <a:off x="6815286" y="2831632"/>
            <a:ext cx="1169848" cy="826061"/>
          </a:xfrm>
          <a:prstGeom prst="rect">
            <a:avLst/>
          </a:prstGeom>
        </p:spPr>
      </p:pic>
      <p:graphicFrame>
        <p:nvGraphicFramePr>
          <p:cNvPr id="17" name="表格 16"/>
          <p:cNvGraphicFramePr>
            <a:graphicFrameLocks noGrp="1"/>
          </p:cNvGraphicFramePr>
          <p:nvPr/>
        </p:nvGraphicFramePr>
        <p:xfrm>
          <a:off x="626248" y="1966586"/>
          <a:ext cx="10941565" cy="3479432"/>
        </p:xfrm>
        <a:graphic>
          <a:graphicData uri="http://schemas.openxmlformats.org/drawingml/2006/table">
            <a:tbl>
              <a:tblPr firstRow="1" firstCol="1" bandRow="1"/>
              <a:tblGrid>
                <a:gridCol w="788438"/>
                <a:gridCol w="4062812"/>
                <a:gridCol w="3498028"/>
                <a:gridCol w="2592287"/>
              </a:tblGrid>
              <a:tr h="405130">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序号</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反应试剂</a:t>
                      </a:r>
                      <a:r>
                        <a:rPr 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、条件</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a:t>
                      </a:r>
                      <a:r>
                        <a:rPr 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形成的</a:t>
                      </a: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新结构</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反应类型</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153958">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a</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656184">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b</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酸性</a:t>
                      </a:r>
                      <a:r>
                        <a:rPr lang="en-US"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KMnO</a:t>
                      </a:r>
                      <a:r>
                        <a:rPr lang="en-US" sz="2800" baseline="-250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4</a:t>
                      </a:r>
                      <a:r>
                        <a:rPr 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溶液</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氧化反应</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bl>
          </a:graphicData>
        </a:graphic>
      </p:graphicFrame>
      <p:pic>
        <p:nvPicPr>
          <p:cNvPr id="18" name="image961.jpeg" descr="source:si_idm1406369040;FounderCES"/>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527254" y="3935967"/>
            <a:ext cx="2340203" cy="1349506"/>
          </a:xfrm>
          <a:prstGeom prst="rect">
            <a:avLst/>
          </a:prstGeom>
        </p:spPr>
      </p:pic>
      <p:sp>
        <p:nvSpPr>
          <p:cNvPr id="20" name="矩形 19"/>
          <p:cNvSpPr/>
          <p:nvPr/>
        </p:nvSpPr>
        <p:spPr>
          <a:xfrm>
            <a:off x="1927217" y="2983052"/>
            <a:ext cx="3276859" cy="523220"/>
          </a:xfrm>
          <a:prstGeom prst="rect">
            <a:avLst/>
          </a:prstGeom>
        </p:spPr>
        <p:txBody>
          <a:bodyPr wrap="none">
            <a:spAutoFit/>
          </a:bodyPr>
          <a:lstStyle/>
          <a:p>
            <a:r>
              <a:rPr lang="en-US" altLang="zh-CN" sz="2800" kern="100" dirty="0" err="1">
                <a:solidFill>
                  <a:srgbClr val="C00000"/>
                </a:solidFill>
                <a:latin typeface="Times New Roman" panose="02020603050405020304" pitchFamily="18" charset="0"/>
                <a:ea typeface="方正中等线简体" panose="03000509000000000000" pitchFamily="65" charset="-122"/>
              </a:rPr>
              <a:t>NaOH</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醇溶液，加热</a:t>
            </a:r>
            <a:endParaRPr lang="zh-CN" altLang="en-US" sz="2800" dirty="0"/>
          </a:p>
        </p:txBody>
      </p:sp>
      <p:sp>
        <p:nvSpPr>
          <p:cNvPr id="24" name="矩形 23"/>
          <p:cNvSpPr/>
          <p:nvPr/>
        </p:nvSpPr>
        <p:spPr>
          <a:xfrm>
            <a:off x="9407574" y="3016767"/>
            <a:ext cx="1620957"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消去反应</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linds(horizont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blinds(horizontal)">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3" name="组合 12"/>
          <p:cNvGrpSpPr/>
          <p:nvPr/>
        </p:nvGrpSpPr>
        <p:grpSpPr>
          <a:xfrm>
            <a:off x="0" y="620833"/>
            <a:ext cx="11855846" cy="4537153"/>
            <a:chOff x="0" y="130126"/>
            <a:chExt cx="11855846" cy="4537153"/>
          </a:xfrm>
        </p:grpSpPr>
        <p:grpSp>
          <p:nvGrpSpPr>
            <p:cNvPr id="16" name="组合 15"/>
            <p:cNvGrpSpPr/>
            <p:nvPr/>
          </p:nvGrpSpPr>
          <p:grpSpPr>
            <a:xfrm>
              <a:off x="0" y="130126"/>
              <a:ext cx="11855846" cy="4456379"/>
              <a:chOff x="0" y="333450"/>
              <a:chExt cx="11855846" cy="4456379"/>
            </a:xfrm>
          </p:grpSpPr>
          <p:sp>
            <p:nvSpPr>
              <p:cNvPr id="18" name="矩形 17"/>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389206" y="617290"/>
                <a:ext cx="5706000" cy="3970318"/>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根据化合物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的结构特征，分子中含有碳溴键，且连接溴原子的碳相邻的碳上有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原子，在</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NaOH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醇溶液中加热可发生消去反应生成烯烃；苯环侧链上的烃基能被酸性高锰酸钾溶液氧化，生成苯甲酸。</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7" name="文本框 26"/>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28" name="矩形 27"/>
              <p:cNvSpPr/>
              <p:nvPr/>
            </p:nvSpPr>
            <p:spPr>
              <a:xfrm>
                <a:off x="389206" y="4159400"/>
                <a:ext cx="11466640" cy="630429"/>
              </a:xfrm>
              <a:prstGeom prst="rect">
                <a:avLst/>
              </a:prstGeom>
            </p:spPr>
            <p:txBody>
              <a:bodyPr wrap="square">
                <a:spAutoFit/>
              </a:bodyPr>
              <a:lstStyle/>
              <a:p>
                <a:pPr>
                  <a:lnSpc>
                    <a:spcPct val="150000"/>
                  </a:lnSpc>
                  <a:spcAft>
                    <a:spcPts val="0"/>
                  </a:spcAft>
                </a:pPr>
                <a:endParaRPr lang="zh-CN" altLang="zh-CN" sz="2600" dirty="0">
                  <a:latin typeface="Calibri" panose="020F0502020204030204" pitchFamily="34" charset="0"/>
                  <a:ea typeface="宋体" panose="02010600030101010101" pitchFamily="2" charset="-122"/>
                  <a:cs typeface="Times New Roman" panose="02020603050405020304" pitchFamily="18" charset="0"/>
                </a:endParaRPr>
              </a:p>
            </p:txBody>
          </p:sp>
        </p:grpSp>
        <p:pic>
          <p:nvPicPr>
            <p:cNvPr id="17" name="image953.jpeg"/>
            <p:cNvPicPr/>
            <p:nvPr/>
          </p:nvPicPr>
          <p:blipFill>
            <a:blip r:embed="rId5">
              <a:clrChange>
                <a:clrFrom>
                  <a:srgbClr val="FFFFFF"/>
                </a:clrFrom>
                <a:clrTo>
                  <a:srgbClr val="FFFFFF">
                    <a:alpha val="0"/>
                  </a:srgbClr>
                </a:clrTo>
              </a:clrChange>
            </a:blip>
            <a:stretch>
              <a:fillRect/>
            </a:stretch>
          </p:blipFill>
          <p:spPr>
            <a:xfrm>
              <a:off x="6359078" y="549474"/>
              <a:ext cx="5400302" cy="411780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6" name="矩形 15"/>
          <p:cNvSpPr/>
          <p:nvPr/>
        </p:nvSpPr>
        <p:spPr>
          <a:xfrm>
            <a:off x="389949" y="549474"/>
            <a:ext cx="5633249" cy="3354724"/>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(6)C</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有多种同分异构体，同时满足下列条件的同分异构体</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有</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___</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种</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含有苯环且苯环上有三个取代基；</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该物质最多能与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NaOH</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8" name="image953.jpeg"/>
          <p:cNvPicPr/>
          <p:nvPr/>
        </p:nvPicPr>
        <p:blipFill>
          <a:blip r:embed="rId5">
            <a:clrChange>
              <a:clrFrom>
                <a:srgbClr val="FFFFFF"/>
              </a:clrFrom>
              <a:clrTo>
                <a:srgbClr val="FFFFFF">
                  <a:alpha val="0"/>
                </a:srgbClr>
              </a:clrTo>
            </a:clrChange>
          </a:blip>
          <a:stretch>
            <a:fillRect/>
          </a:stretch>
        </p:blipFill>
        <p:spPr>
          <a:xfrm>
            <a:off x="6359078" y="549474"/>
            <a:ext cx="5400302" cy="4117805"/>
          </a:xfrm>
          <a:prstGeom prst="rect">
            <a:avLst/>
          </a:prstGeom>
        </p:spPr>
      </p:pic>
      <p:sp>
        <p:nvSpPr>
          <p:cNvPr id="24" name="矩形 23"/>
          <p:cNvSpPr/>
          <p:nvPr/>
        </p:nvSpPr>
        <p:spPr>
          <a:xfrm>
            <a:off x="4403397" y="1330445"/>
            <a:ext cx="54373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12</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7" name="组合 16"/>
          <p:cNvGrpSpPr/>
          <p:nvPr/>
        </p:nvGrpSpPr>
        <p:grpSpPr>
          <a:xfrm>
            <a:off x="0" y="243950"/>
            <a:ext cx="11855846" cy="6138172"/>
            <a:chOff x="0" y="189434"/>
            <a:chExt cx="11855846" cy="6138172"/>
          </a:xfrm>
        </p:grpSpPr>
        <p:grpSp>
          <p:nvGrpSpPr>
            <p:cNvPr id="18" name="组合 17"/>
            <p:cNvGrpSpPr/>
            <p:nvPr/>
          </p:nvGrpSpPr>
          <p:grpSpPr>
            <a:xfrm>
              <a:off x="0" y="189434"/>
              <a:ext cx="11855846" cy="6138172"/>
              <a:chOff x="0" y="130126"/>
              <a:chExt cx="11855846" cy="6138172"/>
            </a:xfrm>
          </p:grpSpPr>
          <p:grpSp>
            <p:nvGrpSpPr>
              <p:cNvPr id="24" name="组合 23"/>
              <p:cNvGrpSpPr/>
              <p:nvPr/>
            </p:nvGrpSpPr>
            <p:grpSpPr>
              <a:xfrm>
                <a:off x="0" y="130126"/>
                <a:ext cx="11855846" cy="6138172"/>
                <a:chOff x="0" y="333450"/>
                <a:chExt cx="11855846" cy="6138172"/>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89206" y="617290"/>
                  <a:ext cx="5969872" cy="4616648"/>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，有多种同分异构体，同时满足条件：</a:t>
                  </a: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含有苯环且苯环上有三个取代基；</a:t>
                  </a: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该物质最多能与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NaOH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反应，除苯环外没有不饱和度，则应该有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个酚羟基，另外有一个含有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个碳的烷基，烷基有正丙基和异丙基，先定二个</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酚</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30" name="矩形 29"/>
                <p:cNvSpPr/>
                <p:nvPr/>
              </p:nvSpPr>
              <p:spPr>
                <a:xfrm>
                  <a:off x="389206" y="4159400"/>
                  <a:ext cx="11466640" cy="630429"/>
                </a:xfrm>
                <a:prstGeom prst="rect">
                  <a:avLst/>
                </a:prstGeom>
              </p:spPr>
              <p:txBody>
                <a:bodyPr wrap="square">
                  <a:spAutoFit/>
                </a:bodyPr>
                <a:lstStyle/>
                <a:p>
                  <a:pPr>
                    <a:lnSpc>
                      <a:spcPct val="150000"/>
                    </a:lnSpc>
                    <a:spcAft>
                      <a:spcPts val="0"/>
                    </a:spcAft>
                  </a:pPr>
                  <a:endParaRPr lang="zh-CN" altLang="zh-CN" sz="2600" dirty="0">
                    <a:latin typeface="Calibri" panose="020F0502020204030204" pitchFamily="34" charset="0"/>
                    <a:ea typeface="宋体" panose="02010600030101010101" pitchFamily="2" charset="-122"/>
                    <a:cs typeface="Times New Roman" panose="02020603050405020304" pitchFamily="18" charset="0"/>
                  </a:endParaRPr>
                </a:p>
              </p:txBody>
            </p:sp>
            <p:sp>
              <p:nvSpPr>
                <p:cNvPr id="31" name="矩形 30"/>
                <p:cNvSpPr/>
                <p:nvPr/>
              </p:nvSpPr>
              <p:spPr>
                <a:xfrm>
                  <a:off x="389206" y="5086627"/>
                  <a:ext cx="11370174" cy="1384995"/>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羟基在邻、间、对位，再将烷基定上去分别有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种，故共有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种同分异构体。</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p:txBody>
            </p:sp>
          </p:grpSp>
          <p:pic>
            <p:nvPicPr>
              <p:cNvPr id="26" name="image953.jpeg"/>
              <p:cNvPicPr/>
              <p:nvPr/>
            </p:nvPicPr>
            <p:blipFill>
              <a:blip r:embed="rId5">
                <a:clrChange>
                  <a:clrFrom>
                    <a:srgbClr val="FFFFFF"/>
                  </a:clrFrom>
                  <a:clrTo>
                    <a:srgbClr val="FFFFFF">
                      <a:alpha val="0"/>
                    </a:srgbClr>
                  </a:clrTo>
                </a:clrChange>
              </a:blip>
              <a:stretch>
                <a:fillRect/>
              </a:stretch>
            </p:blipFill>
            <p:spPr>
              <a:xfrm>
                <a:off x="6359078" y="549474"/>
                <a:ext cx="5400302" cy="4117805"/>
              </a:xfrm>
              <a:prstGeom prst="rect">
                <a:avLst/>
              </a:prstGeom>
            </p:spPr>
          </p:pic>
        </p:grpSp>
        <p:pic>
          <p:nvPicPr>
            <p:cNvPr id="20" name="image968.jpeg" descr="source:si_idm1406240128;FounderCES"/>
            <p:cNvPicPr/>
            <p:nvPr/>
          </p:nvPicPr>
          <p:blipFill>
            <a:blip r:embed="rId6">
              <a:clrChange>
                <a:clrFrom>
                  <a:srgbClr val="FFFFFF"/>
                </a:clrFrom>
                <a:clrTo>
                  <a:srgbClr val="FFFFFF">
                    <a:alpha val="0"/>
                  </a:srgbClr>
                </a:clrTo>
              </a:clrChange>
            </a:blip>
            <a:stretch>
              <a:fillRect/>
            </a:stretch>
          </p:blipFill>
          <p:spPr>
            <a:xfrm>
              <a:off x="947013" y="261442"/>
              <a:ext cx="2667687" cy="114291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8" name="矩形 17"/>
          <p:cNvSpPr/>
          <p:nvPr/>
        </p:nvSpPr>
        <p:spPr>
          <a:xfrm>
            <a:off x="389949" y="549474"/>
            <a:ext cx="5969129" cy="270839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2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(7)</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根据</a:t>
            </a:r>
            <a:r>
              <a:rPr lang="zh-CN" altLang="en-US" sz="2800" dirty="0" smtClean="0">
                <a:latin typeface="Times New Roman" panose="02020603050405020304" pitchFamily="18" charset="0"/>
                <a:ea typeface="方正中等线简体" panose="03000509000000000000" pitchFamily="65" charset="-122"/>
                <a:cs typeface="Times New Roman" panose="02020603050405020304" pitchFamily="18" charset="0"/>
              </a:rPr>
              <a:t>题</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信息，以</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丙醇和丙二酸二乙酯为主要原料</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合成</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，写出合成路线。</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25" name="image953.jpeg"/>
          <p:cNvPicPr/>
          <p:nvPr/>
        </p:nvPicPr>
        <p:blipFill>
          <a:blip r:embed="rId5">
            <a:clrChange>
              <a:clrFrom>
                <a:srgbClr val="FFFFFF"/>
              </a:clrFrom>
              <a:clrTo>
                <a:srgbClr val="FFFFFF">
                  <a:alpha val="0"/>
                </a:srgbClr>
              </a:clrTo>
            </a:clrChange>
          </a:blip>
          <a:stretch>
            <a:fillRect/>
          </a:stretch>
        </p:blipFill>
        <p:spPr>
          <a:xfrm>
            <a:off x="6359078" y="549474"/>
            <a:ext cx="5400302" cy="4117805"/>
          </a:xfrm>
          <a:prstGeom prst="rect">
            <a:avLst/>
          </a:prstGeom>
        </p:spPr>
      </p:pic>
      <p:pic>
        <p:nvPicPr>
          <p:cNvPr id="26" name="image956.jpeg" descr="source:si_idm1406436464;FounderCES"/>
          <p:cNvPicPr/>
          <p:nvPr/>
        </p:nvPicPr>
        <p:blipFill>
          <a:blip r:embed="rId6">
            <a:clrChange>
              <a:clrFrom>
                <a:srgbClr val="FFFFFF"/>
              </a:clrFrom>
              <a:clrTo>
                <a:srgbClr val="FFFFFF">
                  <a:alpha val="0"/>
                </a:srgbClr>
              </a:clrTo>
            </a:clrChange>
          </a:blip>
          <a:stretch>
            <a:fillRect/>
          </a:stretch>
        </p:blipFill>
        <p:spPr>
          <a:xfrm>
            <a:off x="4367014" y="1399589"/>
            <a:ext cx="1826363" cy="102209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39" name="组合 38"/>
          <p:cNvGrpSpPr/>
          <p:nvPr/>
        </p:nvGrpSpPr>
        <p:grpSpPr>
          <a:xfrm>
            <a:off x="389949" y="549474"/>
            <a:ext cx="9096649" cy="3626682"/>
            <a:chOff x="389949" y="549474"/>
            <a:chExt cx="9096649" cy="3626682"/>
          </a:xfrm>
        </p:grpSpPr>
        <p:sp>
          <p:nvSpPr>
            <p:cNvPr id="41" name="矩形 40"/>
            <p:cNvSpPr/>
            <p:nvPr/>
          </p:nvSpPr>
          <p:spPr>
            <a:xfrm>
              <a:off x="389949" y="549474"/>
              <a:ext cx="5969129" cy="86218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200000"/>
                </a:lnSpc>
                <a:spcAft>
                  <a:spcPts val="0"/>
                </a:spcAft>
                <a:tabLst>
                  <a:tab pos="4231005" algn="l"/>
                </a:tabLst>
              </a:pPr>
              <a:r>
                <a:rPr lang="zh-CN" altLang="zh-CN" sz="2800" kern="100" dirty="0">
                  <a:solidFill>
                    <a:srgbClr val="C00000"/>
                  </a:solidFill>
                  <a:latin typeface="Times New Roman" panose="02020603050405020304" pitchFamily="18" charset="0"/>
                  <a:ea typeface="微软雅黑" panose="020B0503020204020204" charset="-122"/>
                  <a:cs typeface="Times New Roman" panose="02020603050405020304" pitchFamily="18" charset="0"/>
                </a:rPr>
                <a:t>答案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42" name="image962.jpeg"/>
            <p:cNvPicPr/>
            <p:nvPr/>
          </p:nvPicPr>
          <p:blipFill>
            <a:blip r:embed="rId5">
              <a:clrChange>
                <a:clrFrom>
                  <a:srgbClr val="FFFFFF"/>
                </a:clrFrom>
                <a:clrTo>
                  <a:srgbClr val="FFFFFF">
                    <a:alpha val="0"/>
                  </a:srgbClr>
                </a:clrTo>
              </a:clrChange>
            </a:blip>
            <a:stretch>
              <a:fillRect/>
            </a:stretch>
          </p:blipFill>
          <p:spPr>
            <a:xfrm>
              <a:off x="2703814" y="1053530"/>
              <a:ext cx="6782784" cy="312262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49" y="55578"/>
            <a:ext cx="11410514" cy="1346610"/>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2024·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大湾区模拟</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千金藤素常用于防治肿瘤病患者白细胞减少症、抗疟疾、调节免疫功能等，制备其关键中间体</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的一种合成路线如下：</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3" name="圆角矩形 3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3" name="image995.jpeg"/>
          <p:cNvPicPr/>
          <p:nvPr/>
        </p:nvPicPr>
        <p:blipFill>
          <a:blip r:embed="rId5">
            <a:clrChange>
              <a:clrFrom>
                <a:srgbClr val="FFFFFF"/>
              </a:clrFrom>
              <a:clrTo>
                <a:srgbClr val="FFFFFF">
                  <a:alpha val="0"/>
                </a:srgbClr>
              </a:clrTo>
            </a:clrChange>
          </a:blip>
          <a:stretch>
            <a:fillRect/>
          </a:stretch>
        </p:blipFill>
        <p:spPr>
          <a:xfrm>
            <a:off x="6815286" y="1557586"/>
            <a:ext cx="4716353" cy="4352654"/>
          </a:xfrm>
          <a:prstGeom prst="rect">
            <a:avLst/>
          </a:prstGeom>
        </p:spPr>
      </p:pic>
      <p:sp>
        <p:nvSpPr>
          <p:cNvPr id="17" name="矩形 16"/>
          <p:cNvSpPr/>
          <p:nvPr/>
        </p:nvSpPr>
        <p:spPr>
          <a:xfrm>
            <a:off x="389949" y="1402188"/>
            <a:ext cx="5993289"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的名称</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中含有的官能团名称为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651409" y="1511427"/>
            <a:ext cx="2459328"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邻甲基苯酚</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endParaRPr lang="zh-CN" altLang="en-US" sz="2800" dirty="0"/>
          </a:p>
        </p:txBody>
      </p:sp>
      <p:sp>
        <p:nvSpPr>
          <p:cNvPr id="18" name="矩形 17"/>
          <p:cNvSpPr/>
          <p:nvPr/>
        </p:nvSpPr>
        <p:spPr>
          <a:xfrm>
            <a:off x="590942" y="2147228"/>
            <a:ext cx="2100255"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甲基苯酚</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sp>
        <p:nvSpPr>
          <p:cNvPr id="20" name="矩形 19"/>
          <p:cNvSpPr/>
          <p:nvPr/>
        </p:nvSpPr>
        <p:spPr>
          <a:xfrm>
            <a:off x="2396578" y="2779687"/>
            <a:ext cx="1980029"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羟基、醚键</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8">
                                            <p:txEl>
                                              <p:pRg st="0" end="0"/>
                                            </p:txEl>
                                          </p:spTgt>
                                        </p:tgtEl>
                                        <p:attrNameLst>
                                          <p:attrName>style.visibility</p:attrName>
                                        </p:attrNameLst>
                                      </p:cBhvr>
                                      <p:to>
                                        <p:strVal val="visible"/>
                                      </p:to>
                                    </p:set>
                                    <p:animEffect transition="in" filter="blinds(horizontal)">
                                      <p:cBhvr>
                                        <p:cTn id="10" dur="500"/>
                                        <p:tgtEl>
                                          <p:spTgt spid="1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blinds(horizontal)">
                                      <p:cBhvr>
                                        <p:cTn id="1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3" name="image995.jpeg"/>
          <p:cNvPicPr/>
          <p:nvPr/>
        </p:nvPicPr>
        <p:blipFill>
          <a:blip r:embed="rId5">
            <a:clrChange>
              <a:clrFrom>
                <a:srgbClr val="FFFFFF"/>
              </a:clrFrom>
              <a:clrTo>
                <a:srgbClr val="FFFFFF">
                  <a:alpha val="0"/>
                </a:srgbClr>
              </a:clrTo>
            </a:clrChange>
          </a:blip>
          <a:stretch>
            <a:fillRect/>
          </a:stretch>
        </p:blipFill>
        <p:spPr>
          <a:xfrm>
            <a:off x="6815286" y="549474"/>
            <a:ext cx="4716353" cy="4352654"/>
          </a:xfrm>
          <a:prstGeom prst="rect">
            <a:avLst/>
          </a:prstGeom>
        </p:spPr>
      </p:pic>
      <p:sp>
        <p:nvSpPr>
          <p:cNvPr id="17" name="矩形 16"/>
          <p:cNvSpPr/>
          <p:nvPr/>
        </p:nvSpPr>
        <p:spPr>
          <a:xfrm>
            <a:off x="389949" y="549474"/>
            <a:ext cx="5417225"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a:t>
            </a: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是原子利用率</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100%</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的反应，写出化合物</a:t>
            </a:r>
            <a:r>
              <a:rPr lang="zh-CN" altLang="zh-CN" sz="2800" dirty="0">
                <a:latin typeface="Times New Roman" panose="02020603050405020304" pitchFamily="18" charset="0"/>
                <a:ea typeface="明黑" panose="020B0300000000000000" pitchFamily="34" charset="-122"/>
                <a:cs typeface="Times New Roman" panose="02020603050405020304" pitchFamily="18" charset="0"/>
              </a:rPr>
              <a:t>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的一种用途</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66211" y="1917626"/>
            <a:ext cx="2698175"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防腐剂或杀菌剂</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4" y="903119"/>
            <a:ext cx="5815880" cy="738664"/>
          </a:xfrm>
          <a:prstGeom prst="rect">
            <a:avLst/>
          </a:prstGeom>
        </p:spPr>
        <p:txBody>
          <a:bodyPr wrap="square">
            <a:spAutoFit/>
          </a:bodyPr>
          <a:lstStyle/>
          <a:p>
            <a:pPr>
              <a:lnSpc>
                <a:spcPct val="150000"/>
              </a:lnSpc>
              <a:spcAft>
                <a:spcPts val="0"/>
              </a:spcAft>
              <a:tabLst>
                <a:tab pos="4231005" algn="l"/>
                <a:tab pos="6481445" algn="r"/>
              </a:tabLst>
            </a:pP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rPr>
              <a:t>化合物</a:t>
            </a:r>
            <a:r>
              <a:rPr lang="en-US" altLang="zh-CN" sz="2800" dirty="0" err="1">
                <a:latin typeface="Times New Roman" panose="02020603050405020304" pitchFamily="18" charset="0"/>
                <a:ea typeface="方正中等线简体" panose="03000509000000000000" pitchFamily="65" charset="-122"/>
              </a:rPr>
              <a:t>2a</a:t>
            </a:r>
            <a:r>
              <a:rPr lang="zh-CN" altLang="zh-CN" sz="2800" dirty="0">
                <a:latin typeface="Times New Roman" panose="02020603050405020304" pitchFamily="18" charset="0"/>
                <a:ea typeface="方正中等线简体" panose="03000509000000000000" pitchFamily="65" charset="-122"/>
              </a:rPr>
              <a:t>的分子式为</a:t>
            </a:r>
            <a:r>
              <a:rPr lang="en-US" altLang="zh-CN" sz="2800" u="sng" dirty="0">
                <a:latin typeface="Times New Roman" panose="02020603050405020304" pitchFamily="18" charset="0"/>
                <a:ea typeface="方正中等线简体" panose="03000509000000000000" pitchFamily="65" charset="-122"/>
              </a:rPr>
              <a:t>	</a:t>
            </a:r>
            <a:r>
              <a:rPr lang="en-US" altLang="zh-CN" sz="2800" u="sng" dirty="0" smtClean="0">
                <a:latin typeface="Times New Roman" panose="02020603050405020304" pitchFamily="18" charset="0"/>
                <a:ea typeface="方正中等线简体" panose="03000509000000000000" pitchFamily="65" charset="-122"/>
              </a:rPr>
              <a:t>     </a:t>
            </a:r>
            <a:r>
              <a:rPr lang="zh-CN"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pic>
        <p:nvPicPr>
          <p:cNvPr id="16" name="image765.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214" y="1053530"/>
            <a:ext cx="5274732" cy="3325097"/>
          </a:xfrm>
          <a:prstGeom prst="rect">
            <a:avLst/>
          </a:prstGeom>
          <a:noFill/>
          <a:ln>
            <a:noFill/>
          </a:ln>
        </p:spPr>
      </p:pic>
      <p:sp>
        <p:nvSpPr>
          <p:cNvPr id="17" name="矩形 16"/>
          <p:cNvSpPr/>
          <p:nvPr/>
        </p:nvSpPr>
        <p:spPr>
          <a:xfrm>
            <a:off x="4439022" y="976088"/>
            <a:ext cx="923651"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方正中等线简体" panose="03000509000000000000" pitchFamily="65" charset="-122"/>
              </a:rPr>
              <a:t>C</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8</a:t>
            </a:r>
            <a:r>
              <a:rPr lang="en-US" altLang="zh-CN" sz="2800" dirty="0" err="1">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8</a:t>
            </a:r>
            <a:endParaRPr lang="zh-CN" altLang="en-US" sz="2800" dirty="0"/>
          </a:p>
        </p:txBody>
      </p:sp>
      <p:grpSp>
        <p:nvGrpSpPr>
          <p:cNvPr id="2" name="组合 1"/>
          <p:cNvGrpSpPr/>
          <p:nvPr/>
        </p:nvGrpSpPr>
        <p:grpSpPr>
          <a:xfrm>
            <a:off x="0" y="4583499"/>
            <a:ext cx="11855846" cy="1294567"/>
            <a:chOff x="0" y="4372245"/>
            <a:chExt cx="11855846" cy="1294567"/>
          </a:xfrm>
        </p:grpSpPr>
        <p:grpSp>
          <p:nvGrpSpPr>
            <p:cNvPr id="18" name="组合 17"/>
            <p:cNvGrpSpPr/>
            <p:nvPr/>
          </p:nvGrpSpPr>
          <p:grpSpPr>
            <a:xfrm>
              <a:off x="0" y="4372245"/>
              <a:ext cx="11855846" cy="1001765"/>
              <a:chOff x="0" y="333450"/>
              <a:chExt cx="11855846" cy="1001765"/>
            </a:xfrm>
          </p:grpSpPr>
          <p:sp>
            <p:nvSpPr>
              <p:cNvPr id="19" name="矩形 18"/>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89206" y="670609"/>
                <a:ext cx="11466640" cy="664606"/>
              </a:xfrm>
              <a:prstGeom prst="rect">
                <a:avLst/>
              </a:prstGeom>
            </p:spPr>
            <p:txBody>
              <a:bodyPr wrap="square">
                <a:spAutoFit/>
              </a:bodyPr>
              <a:lstStyle/>
              <a:p>
                <a:pPr>
                  <a:lnSpc>
                    <a:spcPct val="150000"/>
                  </a:lnSpc>
                  <a:spcAft>
                    <a:spcPts val="0"/>
                  </a:spcAft>
                  <a:tabLst>
                    <a:tab pos="4231005" algn="l"/>
                  </a:tabLst>
                </a:pPr>
                <a:r>
                  <a:rPr lang="en-US" altLang="zh-CN" sz="2800" dirty="0" err="1">
                    <a:latin typeface="Times New Roman" panose="02020603050405020304" pitchFamily="18" charset="0"/>
                    <a:ea typeface="方正中等线简体" panose="03000509000000000000" pitchFamily="65" charset="-122"/>
                  </a:rPr>
                  <a:t>Ph</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代表</a:t>
                </a:r>
                <a:r>
                  <a:rPr lang="en-US" altLang="zh-CN" sz="2800" dirty="0" err="1">
                    <a:latin typeface="Times New Roman" panose="02020603050405020304" pitchFamily="18" charset="0"/>
                    <a:ea typeface="方正中等线简体" panose="03000509000000000000" pitchFamily="65" charset="-122"/>
                  </a:rPr>
                  <a:t>C</a:t>
                </a:r>
                <a:r>
                  <a:rPr lang="en-US" altLang="zh-CN" sz="2800" baseline="-25000" dirty="0" err="1">
                    <a:latin typeface="Times New Roman" panose="02020603050405020304" pitchFamily="18" charset="0"/>
                    <a:ea typeface="方正中等线简体" panose="03000509000000000000" pitchFamily="65" charset="-122"/>
                  </a:rPr>
                  <a:t>6</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5</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，故</a:t>
                </a:r>
                <a:r>
                  <a:rPr lang="en-US" altLang="zh-CN" sz="2800" dirty="0" err="1">
                    <a:latin typeface="Times New Roman" panose="02020603050405020304" pitchFamily="18" charset="0"/>
                    <a:ea typeface="方正中等线简体" panose="03000509000000000000" pitchFamily="65" charset="-122"/>
                  </a:rPr>
                  <a:t>2a</a:t>
                </a:r>
                <a:r>
                  <a:rPr lang="zh-CN" altLang="zh-CN" sz="2800" dirty="0">
                    <a:latin typeface="Times New Roman" panose="02020603050405020304" pitchFamily="18" charset="0"/>
                    <a:ea typeface="方正楷体_GBK" panose="03000509000000000000" pitchFamily="65" charset="-122"/>
                  </a:rPr>
                  <a:t>的结构简式为</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，分子式为</a:t>
                </a:r>
                <a:r>
                  <a:rPr lang="en-US" altLang="zh-CN" sz="2800" dirty="0" err="1">
                    <a:latin typeface="Times New Roman" panose="02020603050405020304" pitchFamily="18" charset="0"/>
                    <a:ea typeface="方正中等线简体" panose="03000509000000000000" pitchFamily="65" charset="-122"/>
                  </a:rPr>
                  <a:t>C</a:t>
                </a:r>
                <a:r>
                  <a:rPr lang="en-US" altLang="zh-CN" sz="2800" baseline="-25000" dirty="0" err="1">
                    <a:latin typeface="Times New Roman" panose="02020603050405020304" pitchFamily="18" charset="0"/>
                    <a:ea typeface="方正中等线简体" panose="03000509000000000000" pitchFamily="65" charset="-122"/>
                  </a:rPr>
                  <a:t>8</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8</a:t>
                </a:r>
                <a:r>
                  <a:rPr lang="zh-CN" altLang="zh-CN" sz="2800" dirty="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6" name="image772.jpeg" descr="source:si_idm1746499024;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22526" y="4637364"/>
              <a:ext cx="1457880" cy="102944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linds(horizont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3" name="image995.jpeg"/>
          <p:cNvPicPr/>
          <p:nvPr/>
        </p:nvPicPr>
        <p:blipFill>
          <a:blip r:embed="rId5">
            <a:clrChange>
              <a:clrFrom>
                <a:srgbClr val="FFFFFF"/>
              </a:clrFrom>
              <a:clrTo>
                <a:srgbClr val="FFFFFF">
                  <a:alpha val="0"/>
                </a:srgbClr>
              </a:clrTo>
            </a:clrChange>
          </a:blip>
          <a:stretch>
            <a:fillRect/>
          </a:stretch>
        </p:blipFill>
        <p:spPr>
          <a:xfrm>
            <a:off x="6815286" y="549474"/>
            <a:ext cx="4716353" cy="4352654"/>
          </a:xfrm>
          <a:prstGeom prst="rect">
            <a:avLst/>
          </a:prstGeom>
        </p:spPr>
      </p:pic>
      <p:sp>
        <p:nvSpPr>
          <p:cNvPr id="17" name="矩形 16"/>
          <p:cNvSpPr/>
          <p:nvPr/>
        </p:nvSpPr>
        <p:spPr>
          <a:xfrm>
            <a:off x="389949" y="549474"/>
            <a:ext cx="5993289"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芳香族化合物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dirty="0" smtClean="0">
                <a:latin typeface="Times New Roman" panose="02020603050405020304" pitchFamily="18" charset="0"/>
                <a:ea typeface="明黑" panose="020B0300000000000000" pitchFamily="34" charset="-122"/>
                <a:cs typeface="Times New Roman" panose="02020603050405020304" pitchFamily="18" charset="0"/>
              </a:rPr>
              <a:t>ⅱ</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的</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同分异构体，能发生水解反应，且核磁共振氢谱中</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组峰的面积之比为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的</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结构</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简式为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写出一种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pSp>
        <p:nvGrpSpPr>
          <p:cNvPr id="4" name="组合 3"/>
          <p:cNvGrpSpPr/>
          <p:nvPr/>
        </p:nvGrpSpPr>
        <p:grpSpPr>
          <a:xfrm>
            <a:off x="2012764" y="2703142"/>
            <a:ext cx="3547039" cy="1662346"/>
            <a:chOff x="2012764" y="2703142"/>
            <a:chExt cx="3547039" cy="1662346"/>
          </a:xfrm>
        </p:grpSpPr>
        <p:sp>
          <p:nvSpPr>
            <p:cNvPr id="3" name="矩形 2"/>
            <p:cNvSpPr/>
            <p:nvPr/>
          </p:nvSpPr>
          <p:spPr>
            <a:xfrm>
              <a:off x="3321806" y="3045374"/>
              <a:ext cx="2220480"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a:t>
              </a:r>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                )</a:t>
              </a:r>
              <a:endParaRPr lang="zh-CN" altLang="en-US" sz="2800" dirty="0"/>
            </a:p>
          </p:txBody>
        </p:sp>
        <p:pic>
          <p:nvPicPr>
            <p:cNvPr id="12" name="image997.jpeg" descr="source:si_idm1348098024;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012764" y="2771701"/>
              <a:ext cx="1673969" cy="1593787"/>
            </a:xfrm>
            <a:prstGeom prst="rect">
              <a:avLst/>
            </a:prstGeom>
          </p:spPr>
        </p:pic>
        <p:pic>
          <p:nvPicPr>
            <p:cNvPr id="14" name="image998.jpeg" descr="source:si_idm1348090464;FounderCES"/>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813826" y="2703142"/>
              <a:ext cx="1745977" cy="166234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912189"/>
            <a:ext cx="11711830" cy="3771763"/>
            <a:chOff x="0" y="912189"/>
            <a:chExt cx="11711830" cy="3771763"/>
          </a:xfrm>
        </p:grpSpPr>
        <p:grpSp>
          <p:nvGrpSpPr>
            <p:cNvPr id="21" name="组合 20"/>
            <p:cNvGrpSpPr/>
            <p:nvPr/>
          </p:nvGrpSpPr>
          <p:grpSpPr>
            <a:xfrm>
              <a:off x="0" y="912189"/>
              <a:ext cx="11711830" cy="2996220"/>
              <a:chOff x="0" y="333450"/>
              <a:chExt cx="11711830" cy="2996220"/>
            </a:xfrm>
          </p:grpSpPr>
          <p:sp>
            <p:nvSpPr>
              <p:cNvPr id="22" name="矩形 2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389206" y="652014"/>
                <a:ext cx="11322624" cy="2677656"/>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分析可知，化合物</a:t>
                </a:r>
                <a:r>
                  <a:rPr lang="zh-CN" altLang="zh-CN" sz="2800" dirty="0">
                    <a:latin typeface="Calibri" panose="020F0502020204030204" pitchFamily="34" charset="0"/>
                    <a:ea typeface="宋体" panose="02010600030101010101" pitchFamily="2" charset="-122"/>
                    <a:cs typeface="宋体" panose="02010600030101010101" pitchFamily="2" charset="-122"/>
                  </a:rPr>
                  <a:t>ⅱ</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宋体" panose="02010600030101010101" pitchFamily="2" charset="-122"/>
                    <a:ea typeface="宋体" panose="02010600030101010101" pitchFamily="2" charset="-122"/>
                    <a:cs typeface="宋体" panose="02010600030101010101" pitchFamily="2" charset="-122"/>
                  </a:rPr>
                  <a:t>ⅱ</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的同分异构体芳香族化合物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能发生水解反应，说明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分子中含有酯基，核磁共振氢</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谱</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中</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组峰的面积之比为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0" name="image1002.jpeg"/>
            <p:cNvPicPr/>
            <p:nvPr/>
          </p:nvPicPr>
          <p:blipFill>
            <a:blip r:embed="rId5">
              <a:clrChange>
                <a:clrFrom>
                  <a:srgbClr val="FFFFFF"/>
                </a:clrFrom>
                <a:clrTo>
                  <a:srgbClr val="FFFFFF">
                    <a:alpha val="0"/>
                  </a:srgbClr>
                </a:clrTo>
              </a:clrChange>
            </a:blip>
            <a:stretch>
              <a:fillRect/>
            </a:stretch>
          </p:blipFill>
          <p:spPr>
            <a:xfrm>
              <a:off x="5879182" y="1170634"/>
              <a:ext cx="2353388" cy="847020"/>
            </a:xfrm>
            <a:prstGeom prst="rect">
              <a:avLst/>
            </a:prstGeom>
          </p:spPr>
        </p:pic>
        <p:pic>
          <p:nvPicPr>
            <p:cNvPr id="24" name="image1003.jpeg" descr="source:si_idm1348005648;FounderCES"/>
            <p:cNvPicPr/>
            <p:nvPr/>
          </p:nvPicPr>
          <p:blipFill>
            <a:blip r:embed="rId6">
              <a:clrChange>
                <a:clrFrom>
                  <a:srgbClr val="FFFFFF"/>
                </a:clrFrom>
                <a:clrTo>
                  <a:srgbClr val="FFFFFF">
                    <a:alpha val="0"/>
                  </a:srgbClr>
                </a:clrTo>
              </a:clrChange>
            </a:blip>
            <a:stretch>
              <a:fillRect/>
            </a:stretch>
          </p:blipFill>
          <p:spPr>
            <a:xfrm>
              <a:off x="7656652" y="2838563"/>
              <a:ext cx="1529953" cy="1456670"/>
            </a:xfrm>
            <a:prstGeom prst="rect">
              <a:avLst/>
            </a:prstGeom>
          </p:spPr>
        </p:pic>
        <p:pic>
          <p:nvPicPr>
            <p:cNvPr id="26" name="image1004.jpeg" descr="source:si_idm1347998088;FounderCES"/>
            <p:cNvPicPr/>
            <p:nvPr/>
          </p:nvPicPr>
          <p:blipFill>
            <a:blip r:embed="rId7">
              <a:clrChange>
                <a:clrFrom>
                  <a:srgbClr val="FFFFFF"/>
                </a:clrFrom>
                <a:clrTo>
                  <a:srgbClr val="FFFFFF">
                    <a:alpha val="0"/>
                  </a:srgbClr>
                </a:clrTo>
              </a:clrChange>
            </a:blip>
            <a:stretch>
              <a:fillRect/>
            </a:stretch>
          </p:blipFill>
          <p:spPr>
            <a:xfrm>
              <a:off x="9186605" y="3021606"/>
              <a:ext cx="1745977" cy="166234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5" name="矩形 14"/>
          <p:cNvSpPr/>
          <p:nvPr/>
        </p:nvSpPr>
        <p:spPr>
          <a:xfrm>
            <a:off x="389949" y="261442"/>
            <a:ext cx="11465897" cy="769401"/>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pPr>
            <a:r>
              <a:rPr lang="en-US" altLang="zh-CN" sz="2800" dirty="0">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根据化合物</a:t>
            </a: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的结构特征，分析预测其主要的化学性质，完成下表。</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nvGraphicFramePr>
            <p:xfrm>
              <a:off x="626248" y="1197546"/>
              <a:ext cx="10797549" cy="4536504"/>
            </p:xfrm>
            <a:graphic>
              <a:graphicData uri="http://schemas.openxmlformats.org/drawingml/2006/table">
                <a:tbl>
                  <a:tblPr firstRow="1" firstCol="1" bandRow="1"/>
                  <a:tblGrid>
                    <a:gridCol w="932454"/>
                    <a:gridCol w="2088232"/>
                    <a:gridCol w="3240360"/>
                    <a:gridCol w="4536503"/>
                  </a:tblGrid>
                  <a:tr h="605155">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序号</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可反应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的试剂</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反应形成的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新结构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消耗反应物的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物质的量之比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570950">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①</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新制</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Cu</a:t>
                          </a:r>
                          <a14:m>
                            <m:oMath xmlns:m="http://schemas.openxmlformats.org/officeDocument/2006/math">
                              <m:sSub>
                                <m:sSub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sSubPr>
                                <m:e>
                                  <m:d>
                                    <m:d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OH</m:t>
                                      </m:r>
                                    </m:e>
                                  </m:d>
                                </m:e>
                                <m:sub>
                                  <m: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2</m:t>
                                  </m:r>
                                </m:sub>
                              </m:sSub>
                            </m:oMath>
                          </a14:m>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i="1">
                              <a:effectLst/>
                              <a:latin typeface="Times New Roman" panose="02020603050405020304" pitchFamily="18" charset="0"/>
                              <a:ea typeface="方正中等线简体" panose="03000509000000000000" pitchFamily="65" charset="-122"/>
                              <a:cs typeface="Times New Roman" panose="02020603050405020304" pitchFamily="18" charset="0"/>
                            </a:rPr>
                            <a:t>n</a:t>
                          </a:r>
                          <a14:m>
                            <m:oMath xmlns:m="http://schemas.openxmlformats.org/officeDocument/2006/math">
                              <m:d>
                                <m:dPr>
                                  <m:begChr m:val="["/>
                                  <m:endChr m:val="]"/>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Cu</m:t>
                                  </m:r>
                                  <m:sSub>
                                    <m:sSub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sSubPr>
                                    <m:e>
                                      <m:d>
                                        <m:d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OH</m:t>
                                          </m:r>
                                        </m:e>
                                      </m:d>
                                    </m:e>
                                    <m:sub>
                                      <m: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2</m:t>
                                      </m:r>
                                    </m:sub>
                                  </m:sSub>
                                </m:e>
                              </m:d>
                            </m:oMath>
                          </a14:m>
                          <a:r>
                            <a:rPr lang="zh-CN" sz="2800">
                              <a:effectLst/>
                              <a:latin typeface="Calibri" panose="020F0502020204030204" pitchFamily="34" charset="0"/>
                              <a:ea typeface="宋体" panose="02010600030101010101" pitchFamily="2" charset="-122"/>
                              <a:cs typeface="宋体" panose="02010600030101010101" pitchFamily="2" charset="-122"/>
                            </a:rPr>
                            <a:t>∶</a:t>
                          </a:r>
                          <a:r>
                            <a:rPr lang="en-US" sz="2800" i="1">
                              <a:effectLst/>
                              <a:latin typeface="Times New Roman" panose="02020603050405020304" pitchFamily="18" charset="0"/>
                              <a:ea typeface="方正中等线简体" panose="03000509000000000000" pitchFamily="65" charset="-122"/>
                              <a:cs typeface="Times New Roman" panose="02020603050405020304" pitchFamily="18" charset="0"/>
                            </a:rPr>
                            <a:t>n</a:t>
                          </a:r>
                          <a14:m>
                            <m:oMath xmlns:m="http://schemas.openxmlformats.org/officeDocument/2006/math">
                              <m:d>
                                <m:d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D</m:t>
                                  </m:r>
                                </m:e>
                              </m:d>
                            </m:oMath>
                          </a14:m>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a:t>
                          </a:r>
                          <a:r>
                            <a:rPr lang="zh-CN" sz="2800" u="sng">
                              <a:effectLst/>
                              <a:latin typeface="Times New Roman" panose="02020603050405020304" pitchFamily="18" charset="0"/>
                              <a:ea typeface="方正中等线简体" panose="03000509000000000000" pitchFamily="65" charset="-122"/>
                              <a:cs typeface="Times New Roman" panose="02020603050405020304" pitchFamily="18" charset="0"/>
                            </a:rPr>
                            <a:t>　　　　　</a:t>
                          </a:r>
                          <a:r>
                            <a:rPr lang="en-US" sz="2800" u="sng">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656184">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②</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H</a:t>
                          </a:r>
                          <a:r>
                            <a:rPr lang="en-US" sz="2800" baseline="-25000">
                              <a:effectLst/>
                              <a:latin typeface="Times New Roman" panose="02020603050405020304" pitchFamily="18" charset="0"/>
                              <a:ea typeface="方正中等线简体" panose="03000509000000000000" pitchFamily="65" charset="-122"/>
                              <a:cs typeface="Times New Roman" panose="02020603050405020304" pitchFamily="18" charset="0"/>
                            </a:rPr>
                            <a:t>2</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i="1" dirty="0">
                              <a:effectLst/>
                              <a:latin typeface="Times New Roman" panose="02020603050405020304" pitchFamily="18" charset="0"/>
                              <a:ea typeface="方正中等线简体" panose="03000509000000000000" pitchFamily="65" charset="-122"/>
                              <a:cs typeface="Times New Roman" panose="02020603050405020304" pitchFamily="18" charset="0"/>
                            </a:rPr>
                            <a:t>n</a:t>
                          </a:r>
                          <a14:m>
                            <m:oMath xmlns:m="http://schemas.openxmlformats.org/officeDocument/2006/math">
                              <m:d>
                                <m:d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H</m:t>
                                      </m:r>
                                    </m:e>
                                    <m:sub>
                                      <m: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2</m:t>
                                      </m:r>
                                    </m:sub>
                                  </m:sSub>
                                </m:e>
                              </m:d>
                            </m:oMath>
                          </a14:m>
                          <a:r>
                            <a:rPr lang="zh-CN" sz="2800" dirty="0">
                              <a:effectLst/>
                              <a:latin typeface="Calibri" panose="020F0502020204030204" pitchFamily="34" charset="0"/>
                              <a:ea typeface="宋体" panose="02010600030101010101" pitchFamily="2" charset="-122"/>
                              <a:cs typeface="宋体" panose="02010600030101010101" pitchFamily="2" charset="-122"/>
                            </a:rPr>
                            <a:t>∶</a:t>
                          </a:r>
                          <a:r>
                            <a:rPr lang="en-US" sz="2800" i="1" dirty="0">
                              <a:effectLst/>
                              <a:latin typeface="Times New Roman" panose="02020603050405020304" pitchFamily="18" charset="0"/>
                              <a:ea typeface="方正中等线简体" panose="03000509000000000000" pitchFamily="65" charset="-122"/>
                              <a:cs typeface="Times New Roman" panose="02020603050405020304" pitchFamily="18" charset="0"/>
                            </a:rPr>
                            <a:t>n</a:t>
                          </a:r>
                          <a14:m>
                            <m:oMath xmlns:m="http://schemas.openxmlformats.org/officeDocument/2006/math">
                              <m:d>
                                <m:dPr>
                                  <m:ctrlPr>
                                    <a:rPr lang="zh-CN" sz="2800" i="1">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sz="2800">
                                      <a:effectLst/>
                                      <a:latin typeface="Cambria Math" panose="02040503050406030204" pitchFamily="18" charset="0"/>
                                      <a:ea typeface="方正中等线简体" panose="03000509000000000000" pitchFamily="65" charset="-122"/>
                                      <a:cs typeface="Times New Roman" panose="02020603050405020304" pitchFamily="18" charset="0"/>
                                    </a:rPr>
                                    <m:t>D</m:t>
                                  </m:r>
                                </m:e>
                              </m:d>
                            </m:oMath>
                          </a14:m>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=4</a:t>
                          </a:r>
                          <a:r>
                            <a:rPr lang="zh-CN" sz="2800" dirty="0">
                              <a:effectLst/>
                              <a:latin typeface="Calibri" panose="020F0502020204030204" pitchFamily="34" charset="0"/>
                              <a:ea typeface="宋体" panose="02010600030101010101" pitchFamily="2" charset="-122"/>
                              <a:cs typeface="宋体" panose="02010600030101010101" pitchFamily="2" charset="-122"/>
                            </a:rPr>
                            <a:t>∶</a:t>
                          </a: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1</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nvGraphicFramePr>
            <p:xfrm>
              <a:off x="626248" y="1197546"/>
              <a:ext cx="10797549" cy="4536504"/>
            </p:xfrm>
            <a:graphic>
              <a:graphicData uri="http://schemas.openxmlformats.org/drawingml/2006/table">
                <a:tbl>
                  <a:tblPr firstRow="1" firstCol="1" bandRow="1"/>
                  <a:tblGrid>
                    <a:gridCol w="932454"/>
                    <a:gridCol w="2088232"/>
                    <a:gridCol w="3240360"/>
                    <a:gridCol w="4536503"/>
                  </a:tblGrid>
                  <a:tr h="605155">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序号</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可反应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的试剂</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反应形成的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新结构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消耗反应物的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物质的量之比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570990">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①</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blipFill>
                          <a:blip r:embed="rId5"/>
                        </a:blipFill>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blipFill>
                          <a:blip r:embed="rId5"/>
                        </a:blipFill>
                      </a:tcPr>
                    </a:tc>
                  </a:tr>
                  <a:tr h="1656080">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②</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H</a:t>
                          </a:r>
                          <a:r>
                            <a:rPr lang="en-US" sz="2800" baseline="-25000">
                              <a:effectLst/>
                              <a:latin typeface="Times New Roman" panose="02020603050405020304" pitchFamily="18" charset="0"/>
                              <a:ea typeface="方正中等线简体" panose="03000509000000000000" pitchFamily="65" charset="-122"/>
                              <a:cs typeface="Times New Roman" panose="02020603050405020304" pitchFamily="18" charset="0"/>
                            </a:rPr>
                            <a:t>2</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blipFill>
                          <a:blip r:embed="rId5"/>
                        </a:blipFill>
                      </a:tcPr>
                    </a:tc>
                  </a:tr>
                </a:tbl>
              </a:graphicData>
            </a:graphic>
          </p:graphicFrame>
        </mc:Fallback>
      </mc:AlternateContent>
      <p:pic>
        <p:nvPicPr>
          <p:cNvPr id="17" name="image999.jpeg" descr="source:si_idm1348079016;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813826" y="2623465"/>
            <a:ext cx="3042061" cy="1233072"/>
          </a:xfrm>
          <a:prstGeom prst="rect">
            <a:avLst/>
          </a:prstGeom>
        </p:spPr>
      </p:pic>
      <p:pic>
        <p:nvPicPr>
          <p:cNvPr id="18" name="image1000.jpeg" descr="source:si_idm1348069368;FounderCES"/>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663284" y="4351657"/>
            <a:ext cx="3302824" cy="1238377"/>
          </a:xfrm>
          <a:prstGeom prst="rect">
            <a:avLst/>
          </a:prstGeom>
        </p:spPr>
      </p:pic>
      <p:sp>
        <p:nvSpPr>
          <p:cNvPr id="6" name="矩形 5"/>
          <p:cNvSpPr/>
          <p:nvPr/>
        </p:nvSpPr>
        <p:spPr>
          <a:xfrm>
            <a:off x="8879010" y="3377874"/>
            <a:ext cx="902811"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2</a:t>
            </a:r>
            <a:r>
              <a:rPr lang="zh-CN" altLang="zh-CN" sz="2800" kern="100" dirty="0">
                <a:solidFill>
                  <a:srgbClr val="C00000"/>
                </a:solidFill>
                <a:ea typeface="宋体" panose="02010600030101010101" pitchFamily="2" charset="-122"/>
                <a:cs typeface="宋体" panose="02010600030101010101" pitchFamily="2" charset="-122"/>
              </a:rPr>
              <a:t>∶</a:t>
            </a:r>
            <a:r>
              <a:rPr lang="en-US" altLang="zh-CN" sz="2800" kern="100" dirty="0">
                <a:solidFill>
                  <a:srgbClr val="C00000"/>
                </a:solidFill>
                <a:latin typeface="Times New Roman" panose="02020603050405020304" pitchFamily="18" charset="0"/>
                <a:ea typeface="方正中等线简体" panose="03000509000000000000" pitchFamily="65" charset="-122"/>
              </a:rPr>
              <a:t>1</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3" name="image995.jpeg"/>
          <p:cNvPicPr/>
          <p:nvPr/>
        </p:nvPicPr>
        <p:blipFill>
          <a:blip r:embed="rId5">
            <a:clrChange>
              <a:clrFrom>
                <a:srgbClr val="FFFFFF"/>
              </a:clrFrom>
              <a:clrTo>
                <a:srgbClr val="FFFFFF">
                  <a:alpha val="0"/>
                </a:srgbClr>
              </a:clrTo>
            </a:clrChange>
          </a:blip>
          <a:stretch>
            <a:fillRect/>
          </a:stretch>
        </p:blipFill>
        <p:spPr>
          <a:xfrm>
            <a:off x="6815286" y="549474"/>
            <a:ext cx="4716353" cy="4352654"/>
          </a:xfrm>
          <a:prstGeom prst="rect">
            <a:avLst/>
          </a:prstGeom>
        </p:spPr>
      </p:pic>
      <p:sp>
        <p:nvSpPr>
          <p:cNvPr id="17" name="矩形 16"/>
          <p:cNvSpPr/>
          <p:nvPr/>
        </p:nvSpPr>
        <p:spPr>
          <a:xfrm>
            <a:off x="389949" y="549474"/>
            <a:ext cx="6929393" cy="400105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(5)</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下列说法正确的是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填字母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有机物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中碳原子杂化方式有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sp</a:t>
            </a:r>
            <a:r>
              <a:rPr lang="en-US" altLang="zh-CN" sz="2800" baseline="30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sp</a:t>
            </a:r>
            <a:r>
              <a:rPr lang="en-US" altLang="zh-CN" sz="2800" baseline="30000" dirty="0">
                <a:latin typeface="Times New Roman" panose="02020603050405020304" pitchFamily="18" charset="0"/>
                <a:ea typeface="方正中等线简体" panose="03000509000000000000" pitchFamily="65" charset="-122"/>
                <a:cs typeface="Times New Roman" panose="02020603050405020304" pitchFamily="18" charset="0"/>
              </a:rPr>
              <a:t>3</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a:t>
            </a: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C—I</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H—O</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断裂</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C.1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中，含</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σ</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键</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16</a:t>
            </a:r>
            <a:r>
              <a:rPr lang="en-US" altLang="zh-CN" sz="2800" i="1" dirty="0">
                <a:latin typeface="Times New Roman" panose="02020603050405020304" pitchFamily="18" charset="0"/>
                <a:ea typeface="方正中等线简体" panose="03000509000000000000" pitchFamily="65" charset="-122"/>
                <a:cs typeface="Times New Roman" panose="02020603050405020304" pitchFamily="18" charset="0"/>
              </a:rPr>
              <a:t>N</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个</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D.</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属于极性分子，易溶于</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水</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和</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酒精</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873465" y="693490"/>
            <a:ext cx="683200"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AB</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3" name="组合 2"/>
          <p:cNvGrpSpPr/>
          <p:nvPr/>
        </p:nvGrpSpPr>
        <p:grpSpPr>
          <a:xfrm>
            <a:off x="0" y="261442"/>
            <a:ext cx="11711830" cy="5581543"/>
            <a:chOff x="0" y="261442"/>
            <a:chExt cx="11711830" cy="5581543"/>
          </a:xfrm>
        </p:grpSpPr>
        <p:grpSp>
          <p:nvGrpSpPr>
            <p:cNvPr id="21" name="组合 20"/>
            <p:cNvGrpSpPr/>
            <p:nvPr/>
          </p:nvGrpSpPr>
          <p:grpSpPr>
            <a:xfrm>
              <a:off x="0" y="261442"/>
              <a:ext cx="11711830" cy="5581543"/>
              <a:chOff x="0" y="333450"/>
              <a:chExt cx="11711830" cy="5581543"/>
            </a:xfrm>
          </p:grpSpPr>
          <p:sp>
            <p:nvSpPr>
              <p:cNvPr id="22" name="矩形 2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389206" y="652014"/>
                <a:ext cx="11322624" cy="5262979"/>
              </a:xfrm>
              <a:prstGeom prst="rect">
                <a:avLst/>
              </a:prstGeom>
            </p:spPr>
            <p:txBody>
              <a:bodyPr wrap="square">
                <a:spAutoFit/>
              </a:bodyPr>
              <a:lstStyle/>
              <a:p>
                <a:pPr>
                  <a:lnSpc>
                    <a:spcPct val="20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由结构简式可知，</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分子</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中苯环上碳原子的杂化方式为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sp</a:t>
                </a:r>
                <a:r>
                  <a:rPr lang="en-US" altLang="zh-CN" sz="2800" baseline="30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，饱和碳原子的杂化方式为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sp</a:t>
                </a:r>
                <a:r>
                  <a:rPr lang="en-US" altLang="zh-CN" sz="2800" baseline="300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，故</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分析</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可知，反应</a:t>
                </a: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与一碘甲烷发生取代反应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和碘化氢，反应中有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断裂，故</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由</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结构简式可知</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分子中含有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19</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个</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σ</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键，则</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中含有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σ</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键的数目为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19</a:t>
                </a:r>
                <a:r>
                  <a:rPr lang="en-US" altLang="zh-CN" sz="2800" i="1" dirty="0">
                    <a:latin typeface="Times New Roman" panose="02020603050405020304" pitchFamily="18" charset="0"/>
                    <a:ea typeface="方正中等线简体" panose="03000509000000000000" pitchFamily="65" charset="-122"/>
                    <a:cs typeface="Times New Roman" panose="02020603050405020304" pitchFamily="18" charset="0"/>
                  </a:rPr>
                  <a:t>N</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，故</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5" name="image1005.jpeg" descr="source:si_idm1347986640;FounderCES"/>
            <p:cNvPicPr/>
            <p:nvPr/>
          </p:nvPicPr>
          <p:blipFill>
            <a:blip r:embed="rId5">
              <a:clrChange>
                <a:clrFrom>
                  <a:srgbClr val="FFFFFF"/>
                </a:clrFrom>
                <a:clrTo>
                  <a:srgbClr val="FFFFFF">
                    <a:alpha val="0"/>
                  </a:srgbClr>
                </a:clrTo>
              </a:clrChange>
            </a:blip>
            <a:stretch>
              <a:fillRect/>
            </a:stretch>
          </p:blipFill>
          <p:spPr>
            <a:xfrm>
              <a:off x="3101970" y="394191"/>
              <a:ext cx="1673969" cy="1195692"/>
            </a:xfrm>
            <a:prstGeom prst="rect">
              <a:avLst/>
            </a:prstGeom>
          </p:spPr>
        </p:pic>
        <p:pic>
          <p:nvPicPr>
            <p:cNvPr id="16" name="image1006.jpeg" descr="source:si_idm1153015264;FounderCES"/>
            <p:cNvPicPr/>
            <p:nvPr/>
          </p:nvPicPr>
          <p:blipFill>
            <a:blip r:embed="rId5">
              <a:clrChange>
                <a:clrFrom>
                  <a:srgbClr val="FFFFFF"/>
                </a:clrFrom>
                <a:clrTo>
                  <a:srgbClr val="FFFFFF">
                    <a:alpha val="0"/>
                  </a:srgbClr>
                </a:clrTo>
              </a:clrChange>
            </a:blip>
            <a:stretch>
              <a:fillRect/>
            </a:stretch>
          </p:blipFill>
          <p:spPr>
            <a:xfrm>
              <a:off x="3538143" y="2129698"/>
              <a:ext cx="1673969" cy="1195692"/>
            </a:xfrm>
            <a:prstGeom prst="rect">
              <a:avLst/>
            </a:prstGeom>
          </p:spPr>
        </p:pic>
        <p:pic>
          <p:nvPicPr>
            <p:cNvPr id="17" name="image1007.jpeg" descr="source:si_idm1153007704;FounderCES"/>
            <p:cNvPicPr/>
            <p:nvPr/>
          </p:nvPicPr>
          <p:blipFill>
            <a:blip r:embed="rId6">
              <a:clrChange>
                <a:clrFrom>
                  <a:srgbClr val="FFFFFF"/>
                </a:clrFrom>
                <a:clrTo>
                  <a:srgbClr val="FFFFFF">
                    <a:alpha val="0"/>
                  </a:srgbClr>
                </a:clrTo>
              </a:clrChange>
            </a:blip>
            <a:stretch>
              <a:fillRect/>
            </a:stretch>
          </p:blipFill>
          <p:spPr>
            <a:xfrm>
              <a:off x="9691414" y="2153263"/>
              <a:ext cx="1944216" cy="1215135"/>
            </a:xfrm>
            <a:prstGeom prst="rect">
              <a:avLst/>
            </a:prstGeom>
          </p:spPr>
        </p:pic>
        <p:pic>
          <p:nvPicPr>
            <p:cNvPr id="18" name="image1008.jpeg" descr="source:si_idm1152989920;FounderCES"/>
            <p:cNvPicPr/>
            <p:nvPr/>
          </p:nvPicPr>
          <p:blipFill>
            <a:blip r:embed="rId6">
              <a:clrChange>
                <a:clrFrom>
                  <a:srgbClr val="FFFFFF"/>
                </a:clrFrom>
                <a:clrTo>
                  <a:srgbClr val="FFFFFF">
                    <a:alpha val="0"/>
                  </a:srgbClr>
                </a:clrTo>
              </a:clrChange>
            </a:blip>
            <a:stretch>
              <a:fillRect/>
            </a:stretch>
          </p:blipFill>
          <p:spPr>
            <a:xfrm>
              <a:off x="3023506" y="3908450"/>
              <a:ext cx="1881696" cy="117606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177559"/>
            <a:ext cx="11531639" cy="4724569"/>
            <a:chOff x="0" y="177559"/>
            <a:chExt cx="11531639" cy="4724569"/>
          </a:xfrm>
        </p:grpSpPr>
        <p:grpSp>
          <p:nvGrpSpPr>
            <p:cNvPr id="21" name="组合 20"/>
            <p:cNvGrpSpPr/>
            <p:nvPr/>
          </p:nvGrpSpPr>
          <p:grpSpPr>
            <a:xfrm>
              <a:off x="0" y="177559"/>
              <a:ext cx="6311230" cy="2996220"/>
              <a:chOff x="0" y="333450"/>
              <a:chExt cx="6311230" cy="2996220"/>
            </a:xfrm>
          </p:grpSpPr>
          <p:sp>
            <p:nvSpPr>
              <p:cNvPr id="22" name="矩形 2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389206" y="652014"/>
                <a:ext cx="5922024" cy="2677656"/>
              </a:xfrm>
              <a:prstGeom prst="rect">
                <a:avLst/>
              </a:prstGeom>
            </p:spPr>
            <p:txBody>
              <a:bodyPr wrap="square">
                <a:spAutoFit/>
              </a:bodyPr>
              <a:lstStyle/>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由</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结构简式可知，化合物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属于极性分子，但分子中憎水基的数目远大于亲水基，所以化合物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难溶于水，故</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D</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错误。</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9" name="image995.jpeg"/>
            <p:cNvPicPr/>
            <p:nvPr/>
          </p:nvPicPr>
          <p:blipFill>
            <a:blip r:embed="rId5">
              <a:clrChange>
                <a:clrFrom>
                  <a:srgbClr val="FFFFFF"/>
                </a:clrFrom>
                <a:clrTo>
                  <a:srgbClr val="FFFFFF">
                    <a:alpha val="0"/>
                  </a:srgbClr>
                </a:clrTo>
              </a:clrChange>
            </a:blip>
            <a:stretch>
              <a:fillRect/>
            </a:stretch>
          </p:blipFill>
          <p:spPr>
            <a:xfrm>
              <a:off x="6815286" y="549474"/>
              <a:ext cx="4716353" cy="4352654"/>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4" name="圆角矩形 33">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7" name="矩形 16"/>
          <p:cNvSpPr/>
          <p:nvPr/>
        </p:nvSpPr>
        <p:spPr>
          <a:xfrm>
            <a:off x="389949" y="940907"/>
            <a:ext cx="11393889"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参照上述路线，</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以</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宋体" panose="02010600030101010101" pitchFamily="2" charset="-122"/>
                <a:ea typeface="宋体" panose="02010600030101010101" pitchFamily="2" charset="-122"/>
                <a:cs typeface="宋体" panose="02010600030101010101" pitchFamily="2" charset="-122"/>
              </a:rPr>
              <a:t>ⅲ</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一种二溴代烃</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为主要原料合成流程中的物质</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，基于你的设计，回答下列问题：</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原料</a:t>
            </a:r>
            <a:r>
              <a:rPr lang="zh-CN" altLang="zh-CN" sz="2800" dirty="0">
                <a:latin typeface="宋体" panose="02010600030101010101" pitchFamily="2" charset="-122"/>
                <a:ea typeface="宋体" panose="02010600030101010101" pitchFamily="2" charset="-122"/>
                <a:cs typeface="宋体" panose="02010600030101010101" pitchFamily="2" charset="-122"/>
              </a:rPr>
              <a:t>ⅲ</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写结构简式</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相关步骤涉及芳香醇转化为芳香醛的反应，对应的化学方程式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Calibri" panose="020F0502020204030204" pitchFamily="34" charset="0"/>
                <a:ea typeface="宋体" panose="02010600030101010101" pitchFamily="2" charset="-122"/>
                <a:cs typeface="宋体" panose="02010600030101010101" pitchFamily="2" charset="-122"/>
              </a:rPr>
              <a:t>③</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最后一步反应类型为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9" name="image996.jpeg" descr="source:si_idm1348248128;FounderCES"/>
          <p:cNvPicPr/>
          <p:nvPr/>
        </p:nvPicPr>
        <p:blipFill>
          <a:blip r:embed="rId5">
            <a:clrChange>
              <a:clrFrom>
                <a:srgbClr val="FFFFFF"/>
              </a:clrFrom>
              <a:clrTo>
                <a:srgbClr val="FFFFFF">
                  <a:alpha val="0"/>
                </a:srgbClr>
              </a:clrTo>
            </a:clrChange>
          </a:blip>
          <a:stretch>
            <a:fillRect/>
          </a:stretch>
        </p:blipFill>
        <p:spPr>
          <a:xfrm>
            <a:off x="3663284" y="418849"/>
            <a:ext cx="2879948" cy="1439974"/>
          </a:xfrm>
          <a:prstGeom prst="rect">
            <a:avLst/>
          </a:prstGeom>
        </p:spPr>
      </p:pic>
      <p:sp>
        <p:nvSpPr>
          <p:cNvPr id="3" name="矩形 2"/>
          <p:cNvSpPr/>
          <p:nvPr/>
        </p:nvSpPr>
        <p:spPr>
          <a:xfrm>
            <a:off x="2460608" y="2308119"/>
            <a:ext cx="1282723"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Times New Roman" panose="02020603050405020304" pitchFamily="18" charset="0"/>
                <a:ea typeface="方正中等线简体" panose="03000509000000000000" pitchFamily="65" charset="-122"/>
              </a:rPr>
              <a:t>Br</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endParaRPr lang="zh-CN" altLang="en-US" sz="2800" dirty="0"/>
          </a:p>
        </p:txBody>
      </p:sp>
      <p:pic>
        <p:nvPicPr>
          <p:cNvPr id="12" name="image1001.jpeg"/>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742203" y="3586558"/>
            <a:ext cx="6048245" cy="1175265"/>
          </a:xfrm>
          <a:prstGeom prst="rect">
            <a:avLst/>
          </a:prstGeom>
        </p:spPr>
      </p:pic>
      <p:sp>
        <p:nvSpPr>
          <p:cNvPr id="14" name="矩形 13"/>
          <p:cNvSpPr/>
          <p:nvPr/>
        </p:nvSpPr>
        <p:spPr>
          <a:xfrm>
            <a:off x="3983224" y="4909341"/>
            <a:ext cx="1620957"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还原反应</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4" name="组合 3"/>
          <p:cNvGrpSpPr/>
          <p:nvPr/>
        </p:nvGrpSpPr>
        <p:grpSpPr>
          <a:xfrm>
            <a:off x="0" y="683332"/>
            <a:ext cx="11711830" cy="4834694"/>
            <a:chOff x="0" y="261442"/>
            <a:chExt cx="11711830" cy="4834694"/>
          </a:xfrm>
        </p:grpSpPr>
        <p:grpSp>
          <p:nvGrpSpPr>
            <p:cNvPr id="21" name="组合 20"/>
            <p:cNvGrpSpPr/>
            <p:nvPr/>
          </p:nvGrpSpPr>
          <p:grpSpPr>
            <a:xfrm>
              <a:off x="0" y="261442"/>
              <a:ext cx="11711830" cy="4719769"/>
              <a:chOff x="0" y="333450"/>
              <a:chExt cx="11711830" cy="4719769"/>
            </a:xfrm>
          </p:grpSpPr>
          <p:sp>
            <p:nvSpPr>
              <p:cNvPr id="22" name="矩形 2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389206" y="652014"/>
                <a:ext cx="11322624" cy="4401205"/>
              </a:xfrm>
              <a:prstGeom prst="rect">
                <a:avLst/>
              </a:prstGeom>
            </p:spPr>
            <p:txBody>
              <a:bodyPr wrap="square">
                <a:spAutoFit/>
              </a:bodyPr>
              <a:lstStyle/>
              <a:p>
                <a:pPr>
                  <a:lnSpc>
                    <a:spcPct val="20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由有机物的转化关系可知，</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以</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Br</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为主要原料</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合</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3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成</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流程中的物质</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的合成步骤</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Br</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发生取代</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反应</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3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，铜做催化剂条件下</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与氧气共热</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发生</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催化</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氧化反应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NO</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先发生</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加</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7" name="image1009.jpeg" descr="source:si_idm1152953776;FounderCES"/>
            <p:cNvPicPr/>
            <p:nvPr/>
          </p:nvPicPr>
          <p:blipFill>
            <a:blip r:embed="rId5">
              <a:clrChange>
                <a:clrFrom>
                  <a:srgbClr val="FFFFFF"/>
                </a:clrFrom>
                <a:clrTo>
                  <a:srgbClr val="FFFFFF">
                    <a:alpha val="0"/>
                  </a:srgbClr>
                </a:clrTo>
              </a:clrChange>
            </a:blip>
            <a:stretch>
              <a:fillRect/>
            </a:stretch>
          </p:blipFill>
          <p:spPr>
            <a:xfrm>
              <a:off x="5071975" y="441648"/>
              <a:ext cx="2807940" cy="1403970"/>
            </a:xfrm>
            <a:prstGeom prst="rect">
              <a:avLst/>
            </a:prstGeom>
          </p:spPr>
        </p:pic>
        <p:pic>
          <p:nvPicPr>
            <p:cNvPr id="28" name="image1010.jpeg" descr="source:si_idm1152938728;FounderCES"/>
            <p:cNvPicPr/>
            <p:nvPr/>
          </p:nvPicPr>
          <p:blipFill>
            <a:blip r:embed="rId5">
              <a:clrChange>
                <a:clrFrom>
                  <a:srgbClr val="FFFFFF"/>
                </a:clrFrom>
                <a:clrTo>
                  <a:srgbClr val="FFFFFF">
                    <a:alpha val="0"/>
                  </a:srgbClr>
                </a:clrTo>
              </a:clrChange>
            </a:blip>
            <a:stretch>
              <a:fillRect/>
            </a:stretch>
          </p:blipFill>
          <p:spPr>
            <a:xfrm>
              <a:off x="5293334" y="1734587"/>
              <a:ext cx="2735932" cy="1367966"/>
            </a:xfrm>
            <a:prstGeom prst="rect">
              <a:avLst/>
            </a:prstGeom>
          </p:spPr>
        </p:pic>
        <p:pic>
          <p:nvPicPr>
            <p:cNvPr id="29" name="image1011.jpeg"/>
            <p:cNvPicPr/>
            <p:nvPr/>
          </p:nvPicPr>
          <p:blipFill>
            <a:blip r:embed="rId6">
              <a:clrChange>
                <a:clrFrom>
                  <a:srgbClr val="FFFFFF"/>
                </a:clrFrom>
                <a:clrTo>
                  <a:srgbClr val="FFFFFF">
                    <a:alpha val="0"/>
                  </a:srgbClr>
                </a:clrTo>
              </a:clrChange>
            </a:blip>
            <a:stretch>
              <a:fillRect/>
            </a:stretch>
          </p:blipFill>
          <p:spPr>
            <a:xfrm>
              <a:off x="1261741" y="3211495"/>
              <a:ext cx="2196187" cy="843312"/>
            </a:xfrm>
            <a:prstGeom prst="rect">
              <a:avLst/>
            </a:prstGeom>
          </p:spPr>
        </p:pic>
        <p:pic>
          <p:nvPicPr>
            <p:cNvPr id="30" name="image1012.jpeg"/>
            <p:cNvPicPr/>
            <p:nvPr/>
          </p:nvPicPr>
          <p:blipFill>
            <a:blip r:embed="rId7">
              <a:clrChange>
                <a:clrFrom>
                  <a:srgbClr val="FFFFFF"/>
                </a:clrFrom>
                <a:clrTo>
                  <a:srgbClr val="FFFFFF">
                    <a:alpha val="0"/>
                  </a:srgbClr>
                </a:clrTo>
              </a:clrChange>
            </a:blip>
            <a:stretch>
              <a:fillRect/>
            </a:stretch>
          </p:blipFill>
          <p:spPr>
            <a:xfrm>
              <a:off x="6808843" y="3240911"/>
              <a:ext cx="2097225" cy="837706"/>
            </a:xfrm>
            <a:prstGeom prst="rect">
              <a:avLst/>
            </a:prstGeom>
          </p:spPr>
        </p:pic>
        <p:pic>
          <p:nvPicPr>
            <p:cNvPr id="31" name="image1013.jpeg"/>
            <p:cNvPicPr/>
            <p:nvPr/>
          </p:nvPicPr>
          <p:blipFill>
            <a:blip r:embed="rId8">
              <a:clrChange>
                <a:clrFrom>
                  <a:srgbClr val="FFFFFF"/>
                </a:clrFrom>
                <a:clrTo>
                  <a:srgbClr val="FFFFFF">
                    <a:alpha val="0"/>
                  </a:srgbClr>
                </a:clrTo>
              </a:clrChange>
            </a:blip>
            <a:stretch>
              <a:fillRect/>
            </a:stretch>
          </p:blipFill>
          <p:spPr>
            <a:xfrm>
              <a:off x="3399454" y="4257134"/>
              <a:ext cx="2015976" cy="839002"/>
            </a:xfrm>
            <a:prstGeom prst="rect">
              <a:avLst/>
            </a:prstGeom>
          </p:spPr>
        </p:pic>
        <p:pic>
          <p:nvPicPr>
            <p:cNvPr id="32" name="image1014.jpeg"/>
            <p:cNvPicPr/>
            <p:nvPr/>
          </p:nvPicPr>
          <p:blipFill>
            <a:blip r:embed="rId9">
              <a:clrChange>
                <a:clrFrom>
                  <a:srgbClr val="FFFFFF"/>
                </a:clrFrom>
                <a:clrTo>
                  <a:srgbClr val="FFFFFF">
                    <a:alpha val="0"/>
                  </a:srgbClr>
                </a:clrTo>
              </a:clrChange>
            </a:blip>
            <a:stretch>
              <a:fillRect/>
            </a:stretch>
          </p:blipFill>
          <p:spPr>
            <a:xfrm>
              <a:off x="5804168" y="4216975"/>
              <a:ext cx="2087984" cy="86897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圆角矩形 33">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5" name="圆角矩形 34">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38" name="圆角矩形 37">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863300"/>
            <a:ext cx="11711830" cy="2134446"/>
            <a:chOff x="0" y="261442"/>
            <a:chExt cx="11711830" cy="2134446"/>
          </a:xfrm>
        </p:grpSpPr>
        <p:grpSp>
          <p:nvGrpSpPr>
            <p:cNvPr id="21" name="组合 20"/>
            <p:cNvGrpSpPr/>
            <p:nvPr/>
          </p:nvGrpSpPr>
          <p:grpSpPr>
            <a:xfrm>
              <a:off x="0" y="261442"/>
              <a:ext cx="11711830" cy="2134446"/>
              <a:chOff x="0" y="333450"/>
              <a:chExt cx="11711830" cy="2134446"/>
            </a:xfrm>
          </p:grpSpPr>
          <p:sp>
            <p:nvSpPr>
              <p:cNvPr id="22" name="矩形 2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389206" y="652014"/>
                <a:ext cx="11322624" cy="1815882"/>
              </a:xfrm>
              <a:prstGeom prst="rect">
                <a:avLst/>
              </a:prstGeom>
            </p:spPr>
            <p:txBody>
              <a:bodyPr wrap="square">
                <a:spAutoFit/>
              </a:bodyPr>
              <a:lstStyle/>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成</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反应、后发生消去反应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与锌、盐酸发生还原反应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5" name="文本框 24"/>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33" name="image1015.jpeg"/>
            <p:cNvPicPr/>
            <p:nvPr/>
          </p:nvPicPr>
          <p:blipFill>
            <a:blip r:embed="rId5">
              <a:clrChange>
                <a:clrFrom>
                  <a:srgbClr val="FFFFFF"/>
                </a:clrFrom>
                <a:clrTo>
                  <a:srgbClr val="FFFFFF">
                    <a:alpha val="0"/>
                  </a:srgbClr>
                </a:clrTo>
              </a:clrChange>
            </a:blip>
            <a:stretch>
              <a:fillRect/>
            </a:stretch>
          </p:blipFill>
          <p:spPr>
            <a:xfrm>
              <a:off x="5231110" y="693490"/>
              <a:ext cx="1989005" cy="827777"/>
            </a:xfrm>
            <a:prstGeom prst="rect">
              <a:avLst/>
            </a:prstGeom>
          </p:spPr>
        </p:pic>
        <p:pic>
          <p:nvPicPr>
            <p:cNvPr id="39" name="image1016.jpeg"/>
            <p:cNvPicPr/>
            <p:nvPr/>
          </p:nvPicPr>
          <p:blipFill>
            <a:blip r:embed="rId6">
              <a:clrChange>
                <a:clrFrom>
                  <a:srgbClr val="FFFFFF"/>
                </a:clrFrom>
                <a:clrTo>
                  <a:srgbClr val="FFFFFF">
                    <a:alpha val="0"/>
                  </a:srgbClr>
                </a:clrTo>
              </a:clrChange>
            </a:blip>
            <a:stretch>
              <a:fillRect/>
            </a:stretch>
          </p:blipFill>
          <p:spPr>
            <a:xfrm>
              <a:off x="7679382" y="692338"/>
              <a:ext cx="2023412" cy="842097"/>
            </a:xfrm>
            <a:prstGeom prst="rect">
              <a:avLst/>
            </a:prstGeom>
          </p:spPr>
        </p:pic>
        <p:pic>
          <p:nvPicPr>
            <p:cNvPr id="40" name="image1017.jpeg"/>
            <p:cNvPicPr/>
            <p:nvPr/>
          </p:nvPicPr>
          <p:blipFill>
            <a:blip r:embed="rId7">
              <a:clrChange>
                <a:clrFrom>
                  <a:srgbClr val="FFFFFF"/>
                </a:clrFrom>
                <a:clrTo>
                  <a:srgbClr val="FFFFFF">
                    <a:alpha val="0"/>
                  </a:srgbClr>
                </a:clrTo>
              </a:clrChange>
            </a:blip>
            <a:stretch>
              <a:fillRect/>
            </a:stretch>
          </p:blipFill>
          <p:spPr>
            <a:xfrm>
              <a:off x="3813826" y="1487947"/>
              <a:ext cx="2085682" cy="868012"/>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3"/>
          <p:cNvSpPr/>
          <p:nvPr/>
        </p:nvSpPr>
        <p:spPr>
          <a:xfrm>
            <a:off x="11135766" y="189434"/>
            <a:ext cx="677545" cy="788035"/>
          </a:xfrm>
          <a:custGeom>
            <a:avLst/>
            <a:gdLst>
              <a:gd name="connsiteX0" fmla="*/ 2026832 w 4749368"/>
              <a:gd name="connsiteY0" fmla="*/ 3343699 h 5838626"/>
              <a:gd name="connsiteX1" fmla="*/ 1981301 w 4749368"/>
              <a:gd name="connsiteY1" fmla="*/ 3359278 h 5838626"/>
              <a:gd name="connsiteX2" fmla="*/ 1973289 w 4749368"/>
              <a:gd name="connsiteY2" fmla="*/ 3361847 h 5838626"/>
              <a:gd name="connsiteX3" fmla="*/ 1971747 w 4749368"/>
              <a:gd name="connsiteY3" fmla="*/ 3369405 h 5838626"/>
              <a:gd name="connsiteX4" fmla="*/ 1982764 w 4749368"/>
              <a:gd name="connsiteY4" fmla="*/ 3428162 h 5838626"/>
              <a:gd name="connsiteX5" fmla="*/ 1979092 w 4749368"/>
              <a:gd name="connsiteY5" fmla="*/ 3486918 h 5838626"/>
              <a:gd name="connsiteX6" fmla="*/ 1949713 w 4749368"/>
              <a:gd name="connsiteY6" fmla="*/ 3597087 h 5838626"/>
              <a:gd name="connsiteX7" fmla="*/ 1991113 w 4749368"/>
              <a:gd name="connsiteY7" fmla="*/ 3657336 h 5838626"/>
              <a:gd name="connsiteX8" fmla="*/ 1992504 w 4749368"/>
              <a:gd name="connsiteY8" fmla="*/ 3661663 h 5838626"/>
              <a:gd name="connsiteX9" fmla="*/ 2008470 w 4749368"/>
              <a:gd name="connsiteY9" fmla="*/ 3626465 h 5838626"/>
              <a:gd name="connsiteX10" fmla="*/ 2103950 w 4749368"/>
              <a:gd name="connsiteY10" fmla="*/ 3464885 h 5838626"/>
              <a:gd name="connsiteX11" fmla="*/ 2103950 w 4749368"/>
              <a:gd name="connsiteY11" fmla="*/ 3398784 h 5838626"/>
              <a:gd name="connsiteX12" fmla="*/ 2074571 w 4749368"/>
              <a:gd name="connsiteY12" fmla="*/ 3365733 h 5838626"/>
              <a:gd name="connsiteX13" fmla="*/ 2026832 w 4749368"/>
              <a:gd name="connsiteY13" fmla="*/ 3343699 h 5838626"/>
              <a:gd name="connsiteX14" fmla="*/ 3836449 w 4749368"/>
              <a:gd name="connsiteY14" fmla="*/ 3027696 h 5838626"/>
              <a:gd name="connsiteX15" fmla="*/ 3895158 w 4749368"/>
              <a:gd name="connsiteY15" fmla="*/ 3033757 h 5838626"/>
              <a:gd name="connsiteX16" fmla="*/ 3997681 w 4749368"/>
              <a:gd name="connsiteY16" fmla="*/ 3103030 h 5838626"/>
              <a:gd name="connsiteX17" fmla="*/ 4116830 w 4749368"/>
              <a:gd name="connsiteY17" fmla="*/ 3180615 h 5838626"/>
              <a:gd name="connsiteX18" fmla="*/ 4136227 w 4749368"/>
              <a:gd name="connsiteY18" fmla="*/ 3238804 h 5838626"/>
              <a:gd name="connsiteX19" fmla="*/ 4066954 w 4749368"/>
              <a:gd name="connsiteY19" fmla="*/ 3299764 h 5838626"/>
              <a:gd name="connsiteX20" fmla="*/ 4033703 w 4749368"/>
              <a:gd name="connsiteY20" fmla="*/ 3366266 h 5838626"/>
              <a:gd name="connsiteX21" fmla="*/ 4044787 w 4749368"/>
              <a:gd name="connsiteY21" fmla="*/ 3393975 h 5838626"/>
              <a:gd name="connsiteX22" fmla="*/ 4100205 w 4749368"/>
              <a:gd name="connsiteY22" fmla="*/ 3396746 h 5838626"/>
              <a:gd name="connsiteX23" fmla="*/ 4136227 w 4749368"/>
              <a:gd name="connsiteY23" fmla="*/ 3360724 h 5838626"/>
              <a:gd name="connsiteX24" fmla="*/ 4197187 w 4749368"/>
              <a:gd name="connsiteY24" fmla="*/ 3327473 h 5838626"/>
              <a:gd name="connsiteX25" fmla="*/ 4252605 w 4749368"/>
              <a:gd name="connsiteY25" fmla="*/ 3321932 h 5838626"/>
              <a:gd name="connsiteX26" fmla="*/ 4338503 w 4749368"/>
              <a:gd name="connsiteY26" fmla="*/ 3369037 h 5838626"/>
              <a:gd name="connsiteX27" fmla="*/ 4371754 w 4749368"/>
              <a:gd name="connsiteY27" fmla="*/ 3432768 h 5838626"/>
              <a:gd name="connsiteX28" fmla="*/ 4305252 w 4749368"/>
              <a:gd name="connsiteY28" fmla="*/ 3496499 h 5838626"/>
              <a:gd name="connsiteX29" fmla="*/ 4186103 w 4749368"/>
              <a:gd name="connsiteY29" fmla="*/ 3557459 h 5838626"/>
              <a:gd name="connsiteX30" fmla="*/ 4069725 w 4749368"/>
              <a:gd name="connsiteY30" fmla="*/ 3626732 h 5838626"/>
              <a:gd name="connsiteX31" fmla="*/ 3992140 w 4749368"/>
              <a:gd name="connsiteY31" fmla="*/ 3701546 h 5838626"/>
              <a:gd name="connsiteX32" fmla="*/ 3989369 w 4749368"/>
              <a:gd name="connsiteY32" fmla="*/ 3762506 h 5838626"/>
              <a:gd name="connsiteX33" fmla="*/ 4039245 w 4749368"/>
              <a:gd name="connsiteY33" fmla="*/ 3801299 h 5838626"/>
              <a:gd name="connsiteX34" fmla="*/ 4125143 w 4749368"/>
              <a:gd name="connsiteY34" fmla="*/ 3806841 h 5838626"/>
              <a:gd name="connsiteX35" fmla="*/ 4258147 w 4749368"/>
              <a:gd name="connsiteY35" fmla="*/ 3773590 h 5838626"/>
              <a:gd name="connsiteX36" fmla="*/ 4357900 w 4749368"/>
              <a:gd name="connsiteY36" fmla="*/ 3762506 h 5838626"/>
              <a:gd name="connsiteX37" fmla="*/ 4402234 w 4749368"/>
              <a:gd name="connsiteY37" fmla="*/ 3737568 h 5838626"/>
              <a:gd name="connsiteX38" fmla="*/ 4485361 w 4749368"/>
              <a:gd name="connsiteY38" fmla="*/ 3745881 h 5838626"/>
              <a:gd name="connsiteX39" fmla="*/ 4582343 w 4749368"/>
              <a:gd name="connsiteY39" fmla="*/ 3707088 h 5838626"/>
              <a:gd name="connsiteX40" fmla="*/ 4659929 w 4749368"/>
              <a:gd name="connsiteY40" fmla="*/ 3756964 h 5838626"/>
              <a:gd name="connsiteX41" fmla="*/ 4740285 w 4749368"/>
              <a:gd name="connsiteY41" fmla="*/ 3865030 h 5838626"/>
              <a:gd name="connsiteX42" fmla="*/ 4659929 w 4749368"/>
              <a:gd name="connsiteY42" fmla="*/ 3914906 h 5838626"/>
              <a:gd name="connsiteX43" fmla="*/ 4513070 w 4749368"/>
              <a:gd name="connsiteY43" fmla="*/ 3925990 h 5838626"/>
              <a:gd name="connsiteX44" fmla="*/ 4299710 w 4749368"/>
              <a:gd name="connsiteY44" fmla="*/ 3914906 h 5838626"/>
              <a:gd name="connsiteX45" fmla="*/ 4219354 w 4749368"/>
              <a:gd name="connsiteY45" fmla="*/ 3928761 h 5838626"/>
              <a:gd name="connsiteX46" fmla="*/ 4127914 w 4749368"/>
              <a:gd name="connsiteY46" fmla="*/ 3945386 h 5838626"/>
              <a:gd name="connsiteX47" fmla="*/ 4030932 w 4749368"/>
              <a:gd name="connsiteY47" fmla="*/ 3992492 h 5838626"/>
              <a:gd name="connsiteX48" fmla="*/ 4003223 w 4749368"/>
              <a:gd name="connsiteY48" fmla="*/ 4058993 h 5838626"/>
              <a:gd name="connsiteX49" fmla="*/ 3972743 w 4749368"/>
              <a:gd name="connsiteY49" fmla="*/ 4208622 h 5838626"/>
              <a:gd name="connsiteX50" fmla="*/ 4014307 w 4749368"/>
              <a:gd name="connsiteY50" fmla="*/ 4244644 h 5838626"/>
              <a:gd name="connsiteX51" fmla="*/ 4058641 w 4749368"/>
              <a:gd name="connsiteY51" fmla="*/ 4228019 h 5838626"/>
              <a:gd name="connsiteX52" fmla="*/ 4047558 w 4749368"/>
              <a:gd name="connsiteY52" fmla="*/ 4153204 h 5838626"/>
              <a:gd name="connsiteX53" fmla="*/ 4061412 w 4749368"/>
              <a:gd name="connsiteY53" fmla="*/ 4083932 h 5838626"/>
              <a:gd name="connsiteX54" fmla="*/ 4094663 w 4749368"/>
              <a:gd name="connsiteY54" fmla="*/ 4067306 h 5838626"/>
              <a:gd name="connsiteX55" fmla="*/ 4102976 w 4749368"/>
              <a:gd name="connsiteY55" fmla="*/ 4025742 h 5838626"/>
              <a:gd name="connsiteX56" fmla="*/ 4188874 w 4749368"/>
              <a:gd name="connsiteY56" fmla="*/ 4017430 h 5838626"/>
              <a:gd name="connsiteX57" fmla="*/ 4283085 w 4749368"/>
              <a:gd name="connsiteY57" fmla="*/ 4003575 h 5838626"/>
              <a:gd name="connsiteX58" fmla="*/ 4316336 w 4749368"/>
              <a:gd name="connsiteY58" fmla="*/ 4061764 h 5838626"/>
              <a:gd name="connsiteX59" fmla="*/ 4321878 w 4749368"/>
              <a:gd name="connsiteY59" fmla="*/ 4111641 h 5838626"/>
              <a:gd name="connsiteX60" fmla="*/ 4357900 w 4749368"/>
              <a:gd name="connsiteY60" fmla="*/ 4164288 h 5838626"/>
              <a:gd name="connsiteX61" fmla="*/ 4349587 w 4749368"/>
              <a:gd name="connsiteY61" fmla="*/ 4250186 h 5838626"/>
              <a:gd name="connsiteX62" fmla="*/ 4238750 w 4749368"/>
              <a:gd name="connsiteY62" fmla="*/ 4325001 h 5838626"/>
              <a:gd name="connsiteX63" fmla="*/ 4119601 w 4749368"/>
              <a:gd name="connsiteY63" fmla="*/ 4446921 h 5838626"/>
              <a:gd name="connsiteX64" fmla="*/ 3986598 w 4749368"/>
              <a:gd name="connsiteY64" fmla="*/ 4632571 h 5838626"/>
              <a:gd name="connsiteX65" fmla="*/ 3861907 w 4749368"/>
              <a:gd name="connsiteY65" fmla="*/ 4793284 h 5838626"/>
              <a:gd name="connsiteX66" fmla="*/ 3856313 w 4749368"/>
              <a:gd name="connsiteY66" fmla="*/ 4797324 h 5838626"/>
              <a:gd name="connsiteX67" fmla="*/ 3834025 w 4749368"/>
              <a:gd name="connsiteY67" fmla="*/ 4829220 h 5838626"/>
              <a:gd name="connsiteX68" fmla="*/ 3739987 w 4749368"/>
              <a:gd name="connsiteY68" fmla="*/ 4948455 h 5838626"/>
              <a:gd name="connsiteX69" fmla="*/ 3654089 w 4749368"/>
              <a:gd name="connsiteY69" fmla="*/ 5034353 h 5838626"/>
              <a:gd name="connsiteX70" fmla="*/ 3515543 w 4749368"/>
              <a:gd name="connsiteY70" fmla="*/ 5183982 h 5838626"/>
              <a:gd name="connsiteX71" fmla="*/ 3396394 w 4749368"/>
              <a:gd name="connsiteY71" fmla="*/ 5253255 h 5838626"/>
              <a:gd name="connsiteX72" fmla="*/ 3246765 w 4749368"/>
              <a:gd name="connsiteY72" fmla="*/ 5350237 h 5838626"/>
              <a:gd name="connsiteX73" fmla="*/ 3144241 w 4749368"/>
              <a:gd name="connsiteY73" fmla="*/ 5411197 h 5838626"/>
              <a:gd name="connsiteX74" fmla="*/ 3008467 w 4749368"/>
              <a:gd name="connsiteY74" fmla="*/ 5458302 h 5838626"/>
              <a:gd name="connsiteX75" fmla="*/ 2911485 w 4749368"/>
              <a:gd name="connsiteY75" fmla="*/ 5508179 h 5838626"/>
              <a:gd name="connsiteX76" fmla="*/ 2817274 w 4749368"/>
              <a:gd name="connsiteY76" fmla="*/ 5494324 h 5838626"/>
              <a:gd name="connsiteX77" fmla="*/ 2847754 w 4749368"/>
              <a:gd name="connsiteY77" fmla="*/ 5433364 h 5838626"/>
              <a:gd name="connsiteX78" fmla="*/ 2944736 w 4749368"/>
              <a:gd name="connsiteY78" fmla="*/ 5383488 h 5838626"/>
              <a:gd name="connsiteX79" fmla="*/ 3047260 w 4749368"/>
              <a:gd name="connsiteY79" fmla="*/ 5278193 h 5838626"/>
              <a:gd name="connsiteX80" fmla="*/ 3138700 w 4749368"/>
              <a:gd name="connsiteY80" fmla="*/ 5220004 h 5838626"/>
              <a:gd name="connsiteX81" fmla="*/ 3252307 w 4749368"/>
              <a:gd name="connsiteY81" fmla="*/ 5145190 h 5838626"/>
              <a:gd name="connsiteX82" fmla="*/ 3340976 w 4749368"/>
              <a:gd name="connsiteY82" fmla="*/ 5095313 h 5838626"/>
              <a:gd name="connsiteX83" fmla="*/ 3429645 w 4749368"/>
              <a:gd name="connsiteY83" fmla="*/ 4987248 h 5838626"/>
              <a:gd name="connsiteX84" fmla="*/ 3532169 w 4749368"/>
              <a:gd name="connsiteY84" fmla="*/ 4931830 h 5838626"/>
              <a:gd name="connsiteX85" fmla="*/ 3557107 w 4749368"/>
              <a:gd name="connsiteY85" fmla="*/ 4870870 h 5838626"/>
              <a:gd name="connsiteX86" fmla="*/ 3606983 w 4749368"/>
              <a:gd name="connsiteY86" fmla="*/ 4812681 h 5838626"/>
              <a:gd name="connsiteX87" fmla="*/ 3667942 w 4749368"/>
              <a:gd name="connsiteY87" fmla="*/ 4726782 h 5838626"/>
              <a:gd name="connsiteX88" fmla="*/ 3673448 w 4749368"/>
              <a:gd name="connsiteY88" fmla="*/ 4708475 h 5838626"/>
              <a:gd name="connsiteX89" fmla="*/ 3673420 w 4749368"/>
              <a:gd name="connsiteY89" fmla="*/ 4691302 h 5838626"/>
              <a:gd name="connsiteX90" fmla="*/ 3681798 w 4749368"/>
              <a:gd name="connsiteY90" fmla="*/ 4563299 h 5838626"/>
              <a:gd name="connsiteX91" fmla="*/ 3648547 w 4749368"/>
              <a:gd name="connsiteY91" fmla="*/ 4482942 h 5838626"/>
              <a:gd name="connsiteX92" fmla="*/ 3554336 w 4749368"/>
              <a:gd name="connsiteY92" fmla="*/ 4480172 h 5838626"/>
              <a:gd name="connsiteX93" fmla="*/ 3426874 w 4749368"/>
              <a:gd name="connsiteY93" fmla="*/ 4535590 h 5838626"/>
              <a:gd name="connsiteX94" fmla="*/ 3324350 w 4749368"/>
              <a:gd name="connsiteY94" fmla="*/ 4543902 h 5838626"/>
              <a:gd name="connsiteX95" fmla="*/ 3260620 w 4749368"/>
              <a:gd name="connsiteY95" fmla="*/ 4577153 h 5838626"/>
              <a:gd name="connsiteX96" fmla="*/ 3174721 w 4749368"/>
              <a:gd name="connsiteY96" fmla="*/ 4621488 h 5838626"/>
              <a:gd name="connsiteX97" fmla="*/ 3097136 w 4749368"/>
              <a:gd name="connsiteY97" fmla="*/ 4560528 h 5838626"/>
              <a:gd name="connsiteX98" fmla="*/ 3133158 w 4749368"/>
              <a:gd name="connsiteY98" fmla="*/ 4524506 h 5838626"/>
              <a:gd name="connsiteX99" fmla="*/ 3230140 w 4749368"/>
              <a:gd name="connsiteY99" fmla="*/ 4466317 h 5838626"/>
              <a:gd name="connsiteX100" fmla="*/ 3321580 w 4749368"/>
              <a:gd name="connsiteY100" fmla="*/ 4435837 h 5838626"/>
              <a:gd name="connsiteX101" fmla="*/ 3390852 w 4749368"/>
              <a:gd name="connsiteY101" fmla="*/ 4388732 h 5838626"/>
              <a:gd name="connsiteX102" fmla="*/ 3454583 w 4749368"/>
              <a:gd name="connsiteY102" fmla="*/ 4363793 h 5838626"/>
              <a:gd name="connsiteX103" fmla="*/ 3521085 w 4749368"/>
              <a:gd name="connsiteY103" fmla="*/ 4316688 h 5838626"/>
              <a:gd name="connsiteX104" fmla="*/ 3584816 w 4749368"/>
              <a:gd name="connsiteY104" fmla="*/ 4325001 h 5838626"/>
              <a:gd name="connsiteX105" fmla="*/ 3651318 w 4749368"/>
              <a:gd name="connsiteY105" fmla="*/ 4377648 h 5838626"/>
              <a:gd name="connsiteX106" fmla="*/ 3681798 w 4749368"/>
              <a:gd name="connsiteY106" fmla="*/ 4410899 h 5838626"/>
              <a:gd name="connsiteX107" fmla="*/ 3728903 w 4749368"/>
              <a:gd name="connsiteY107" fmla="*/ 4413670 h 5838626"/>
              <a:gd name="connsiteX108" fmla="*/ 3709507 w 4749368"/>
              <a:gd name="connsiteY108" fmla="*/ 4355481 h 5838626"/>
              <a:gd name="connsiteX109" fmla="*/ 3706736 w 4749368"/>
              <a:gd name="connsiteY109" fmla="*/ 4302833 h 5838626"/>
              <a:gd name="connsiteX110" fmla="*/ 3690111 w 4749368"/>
              <a:gd name="connsiteY110" fmla="*/ 4247414 h 5838626"/>
              <a:gd name="connsiteX111" fmla="*/ 3703966 w 4749368"/>
              <a:gd name="connsiteY111" fmla="*/ 4186455 h 5838626"/>
              <a:gd name="connsiteX112" fmla="*/ 3695652 w 4749368"/>
              <a:gd name="connsiteY112" fmla="*/ 4128266 h 5838626"/>
              <a:gd name="connsiteX113" fmla="*/ 3637463 w 4749368"/>
              <a:gd name="connsiteY113" fmla="*/ 4111641 h 5838626"/>
              <a:gd name="connsiteX114" fmla="*/ 3568190 w 4749368"/>
              <a:gd name="connsiteY114" fmla="*/ 4119953 h 5838626"/>
              <a:gd name="connsiteX115" fmla="*/ 3415790 w 4749368"/>
              <a:gd name="connsiteY115" fmla="*/ 4125495 h 5838626"/>
              <a:gd name="connsiteX116" fmla="*/ 3288329 w 4749368"/>
              <a:gd name="connsiteY116" fmla="*/ 4191997 h 5838626"/>
              <a:gd name="connsiteX117" fmla="*/ 3188576 w 4749368"/>
              <a:gd name="connsiteY117" fmla="*/ 4233561 h 5838626"/>
              <a:gd name="connsiteX118" fmla="*/ 3072198 w 4749368"/>
              <a:gd name="connsiteY118" fmla="*/ 4294521 h 5838626"/>
              <a:gd name="connsiteX119" fmla="*/ 2975216 w 4749368"/>
              <a:gd name="connsiteY119" fmla="*/ 4347168 h 5838626"/>
              <a:gd name="connsiteX120" fmla="*/ 2900401 w 4749368"/>
              <a:gd name="connsiteY120" fmla="*/ 4377648 h 5838626"/>
              <a:gd name="connsiteX121" fmla="*/ 2869921 w 4749368"/>
              <a:gd name="connsiteY121" fmla="*/ 4391502 h 5838626"/>
              <a:gd name="connsiteX122" fmla="*/ 2847754 w 4749368"/>
              <a:gd name="connsiteY122" fmla="*/ 4430295 h 5838626"/>
              <a:gd name="connsiteX123" fmla="*/ 2775710 w 4749368"/>
              <a:gd name="connsiteY123" fmla="*/ 4410899 h 5838626"/>
              <a:gd name="connsiteX124" fmla="*/ 2728605 w 4749368"/>
              <a:gd name="connsiteY124" fmla="*/ 4372106 h 5838626"/>
              <a:gd name="connsiteX125" fmla="*/ 2653790 w 4749368"/>
              <a:gd name="connsiteY125" fmla="*/ 4305604 h 5838626"/>
              <a:gd name="connsiteX126" fmla="*/ 2662103 w 4749368"/>
              <a:gd name="connsiteY126" fmla="*/ 4230790 h 5838626"/>
              <a:gd name="connsiteX127" fmla="*/ 2709209 w 4749368"/>
              <a:gd name="connsiteY127" fmla="*/ 4191997 h 5838626"/>
              <a:gd name="connsiteX128" fmla="*/ 2864380 w 4749368"/>
              <a:gd name="connsiteY128" fmla="*/ 4180913 h 5838626"/>
              <a:gd name="connsiteX129" fmla="*/ 2911485 w 4749368"/>
              <a:gd name="connsiteY129" fmla="*/ 4180913 h 5838626"/>
              <a:gd name="connsiteX130" fmla="*/ 2941965 w 4749368"/>
              <a:gd name="connsiteY130" fmla="*/ 4161517 h 5838626"/>
              <a:gd name="connsiteX131" fmla="*/ 3014009 w 4749368"/>
              <a:gd name="connsiteY131" fmla="*/ 4142121 h 5838626"/>
              <a:gd name="connsiteX132" fmla="*/ 3014009 w 4749368"/>
              <a:gd name="connsiteY132" fmla="*/ 4119953 h 5838626"/>
              <a:gd name="connsiteX133" fmla="*/ 3033405 w 4749368"/>
              <a:gd name="connsiteY133" fmla="*/ 4061764 h 5838626"/>
              <a:gd name="connsiteX134" fmla="*/ 3061114 w 4749368"/>
              <a:gd name="connsiteY134" fmla="*/ 4034055 h 5838626"/>
              <a:gd name="connsiteX135" fmla="*/ 3130387 w 4749368"/>
              <a:gd name="connsiteY135" fmla="*/ 4028513 h 5838626"/>
              <a:gd name="connsiteX136" fmla="*/ 3166409 w 4749368"/>
              <a:gd name="connsiteY136" fmla="*/ 4025742 h 5838626"/>
              <a:gd name="connsiteX137" fmla="*/ 3210743 w 4749368"/>
              <a:gd name="connsiteY137" fmla="*/ 3992492 h 5838626"/>
              <a:gd name="connsiteX138" fmla="*/ 3271703 w 4749368"/>
              <a:gd name="connsiteY138" fmla="*/ 3981408 h 5838626"/>
              <a:gd name="connsiteX139" fmla="*/ 3313267 w 4749368"/>
              <a:gd name="connsiteY139" fmla="*/ 3937073 h 5838626"/>
              <a:gd name="connsiteX140" fmla="*/ 3349289 w 4749368"/>
              <a:gd name="connsiteY140" fmla="*/ 3898281 h 5838626"/>
              <a:gd name="connsiteX141" fmla="*/ 3368685 w 4749368"/>
              <a:gd name="connsiteY141" fmla="*/ 3851175 h 5838626"/>
              <a:gd name="connsiteX142" fmla="*/ 3343747 w 4749368"/>
              <a:gd name="connsiteY142" fmla="*/ 3790215 h 5838626"/>
              <a:gd name="connsiteX143" fmla="*/ 3349289 w 4749368"/>
              <a:gd name="connsiteY143" fmla="*/ 3682150 h 5838626"/>
              <a:gd name="connsiteX144" fmla="*/ 3343747 w 4749368"/>
              <a:gd name="connsiteY144" fmla="*/ 3629502 h 5838626"/>
              <a:gd name="connsiteX145" fmla="*/ 3321580 w 4749368"/>
              <a:gd name="connsiteY145" fmla="*/ 3599022 h 5838626"/>
              <a:gd name="connsiteX146" fmla="*/ 3293870 w 4749368"/>
              <a:gd name="connsiteY146" fmla="*/ 3538062 h 5838626"/>
              <a:gd name="connsiteX147" fmla="*/ 3316038 w 4749368"/>
              <a:gd name="connsiteY147" fmla="*/ 3526979 h 5838626"/>
              <a:gd name="connsiteX148" fmla="*/ 3374227 w 4749368"/>
              <a:gd name="connsiteY148" fmla="*/ 3524208 h 5838626"/>
              <a:gd name="connsiteX149" fmla="*/ 3401936 w 4749368"/>
              <a:gd name="connsiteY149" fmla="*/ 3488186 h 5838626"/>
              <a:gd name="connsiteX150" fmla="*/ 3449041 w 4749368"/>
              <a:gd name="connsiteY150" fmla="*/ 3482644 h 5838626"/>
              <a:gd name="connsiteX151" fmla="*/ 3523856 w 4749368"/>
              <a:gd name="connsiteY151" fmla="*/ 3518666 h 5838626"/>
              <a:gd name="connsiteX152" fmla="*/ 3587587 w 4749368"/>
              <a:gd name="connsiteY152" fmla="*/ 3571313 h 5838626"/>
              <a:gd name="connsiteX153" fmla="*/ 3631921 w 4749368"/>
              <a:gd name="connsiteY153" fmla="*/ 3601793 h 5838626"/>
              <a:gd name="connsiteX154" fmla="*/ 3665172 w 4749368"/>
              <a:gd name="connsiteY154" fmla="*/ 3635044 h 5838626"/>
              <a:gd name="connsiteX155" fmla="*/ 3676256 w 4749368"/>
              <a:gd name="connsiteY155" fmla="*/ 3538062 h 5838626"/>
              <a:gd name="connsiteX156" fmla="*/ 3670714 w 4749368"/>
              <a:gd name="connsiteY156" fmla="*/ 3435539 h 5838626"/>
              <a:gd name="connsiteX157" fmla="*/ 3670714 w 4749368"/>
              <a:gd name="connsiteY157" fmla="*/ 3405059 h 5838626"/>
              <a:gd name="connsiteX158" fmla="*/ 3662401 w 4749368"/>
              <a:gd name="connsiteY158" fmla="*/ 3308077 h 5838626"/>
              <a:gd name="connsiteX159" fmla="*/ 3662401 w 4749368"/>
              <a:gd name="connsiteY159" fmla="*/ 3216637 h 5838626"/>
              <a:gd name="connsiteX160" fmla="*/ 3640234 w 4749368"/>
              <a:gd name="connsiteY160" fmla="*/ 3144593 h 5838626"/>
              <a:gd name="connsiteX161" fmla="*/ 3676256 w 4749368"/>
              <a:gd name="connsiteY161" fmla="*/ 3105801 h 5838626"/>
              <a:gd name="connsiteX162" fmla="*/ 3734445 w 4749368"/>
              <a:gd name="connsiteY162" fmla="*/ 3086404 h 5838626"/>
              <a:gd name="connsiteX163" fmla="*/ 3784321 w 4749368"/>
              <a:gd name="connsiteY163" fmla="*/ 3036528 h 5838626"/>
              <a:gd name="connsiteX164" fmla="*/ 3836449 w 4749368"/>
              <a:gd name="connsiteY164" fmla="*/ 3027696 h 5838626"/>
              <a:gd name="connsiteX165" fmla="*/ 3579274 w 4749368"/>
              <a:gd name="connsiteY165" fmla="*/ 2543307 h 5838626"/>
              <a:gd name="connsiteX166" fmla="*/ 3551565 w 4749368"/>
              <a:gd name="connsiteY166" fmla="*/ 2557162 h 5838626"/>
              <a:gd name="connsiteX167" fmla="*/ 3468438 w 4749368"/>
              <a:gd name="connsiteY167" fmla="*/ 2579329 h 5838626"/>
              <a:gd name="connsiteX168" fmla="*/ 3457354 w 4749368"/>
              <a:gd name="connsiteY168" fmla="*/ 2582100 h 5838626"/>
              <a:gd name="connsiteX169" fmla="*/ 3418561 w 4749368"/>
              <a:gd name="connsiteY169" fmla="*/ 2590413 h 5838626"/>
              <a:gd name="connsiteX170" fmla="*/ 3401936 w 4749368"/>
              <a:gd name="connsiteY170" fmla="*/ 2598725 h 5838626"/>
              <a:gd name="connsiteX171" fmla="*/ 3399165 w 4749368"/>
              <a:gd name="connsiteY171" fmla="*/ 2609809 h 5838626"/>
              <a:gd name="connsiteX172" fmla="*/ 3390852 w 4749368"/>
              <a:gd name="connsiteY172" fmla="*/ 2651373 h 5838626"/>
              <a:gd name="connsiteX173" fmla="*/ 3396394 w 4749368"/>
              <a:gd name="connsiteY173" fmla="*/ 2651373 h 5838626"/>
              <a:gd name="connsiteX174" fmla="*/ 3465667 w 4749368"/>
              <a:gd name="connsiteY174" fmla="*/ 2648602 h 5838626"/>
              <a:gd name="connsiteX175" fmla="*/ 3479521 w 4749368"/>
              <a:gd name="connsiteY175" fmla="*/ 2645831 h 5838626"/>
              <a:gd name="connsiteX176" fmla="*/ 3490605 w 4749368"/>
              <a:gd name="connsiteY176" fmla="*/ 2637518 h 5838626"/>
              <a:gd name="connsiteX177" fmla="*/ 3518314 w 4749368"/>
              <a:gd name="connsiteY177" fmla="*/ 2629205 h 5838626"/>
              <a:gd name="connsiteX178" fmla="*/ 3526627 w 4749368"/>
              <a:gd name="connsiteY178" fmla="*/ 2620893 h 5838626"/>
              <a:gd name="connsiteX179" fmla="*/ 3584816 w 4749368"/>
              <a:gd name="connsiteY179" fmla="*/ 2615351 h 5838626"/>
              <a:gd name="connsiteX180" fmla="*/ 3601441 w 4749368"/>
              <a:gd name="connsiteY180" fmla="*/ 2609809 h 5838626"/>
              <a:gd name="connsiteX181" fmla="*/ 3615296 w 4749368"/>
              <a:gd name="connsiteY181" fmla="*/ 2595954 h 5838626"/>
              <a:gd name="connsiteX182" fmla="*/ 3623609 w 4749368"/>
              <a:gd name="connsiteY182" fmla="*/ 2593183 h 5838626"/>
              <a:gd name="connsiteX183" fmla="*/ 3634692 w 4749368"/>
              <a:gd name="connsiteY183" fmla="*/ 2587642 h 5838626"/>
              <a:gd name="connsiteX184" fmla="*/ 3665172 w 4749368"/>
              <a:gd name="connsiteY184" fmla="*/ 2582100 h 5838626"/>
              <a:gd name="connsiteX185" fmla="*/ 3673485 w 4749368"/>
              <a:gd name="connsiteY185" fmla="*/ 2573787 h 5838626"/>
              <a:gd name="connsiteX186" fmla="*/ 3690110 w 4749368"/>
              <a:gd name="connsiteY186" fmla="*/ 2559933 h 5838626"/>
              <a:gd name="connsiteX187" fmla="*/ 3684569 w 4749368"/>
              <a:gd name="connsiteY187" fmla="*/ 2551620 h 5838626"/>
              <a:gd name="connsiteX188" fmla="*/ 3673485 w 4749368"/>
              <a:gd name="connsiteY188" fmla="*/ 2546078 h 5838626"/>
              <a:gd name="connsiteX189" fmla="*/ 3579274 w 4749368"/>
              <a:gd name="connsiteY189" fmla="*/ 2543307 h 5838626"/>
              <a:gd name="connsiteX190" fmla="*/ 3733919 w 4749368"/>
              <a:gd name="connsiteY190" fmla="*/ 2251374 h 5838626"/>
              <a:gd name="connsiteX191" fmla="*/ 3728903 w 4749368"/>
              <a:gd name="connsiteY191" fmla="*/ 2252362 h 5838626"/>
              <a:gd name="connsiteX192" fmla="*/ 3660973 w 4749368"/>
              <a:gd name="connsiteY192" fmla="*/ 2274898 h 5838626"/>
              <a:gd name="connsiteX193" fmla="*/ 3627046 w 4749368"/>
              <a:gd name="connsiteY193" fmla="*/ 2285407 h 5838626"/>
              <a:gd name="connsiteX194" fmla="*/ 3629151 w 4749368"/>
              <a:gd name="connsiteY194" fmla="*/ 2309771 h 5838626"/>
              <a:gd name="connsiteX195" fmla="*/ 3641360 w 4749368"/>
              <a:gd name="connsiteY195" fmla="*/ 2333129 h 5838626"/>
              <a:gd name="connsiteX196" fmla="*/ 3644178 w 4749368"/>
              <a:gd name="connsiteY196" fmla="*/ 2336508 h 5838626"/>
              <a:gd name="connsiteX197" fmla="*/ 3648959 w 4749368"/>
              <a:gd name="connsiteY197" fmla="*/ 2334385 h 5838626"/>
              <a:gd name="connsiteX198" fmla="*/ 3687340 w 4749368"/>
              <a:gd name="connsiteY198" fmla="*/ 2343802 h 5838626"/>
              <a:gd name="connsiteX199" fmla="*/ 3718426 w 4749368"/>
              <a:gd name="connsiteY199" fmla="*/ 2335771 h 5838626"/>
              <a:gd name="connsiteX200" fmla="*/ 3742951 w 4749368"/>
              <a:gd name="connsiteY200" fmla="*/ 2328044 h 5838626"/>
              <a:gd name="connsiteX201" fmla="*/ 3731675 w 4749368"/>
              <a:gd name="connsiteY201" fmla="*/ 2309771 h 5838626"/>
              <a:gd name="connsiteX202" fmla="*/ 3730636 w 4749368"/>
              <a:gd name="connsiteY202" fmla="*/ 2273230 h 5838626"/>
              <a:gd name="connsiteX203" fmla="*/ 4199958 w 4749368"/>
              <a:gd name="connsiteY203" fmla="*/ 2216340 h 5838626"/>
              <a:gd name="connsiteX204" fmla="*/ 3997681 w 4749368"/>
              <a:gd name="connsiteY204" fmla="*/ 2219111 h 5838626"/>
              <a:gd name="connsiteX205" fmla="*/ 3914554 w 4749368"/>
              <a:gd name="connsiteY205" fmla="*/ 2221882 h 5838626"/>
              <a:gd name="connsiteX206" fmla="*/ 3898138 w 4749368"/>
              <a:gd name="connsiteY206" fmla="*/ 2224119 h 5838626"/>
              <a:gd name="connsiteX207" fmla="*/ 3897930 w 4749368"/>
              <a:gd name="connsiteY207" fmla="*/ 2226644 h 5838626"/>
              <a:gd name="connsiteX208" fmla="*/ 3895159 w 4749368"/>
              <a:gd name="connsiteY208" fmla="*/ 2348564 h 5838626"/>
              <a:gd name="connsiteX209" fmla="*/ 3891223 w 4749368"/>
              <a:gd name="connsiteY209" fmla="*/ 2351605 h 5838626"/>
              <a:gd name="connsiteX210" fmla="*/ 3895158 w 4749368"/>
              <a:gd name="connsiteY210" fmla="*/ 2354885 h 5838626"/>
              <a:gd name="connsiteX211" fmla="*/ 4069725 w 4749368"/>
              <a:gd name="connsiteY211" fmla="*/ 2465722 h 5838626"/>
              <a:gd name="connsiteX212" fmla="*/ 4064183 w 4749368"/>
              <a:gd name="connsiteY212" fmla="*/ 2559933 h 5838626"/>
              <a:gd name="connsiteX213" fmla="*/ 3972743 w 4749368"/>
              <a:gd name="connsiteY213" fmla="*/ 2631976 h 5838626"/>
              <a:gd name="connsiteX214" fmla="*/ 3948520 w 4749368"/>
              <a:gd name="connsiteY214" fmla="*/ 2663582 h 5838626"/>
              <a:gd name="connsiteX215" fmla="*/ 3944071 w 4749368"/>
              <a:gd name="connsiteY215" fmla="*/ 2670405 h 5838626"/>
              <a:gd name="connsiteX216" fmla="*/ 3946875 w 4749368"/>
              <a:gd name="connsiteY216" fmla="*/ 2671332 h 5838626"/>
              <a:gd name="connsiteX217" fmla="*/ 3992140 w 4749368"/>
              <a:gd name="connsiteY217" fmla="*/ 2723416 h 5838626"/>
              <a:gd name="connsiteX218" fmla="*/ 4014307 w 4749368"/>
              <a:gd name="connsiteY218" fmla="*/ 2742813 h 5838626"/>
              <a:gd name="connsiteX219" fmla="*/ 4141769 w 4749368"/>
              <a:gd name="connsiteY219" fmla="*/ 2701249 h 5838626"/>
              <a:gd name="connsiteX220" fmla="*/ 4266460 w 4749368"/>
              <a:gd name="connsiteY220" fmla="*/ 2640289 h 5838626"/>
              <a:gd name="connsiteX221" fmla="*/ 4396692 w 4749368"/>
              <a:gd name="connsiteY221" fmla="*/ 2557162 h 5838626"/>
              <a:gd name="connsiteX222" fmla="*/ 4479820 w 4749368"/>
              <a:gd name="connsiteY222" fmla="*/ 2471263 h 5838626"/>
              <a:gd name="connsiteX223" fmla="*/ 4496445 w 4749368"/>
              <a:gd name="connsiteY223" fmla="*/ 2332718 h 5838626"/>
              <a:gd name="connsiteX224" fmla="*/ 4438256 w 4749368"/>
              <a:gd name="connsiteY224" fmla="*/ 2257903 h 5838626"/>
              <a:gd name="connsiteX225" fmla="*/ 4324649 w 4749368"/>
              <a:gd name="connsiteY225" fmla="*/ 2249591 h 5838626"/>
              <a:gd name="connsiteX226" fmla="*/ 4249834 w 4749368"/>
              <a:gd name="connsiteY226" fmla="*/ 2224653 h 5838626"/>
              <a:gd name="connsiteX227" fmla="*/ 4199958 w 4749368"/>
              <a:gd name="connsiteY227" fmla="*/ 2216340 h 5838626"/>
              <a:gd name="connsiteX228" fmla="*/ 3684916 w 4749368"/>
              <a:gd name="connsiteY228" fmla="*/ 2094333 h 5838626"/>
              <a:gd name="connsiteX229" fmla="*/ 3631922 w 4749368"/>
              <a:gd name="connsiteY229" fmla="*/ 2107495 h 5838626"/>
              <a:gd name="connsiteX230" fmla="*/ 3622398 w 4749368"/>
              <a:gd name="connsiteY230" fmla="*/ 2144729 h 5838626"/>
              <a:gd name="connsiteX231" fmla="*/ 3624824 w 4749368"/>
              <a:gd name="connsiteY231" fmla="*/ 2176052 h 5838626"/>
              <a:gd name="connsiteX232" fmla="*/ 3695652 w 4749368"/>
              <a:gd name="connsiteY232" fmla="*/ 2155380 h 5838626"/>
              <a:gd name="connsiteX233" fmla="*/ 3744498 w 4749368"/>
              <a:gd name="connsiteY233" fmla="*/ 2144174 h 5838626"/>
              <a:gd name="connsiteX234" fmla="*/ 3744751 w 4749368"/>
              <a:gd name="connsiteY234" fmla="*/ 2130377 h 5838626"/>
              <a:gd name="connsiteX235" fmla="*/ 3737217 w 4749368"/>
              <a:gd name="connsiteY235" fmla="*/ 2107495 h 5838626"/>
              <a:gd name="connsiteX236" fmla="*/ 3684916 w 4749368"/>
              <a:gd name="connsiteY236" fmla="*/ 2094333 h 5838626"/>
              <a:gd name="connsiteX237" fmla="*/ 1567795 w 4749368"/>
              <a:gd name="connsiteY237" fmla="*/ 2054726 h 5838626"/>
              <a:gd name="connsiteX238" fmla="*/ 1722032 w 4749368"/>
              <a:gd name="connsiteY238" fmla="*/ 2109810 h 5838626"/>
              <a:gd name="connsiteX239" fmla="*/ 1890957 w 4749368"/>
              <a:gd name="connsiteY239" fmla="*/ 2194273 h 5838626"/>
              <a:gd name="connsiteX240" fmla="*/ 1982764 w 4749368"/>
              <a:gd name="connsiteY240" fmla="*/ 2264046 h 5838626"/>
              <a:gd name="connsiteX241" fmla="*/ 2004798 w 4749368"/>
              <a:gd name="connsiteY241" fmla="*/ 2315458 h 5838626"/>
              <a:gd name="connsiteX242" fmla="*/ 2019487 w 4749368"/>
              <a:gd name="connsiteY242" fmla="*/ 2429299 h 5838626"/>
              <a:gd name="connsiteX243" fmla="*/ 2063554 w 4749368"/>
              <a:gd name="connsiteY243" fmla="*/ 2532123 h 5838626"/>
              <a:gd name="connsiteX244" fmla="*/ 2155362 w 4749368"/>
              <a:gd name="connsiteY244" fmla="*/ 2590880 h 5838626"/>
              <a:gd name="connsiteX245" fmla="*/ 2247169 w 4749368"/>
              <a:gd name="connsiteY245" fmla="*/ 2568846 h 5838626"/>
              <a:gd name="connsiteX246" fmla="*/ 2327959 w 4749368"/>
              <a:gd name="connsiteY246" fmla="*/ 2568846 h 5838626"/>
              <a:gd name="connsiteX247" fmla="*/ 2405077 w 4749368"/>
              <a:gd name="connsiteY247" fmla="*/ 2620258 h 5838626"/>
              <a:gd name="connsiteX248" fmla="*/ 2449145 w 4749368"/>
              <a:gd name="connsiteY248" fmla="*/ 2697376 h 5838626"/>
              <a:gd name="connsiteX249" fmla="*/ 2353665 w 4749368"/>
              <a:gd name="connsiteY249" fmla="*/ 2796528 h 5838626"/>
              <a:gd name="connsiteX250" fmla="*/ 2232480 w 4749368"/>
              <a:gd name="connsiteY250" fmla="*/ 2892008 h 5838626"/>
              <a:gd name="connsiteX251" fmla="*/ 2111294 w 4749368"/>
              <a:gd name="connsiteY251" fmla="*/ 2976470 h 5838626"/>
              <a:gd name="connsiteX252" fmla="*/ 2045193 w 4749368"/>
              <a:gd name="connsiteY252" fmla="*/ 3020538 h 5838626"/>
              <a:gd name="connsiteX253" fmla="*/ 2004798 w 4749368"/>
              <a:gd name="connsiteY253" fmla="*/ 3086639 h 5838626"/>
              <a:gd name="connsiteX254" fmla="*/ 2002733 w 4749368"/>
              <a:gd name="connsiteY254" fmla="*/ 3117108 h 5838626"/>
              <a:gd name="connsiteX255" fmla="*/ 2003708 w 4749368"/>
              <a:gd name="connsiteY255" fmla="*/ 3139287 h 5838626"/>
              <a:gd name="connsiteX256" fmla="*/ 2018942 w 4749368"/>
              <a:gd name="connsiteY256" fmla="*/ 3139887 h 5838626"/>
              <a:gd name="connsiteX257" fmla="*/ 2100277 w 4749368"/>
              <a:gd name="connsiteY257" fmla="*/ 3167429 h 5838626"/>
              <a:gd name="connsiteX258" fmla="*/ 2232480 w 4749368"/>
              <a:gd name="connsiteY258" fmla="*/ 3160085 h 5838626"/>
              <a:gd name="connsiteX259" fmla="*/ 2283892 w 4749368"/>
              <a:gd name="connsiteY259" fmla="*/ 3160085 h 5838626"/>
              <a:gd name="connsiteX260" fmla="*/ 2397733 w 4749368"/>
              <a:gd name="connsiteY260" fmla="*/ 3141723 h 5838626"/>
              <a:gd name="connsiteX261" fmla="*/ 2445473 w 4749368"/>
              <a:gd name="connsiteY261" fmla="*/ 3119690 h 5838626"/>
              <a:gd name="connsiteX262" fmla="*/ 2493212 w 4749368"/>
              <a:gd name="connsiteY262" fmla="*/ 3119690 h 5838626"/>
              <a:gd name="connsiteX263" fmla="*/ 2548297 w 4749368"/>
              <a:gd name="connsiteY263" fmla="*/ 3071950 h 5838626"/>
              <a:gd name="connsiteX264" fmla="*/ 2588692 w 4749368"/>
              <a:gd name="connsiteY264" fmla="*/ 3079294 h 5838626"/>
              <a:gd name="connsiteX265" fmla="*/ 2647448 w 4749368"/>
              <a:gd name="connsiteY265" fmla="*/ 3057261 h 5838626"/>
              <a:gd name="connsiteX266" fmla="*/ 2720894 w 4749368"/>
              <a:gd name="connsiteY266" fmla="*/ 3071950 h 5838626"/>
              <a:gd name="connsiteX267" fmla="*/ 2750273 w 4749368"/>
              <a:gd name="connsiteY267" fmla="*/ 3027882 h 5838626"/>
              <a:gd name="connsiteX268" fmla="*/ 2827391 w 4749368"/>
              <a:gd name="connsiteY268" fmla="*/ 3031555 h 5838626"/>
              <a:gd name="connsiteX269" fmla="*/ 2911853 w 4749368"/>
              <a:gd name="connsiteY269" fmla="*/ 3086639 h 5838626"/>
              <a:gd name="connsiteX270" fmla="*/ 3047728 w 4749368"/>
              <a:gd name="connsiteY270" fmla="*/ 3149068 h 5838626"/>
              <a:gd name="connsiteX271" fmla="*/ 3106485 w 4749368"/>
              <a:gd name="connsiteY271" fmla="*/ 3215169 h 5838626"/>
              <a:gd name="connsiteX272" fmla="*/ 3077106 w 4749368"/>
              <a:gd name="connsiteY272" fmla="*/ 3284943 h 5838626"/>
              <a:gd name="connsiteX273" fmla="*/ 3062417 w 4749368"/>
              <a:gd name="connsiteY273" fmla="*/ 3347371 h 5838626"/>
              <a:gd name="connsiteX274" fmla="*/ 3003660 w 4749368"/>
              <a:gd name="connsiteY274" fmla="*/ 3362061 h 5838626"/>
              <a:gd name="connsiteX275" fmla="*/ 2809029 w 4749368"/>
              <a:gd name="connsiteY275" fmla="*/ 3354716 h 5838626"/>
              <a:gd name="connsiteX276" fmla="*/ 2669482 w 4749368"/>
              <a:gd name="connsiteY276" fmla="*/ 3358388 h 5838626"/>
              <a:gd name="connsiteX277" fmla="*/ 2585019 w 4749368"/>
              <a:gd name="connsiteY277" fmla="*/ 3387767 h 5838626"/>
              <a:gd name="connsiteX278" fmla="*/ 2551969 w 4749368"/>
              <a:gd name="connsiteY278" fmla="*/ 3420817 h 5838626"/>
              <a:gd name="connsiteX279" fmla="*/ 2570330 w 4749368"/>
              <a:gd name="connsiteY279" fmla="*/ 3497935 h 5838626"/>
              <a:gd name="connsiteX280" fmla="*/ 2566658 w 4749368"/>
              <a:gd name="connsiteY280" fmla="*/ 3644827 h 5838626"/>
              <a:gd name="connsiteX281" fmla="*/ 2533607 w 4749368"/>
              <a:gd name="connsiteY281" fmla="*/ 3751323 h 5838626"/>
              <a:gd name="connsiteX282" fmla="*/ 2456489 w 4749368"/>
              <a:gd name="connsiteY282" fmla="*/ 3857820 h 5838626"/>
              <a:gd name="connsiteX283" fmla="*/ 2338976 w 4749368"/>
              <a:gd name="connsiteY283" fmla="*/ 3938610 h 5838626"/>
              <a:gd name="connsiteX284" fmla="*/ 2236152 w 4749368"/>
              <a:gd name="connsiteY284" fmla="*/ 4001039 h 5838626"/>
              <a:gd name="connsiteX285" fmla="*/ 2122311 w 4749368"/>
              <a:gd name="connsiteY285" fmla="*/ 4155275 h 5838626"/>
              <a:gd name="connsiteX286" fmla="*/ 2119430 w 4749368"/>
              <a:gd name="connsiteY286" fmla="*/ 4156659 h 5838626"/>
              <a:gd name="connsiteX287" fmla="*/ 2110376 w 4749368"/>
              <a:gd name="connsiteY287" fmla="*/ 4174325 h 5838626"/>
              <a:gd name="connsiteX288" fmla="*/ 2074571 w 4749368"/>
              <a:gd name="connsiteY288" fmla="*/ 4239737 h 5838626"/>
              <a:gd name="connsiteX289" fmla="*/ 2004798 w 4749368"/>
              <a:gd name="connsiteY289" fmla="*/ 4360923 h 5838626"/>
              <a:gd name="connsiteX290" fmla="*/ 1971289 w 4749368"/>
              <a:gd name="connsiteY290" fmla="*/ 4423352 h 5838626"/>
              <a:gd name="connsiteX291" fmla="*/ 1951647 w 4749368"/>
              <a:gd name="connsiteY291" fmla="*/ 4444511 h 5838626"/>
              <a:gd name="connsiteX292" fmla="*/ 1940992 w 4749368"/>
              <a:gd name="connsiteY292" fmla="*/ 4462370 h 5838626"/>
              <a:gd name="connsiteX293" fmla="*/ 1898301 w 4749368"/>
              <a:gd name="connsiteY293" fmla="*/ 4522504 h 5838626"/>
              <a:gd name="connsiteX294" fmla="*/ 1806494 w 4749368"/>
              <a:gd name="connsiteY294" fmla="*/ 4636345 h 5838626"/>
              <a:gd name="connsiteX295" fmla="*/ 1688981 w 4749368"/>
              <a:gd name="connsiteY295" fmla="*/ 4768547 h 5838626"/>
              <a:gd name="connsiteX296" fmla="*/ 1567795 w 4749368"/>
              <a:gd name="connsiteY296" fmla="*/ 4860355 h 5838626"/>
              <a:gd name="connsiteX297" fmla="*/ 1464971 w 4749368"/>
              <a:gd name="connsiteY297" fmla="*/ 5014591 h 5838626"/>
              <a:gd name="connsiteX298" fmla="*/ 1391526 w 4749368"/>
              <a:gd name="connsiteY298" fmla="*/ 5139449 h 5838626"/>
              <a:gd name="connsiteX299" fmla="*/ 1244634 w 4749368"/>
              <a:gd name="connsiteY299" fmla="*/ 5249617 h 5838626"/>
              <a:gd name="connsiteX300" fmla="*/ 1127121 w 4749368"/>
              <a:gd name="connsiteY300" fmla="*/ 5352441 h 5838626"/>
              <a:gd name="connsiteX301" fmla="*/ 1038986 w 4749368"/>
              <a:gd name="connsiteY301" fmla="*/ 5392837 h 5838626"/>
              <a:gd name="connsiteX302" fmla="*/ 921473 w 4749368"/>
              <a:gd name="connsiteY302" fmla="*/ 5484644 h 5838626"/>
              <a:gd name="connsiteX303" fmla="*/ 807632 w 4749368"/>
              <a:gd name="connsiteY303" fmla="*/ 5550745 h 5838626"/>
              <a:gd name="connsiteX304" fmla="*/ 682774 w 4749368"/>
              <a:gd name="connsiteY304" fmla="*/ 5653569 h 5838626"/>
              <a:gd name="connsiteX305" fmla="*/ 561588 w 4749368"/>
              <a:gd name="connsiteY305" fmla="*/ 5686620 h 5838626"/>
              <a:gd name="connsiteX306" fmla="*/ 425713 w 4749368"/>
              <a:gd name="connsiteY306" fmla="*/ 5749049 h 5838626"/>
              <a:gd name="connsiteX307" fmla="*/ 352268 w 4749368"/>
              <a:gd name="connsiteY307" fmla="*/ 5774755 h 5838626"/>
              <a:gd name="connsiteX308" fmla="*/ 253116 w 4749368"/>
              <a:gd name="connsiteY308" fmla="*/ 5807805 h 5838626"/>
              <a:gd name="connsiteX309" fmla="*/ 190687 w 4749368"/>
              <a:gd name="connsiteY309" fmla="*/ 5807805 h 5838626"/>
              <a:gd name="connsiteX310" fmla="*/ 135603 w 4749368"/>
              <a:gd name="connsiteY310" fmla="*/ 5833511 h 5838626"/>
              <a:gd name="connsiteX311" fmla="*/ 3400 w 4749368"/>
              <a:gd name="connsiteY311" fmla="*/ 5829839 h 5838626"/>
              <a:gd name="connsiteX312" fmla="*/ 95207 w 4749368"/>
              <a:gd name="connsiteY312" fmla="*/ 5745376 h 5838626"/>
              <a:gd name="connsiteX313" fmla="*/ 172326 w 4749368"/>
              <a:gd name="connsiteY313" fmla="*/ 5708653 h 5838626"/>
              <a:gd name="connsiteX314" fmla="*/ 234754 w 4749368"/>
              <a:gd name="connsiteY314" fmla="*/ 5646225 h 5838626"/>
              <a:gd name="connsiteX315" fmla="*/ 282494 w 4749368"/>
              <a:gd name="connsiteY315" fmla="*/ 5580123 h 5838626"/>
              <a:gd name="connsiteX316" fmla="*/ 293511 w 4749368"/>
              <a:gd name="connsiteY316" fmla="*/ 5536056 h 5838626"/>
              <a:gd name="connsiteX317" fmla="*/ 370629 w 4749368"/>
              <a:gd name="connsiteY317" fmla="*/ 5521367 h 5838626"/>
              <a:gd name="connsiteX318" fmla="*/ 469781 w 4749368"/>
              <a:gd name="connsiteY318" fmla="*/ 5425887 h 5838626"/>
              <a:gd name="connsiteX319" fmla="*/ 535882 w 4749368"/>
              <a:gd name="connsiteY319" fmla="*/ 5418543 h 5838626"/>
              <a:gd name="connsiteX320" fmla="*/ 624017 w 4749368"/>
              <a:gd name="connsiteY320" fmla="*/ 5334080 h 5838626"/>
              <a:gd name="connsiteX321" fmla="*/ 723169 w 4749368"/>
              <a:gd name="connsiteY321" fmla="*/ 5271651 h 5838626"/>
              <a:gd name="connsiteX322" fmla="*/ 899439 w 4749368"/>
              <a:gd name="connsiteY322" fmla="*/ 5150465 h 5838626"/>
              <a:gd name="connsiteX323" fmla="*/ 1160171 w 4749368"/>
              <a:gd name="connsiteY323" fmla="*/ 4941145 h 5838626"/>
              <a:gd name="connsiteX324" fmla="*/ 1281357 w 4749368"/>
              <a:gd name="connsiteY324" fmla="*/ 4797926 h 5838626"/>
              <a:gd name="connsiteX325" fmla="*/ 1384181 w 4749368"/>
              <a:gd name="connsiteY325" fmla="*/ 4665723 h 5838626"/>
              <a:gd name="connsiteX326" fmla="*/ 1457627 w 4749368"/>
              <a:gd name="connsiteY326" fmla="*/ 4595950 h 5838626"/>
              <a:gd name="connsiteX327" fmla="*/ 1468644 w 4749368"/>
              <a:gd name="connsiteY327" fmla="*/ 4507815 h 5838626"/>
              <a:gd name="connsiteX328" fmla="*/ 1473039 w 4749368"/>
              <a:gd name="connsiteY328" fmla="*/ 4502781 h 5838626"/>
              <a:gd name="connsiteX329" fmla="*/ 1472718 w 4749368"/>
              <a:gd name="connsiteY329" fmla="*/ 4502537 h 5838626"/>
              <a:gd name="connsiteX330" fmla="*/ 1487005 w 4749368"/>
              <a:gd name="connsiteY330" fmla="*/ 4467420 h 5838626"/>
              <a:gd name="connsiteX331" fmla="*/ 1461299 w 4749368"/>
              <a:gd name="connsiteY331" fmla="*/ 4375612 h 5838626"/>
              <a:gd name="connsiteX332" fmla="*/ 1472316 w 4749368"/>
              <a:gd name="connsiteY332" fmla="*/ 4250755 h 5838626"/>
              <a:gd name="connsiteX333" fmla="*/ 1464971 w 4749368"/>
              <a:gd name="connsiteY333" fmla="*/ 4140586 h 5838626"/>
              <a:gd name="connsiteX334" fmla="*/ 1409887 w 4749368"/>
              <a:gd name="connsiteY334" fmla="*/ 4045106 h 5838626"/>
              <a:gd name="connsiteX335" fmla="*/ 1343786 w 4749368"/>
              <a:gd name="connsiteY335" fmla="*/ 4136914 h 5838626"/>
              <a:gd name="connsiteX336" fmla="*/ 1255651 w 4749368"/>
              <a:gd name="connsiteY336" fmla="*/ 4114880 h 5838626"/>
              <a:gd name="connsiteX337" fmla="*/ 1167516 w 4749368"/>
              <a:gd name="connsiteY337" fmla="*/ 4158947 h 5838626"/>
              <a:gd name="connsiteX338" fmla="*/ 1101415 w 4749368"/>
              <a:gd name="connsiteY338" fmla="*/ 4206687 h 5838626"/>
              <a:gd name="connsiteX339" fmla="*/ 1053675 w 4749368"/>
              <a:gd name="connsiteY339" fmla="*/ 4206687 h 5838626"/>
              <a:gd name="connsiteX340" fmla="*/ 1020624 w 4749368"/>
              <a:gd name="connsiteY340" fmla="*/ 4254427 h 5838626"/>
              <a:gd name="connsiteX341" fmla="*/ 947179 w 4749368"/>
              <a:gd name="connsiteY341" fmla="*/ 4287478 h 5838626"/>
              <a:gd name="connsiteX342" fmla="*/ 961868 w 4749368"/>
              <a:gd name="connsiteY342" fmla="*/ 4353579 h 5838626"/>
              <a:gd name="connsiteX343" fmla="*/ 969212 w 4749368"/>
              <a:gd name="connsiteY343" fmla="*/ 4393974 h 5838626"/>
              <a:gd name="connsiteX344" fmla="*/ 895766 w 4749368"/>
              <a:gd name="connsiteY344" fmla="*/ 4430697 h 5838626"/>
              <a:gd name="connsiteX345" fmla="*/ 807632 w 4749368"/>
              <a:gd name="connsiteY345" fmla="*/ 4401318 h 5838626"/>
              <a:gd name="connsiteX346" fmla="*/ 759892 w 4749368"/>
              <a:gd name="connsiteY346" fmla="*/ 4379285 h 5838626"/>
              <a:gd name="connsiteX347" fmla="*/ 635034 w 4749368"/>
              <a:gd name="connsiteY347" fmla="*/ 4371940 h 5838626"/>
              <a:gd name="connsiteX348" fmla="*/ 565260 w 4749368"/>
              <a:gd name="connsiteY348" fmla="*/ 4258099 h 5838626"/>
              <a:gd name="connsiteX349" fmla="*/ 513848 w 4749368"/>
              <a:gd name="connsiteY349" fmla="*/ 4158947 h 5838626"/>
              <a:gd name="connsiteX350" fmla="*/ 579950 w 4749368"/>
              <a:gd name="connsiteY350" fmla="*/ 4133241 h 5838626"/>
              <a:gd name="connsiteX351" fmla="*/ 715824 w 4749368"/>
              <a:gd name="connsiteY351" fmla="*/ 4122225 h 5838626"/>
              <a:gd name="connsiteX352" fmla="*/ 803959 w 4749368"/>
              <a:gd name="connsiteY352" fmla="*/ 4081829 h 5838626"/>
              <a:gd name="connsiteX353" fmla="*/ 917800 w 4749368"/>
              <a:gd name="connsiteY353" fmla="*/ 4019400 h 5838626"/>
              <a:gd name="connsiteX354" fmla="*/ 1016952 w 4749368"/>
              <a:gd name="connsiteY354" fmla="*/ 3975333 h 5838626"/>
              <a:gd name="connsiteX355" fmla="*/ 1086726 w 4749368"/>
              <a:gd name="connsiteY355" fmla="*/ 3868837 h 5838626"/>
              <a:gd name="connsiteX356" fmla="*/ 1134465 w 4749368"/>
              <a:gd name="connsiteY356" fmla="*/ 3839458 h 5838626"/>
              <a:gd name="connsiteX357" fmla="*/ 1189550 w 4749368"/>
              <a:gd name="connsiteY357" fmla="*/ 3813752 h 5838626"/>
              <a:gd name="connsiteX358" fmla="*/ 1259323 w 4749368"/>
              <a:gd name="connsiteY358" fmla="*/ 3850475 h 5838626"/>
              <a:gd name="connsiteX359" fmla="*/ 1332769 w 4749368"/>
              <a:gd name="connsiteY359" fmla="*/ 3879853 h 5838626"/>
              <a:gd name="connsiteX360" fmla="*/ 1395198 w 4749368"/>
              <a:gd name="connsiteY360" fmla="*/ 3909232 h 5838626"/>
              <a:gd name="connsiteX361" fmla="*/ 1472316 w 4749368"/>
              <a:gd name="connsiteY361" fmla="*/ 3979005 h 5838626"/>
              <a:gd name="connsiteX362" fmla="*/ 1516383 w 4749368"/>
              <a:gd name="connsiteY362" fmla="*/ 4012056 h 5838626"/>
              <a:gd name="connsiteX363" fmla="*/ 1542089 w 4749368"/>
              <a:gd name="connsiteY363" fmla="*/ 3964316 h 5838626"/>
              <a:gd name="connsiteX364" fmla="*/ 1549434 w 4749368"/>
              <a:gd name="connsiteY364" fmla="*/ 3876181 h 5838626"/>
              <a:gd name="connsiteX365" fmla="*/ 1512711 w 4749368"/>
              <a:gd name="connsiteY365" fmla="*/ 3839458 h 5838626"/>
              <a:gd name="connsiteX366" fmla="*/ 1520056 w 4749368"/>
              <a:gd name="connsiteY366" fmla="*/ 3732962 h 5838626"/>
              <a:gd name="connsiteX367" fmla="*/ 1520056 w 4749368"/>
              <a:gd name="connsiteY367" fmla="*/ 3685222 h 5838626"/>
              <a:gd name="connsiteX368" fmla="*/ 1520056 w 4749368"/>
              <a:gd name="connsiteY368" fmla="*/ 3626465 h 5838626"/>
              <a:gd name="connsiteX369" fmla="*/ 1516383 w 4749368"/>
              <a:gd name="connsiteY369" fmla="*/ 3560364 h 5838626"/>
              <a:gd name="connsiteX370" fmla="*/ 1501694 w 4749368"/>
              <a:gd name="connsiteY370" fmla="*/ 3450196 h 5838626"/>
              <a:gd name="connsiteX371" fmla="*/ 1497161 w 4749368"/>
              <a:gd name="connsiteY371" fmla="*/ 3434503 h 5838626"/>
              <a:gd name="connsiteX372" fmla="*/ 1497120 w 4749368"/>
              <a:gd name="connsiteY372" fmla="*/ 3434419 h 5838626"/>
              <a:gd name="connsiteX373" fmla="*/ 1479029 w 4749368"/>
              <a:gd name="connsiteY373" fmla="*/ 3432035 h 5838626"/>
              <a:gd name="connsiteX374" fmla="*/ 1439265 w 4749368"/>
              <a:gd name="connsiteY374" fmla="*/ 3417145 h 5838626"/>
              <a:gd name="connsiteX375" fmla="*/ 1384181 w 4749368"/>
              <a:gd name="connsiteY375" fmla="*/ 3417145 h 5838626"/>
              <a:gd name="connsiteX376" fmla="*/ 1332769 w 4749368"/>
              <a:gd name="connsiteY376" fmla="*/ 3446523 h 5838626"/>
              <a:gd name="connsiteX377" fmla="*/ 1226273 w 4749368"/>
              <a:gd name="connsiteY377" fmla="*/ 3468557 h 5838626"/>
              <a:gd name="connsiteX378" fmla="*/ 1149154 w 4749368"/>
              <a:gd name="connsiteY378" fmla="*/ 3472229 h 5838626"/>
              <a:gd name="connsiteX379" fmla="*/ 1064692 w 4749368"/>
              <a:gd name="connsiteY379" fmla="*/ 3490591 h 5838626"/>
              <a:gd name="connsiteX380" fmla="*/ 914128 w 4749368"/>
              <a:gd name="connsiteY380" fmla="*/ 3534658 h 5838626"/>
              <a:gd name="connsiteX381" fmla="*/ 726841 w 4749368"/>
              <a:gd name="connsiteY381" fmla="*/ 3597087 h 5838626"/>
              <a:gd name="connsiteX382" fmla="*/ 601983 w 4749368"/>
              <a:gd name="connsiteY382" fmla="*/ 3659516 h 5838626"/>
              <a:gd name="connsiteX383" fmla="*/ 491815 w 4749368"/>
              <a:gd name="connsiteY383" fmla="*/ 3718273 h 5838626"/>
              <a:gd name="connsiteX384" fmla="*/ 337579 w 4749368"/>
              <a:gd name="connsiteY384" fmla="*/ 3850475 h 5838626"/>
              <a:gd name="connsiteX385" fmla="*/ 249444 w 4749368"/>
              <a:gd name="connsiteY385" fmla="*/ 3883526 h 5838626"/>
              <a:gd name="connsiteX386" fmla="*/ 168653 w 4749368"/>
              <a:gd name="connsiteY386" fmla="*/ 3843131 h 5838626"/>
              <a:gd name="connsiteX387" fmla="*/ 14417 w 4749368"/>
              <a:gd name="connsiteY387" fmla="*/ 3743979 h 5838626"/>
              <a:gd name="connsiteX388" fmla="*/ 14417 w 4749368"/>
              <a:gd name="connsiteY388" fmla="*/ 3688894 h 5838626"/>
              <a:gd name="connsiteX389" fmla="*/ 14417 w 4749368"/>
              <a:gd name="connsiteY389" fmla="*/ 3604432 h 5838626"/>
              <a:gd name="connsiteX390" fmla="*/ 209048 w 4749368"/>
              <a:gd name="connsiteY390" fmla="*/ 3556692 h 5838626"/>
              <a:gd name="connsiteX391" fmla="*/ 275150 w 4749368"/>
              <a:gd name="connsiteY391" fmla="*/ 3549347 h 5838626"/>
              <a:gd name="connsiteX392" fmla="*/ 352268 w 4749368"/>
              <a:gd name="connsiteY392" fmla="*/ 3523641 h 5838626"/>
              <a:gd name="connsiteX393" fmla="*/ 488142 w 4749368"/>
              <a:gd name="connsiteY393" fmla="*/ 3512625 h 5838626"/>
              <a:gd name="connsiteX394" fmla="*/ 539554 w 4749368"/>
              <a:gd name="connsiteY394" fmla="*/ 3483246 h 5838626"/>
              <a:gd name="connsiteX395" fmla="*/ 657068 w 4749368"/>
              <a:gd name="connsiteY395" fmla="*/ 3483246 h 5838626"/>
              <a:gd name="connsiteX396" fmla="*/ 734186 w 4749368"/>
              <a:gd name="connsiteY396" fmla="*/ 3450196 h 5838626"/>
              <a:gd name="connsiteX397" fmla="*/ 785598 w 4749368"/>
              <a:gd name="connsiteY397" fmla="*/ 3442851 h 5838626"/>
              <a:gd name="connsiteX398" fmla="*/ 818648 w 4749368"/>
              <a:gd name="connsiteY398" fmla="*/ 3406128 h 5838626"/>
              <a:gd name="connsiteX399" fmla="*/ 895766 w 4749368"/>
              <a:gd name="connsiteY399" fmla="*/ 3384094 h 5838626"/>
              <a:gd name="connsiteX400" fmla="*/ 928817 w 4749368"/>
              <a:gd name="connsiteY400" fmla="*/ 3354716 h 5838626"/>
              <a:gd name="connsiteX401" fmla="*/ 947179 w 4749368"/>
              <a:gd name="connsiteY401" fmla="*/ 3314321 h 5838626"/>
              <a:gd name="connsiteX402" fmla="*/ 925145 w 4749368"/>
              <a:gd name="connsiteY402" fmla="*/ 3292287 h 5838626"/>
              <a:gd name="connsiteX403" fmla="*/ 961868 w 4749368"/>
              <a:gd name="connsiteY403" fmla="*/ 3233531 h 5838626"/>
              <a:gd name="connsiteX404" fmla="*/ 961868 w 4749368"/>
              <a:gd name="connsiteY404" fmla="*/ 3149068 h 5838626"/>
              <a:gd name="connsiteX405" fmla="*/ 958195 w 4749368"/>
              <a:gd name="connsiteY405" fmla="*/ 3090311 h 5838626"/>
              <a:gd name="connsiteX406" fmla="*/ 954523 w 4749368"/>
              <a:gd name="connsiteY406" fmla="*/ 3053588 h 5838626"/>
              <a:gd name="connsiteX407" fmla="*/ 928817 w 4749368"/>
              <a:gd name="connsiteY407" fmla="*/ 3035227 h 5838626"/>
              <a:gd name="connsiteX408" fmla="*/ 914128 w 4749368"/>
              <a:gd name="connsiteY408" fmla="*/ 2969126 h 5838626"/>
              <a:gd name="connsiteX409" fmla="*/ 892094 w 4749368"/>
              <a:gd name="connsiteY409" fmla="*/ 2917714 h 5838626"/>
              <a:gd name="connsiteX410" fmla="*/ 895766 w 4749368"/>
              <a:gd name="connsiteY410" fmla="*/ 2880991 h 5838626"/>
              <a:gd name="connsiteX411" fmla="*/ 965540 w 4749368"/>
              <a:gd name="connsiteY411" fmla="*/ 2855285 h 5838626"/>
              <a:gd name="connsiteX412" fmla="*/ 1002493 w 4749368"/>
              <a:gd name="connsiteY412" fmla="*/ 2852990 h 5838626"/>
              <a:gd name="connsiteX413" fmla="*/ 1042658 w 4749368"/>
              <a:gd name="connsiteY413" fmla="*/ 2855285 h 5838626"/>
              <a:gd name="connsiteX414" fmla="*/ 1138138 w 4749368"/>
              <a:gd name="connsiteY414" fmla="*/ 2866302 h 5838626"/>
              <a:gd name="connsiteX415" fmla="*/ 1182205 w 4749368"/>
              <a:gd name="connsiteY415" fmla="*/ 2895680 h 5838626"/>
              <a:gd name="connsiteX416" fmla="*/ 1229945 w 4749368"/>
              <a:gd name="connsiteY416" fmla="*/ 2958109 h 5838626"/>
              <a:gd name="connsiteX417" fmla="*/ 1255651 w 4749368"/>
              <a:gd name="connsiteY417" fmla="*/ 3027882 h 5838626"/>
              <a:gd name="connsiteX418" fmla="*/ 1288701 w 4749368"/>
              <a:gd name="connsiteY418" fmla="*/ 3075622 h 5838626"/>
              <a:gd name="connsiteX419" fmla="*/ 1299718 w 4749368"/>
              <a:gd name="connsiteY419" fmla="*/ 3174774 h 5838626"/>
              <a:gd name="connsiteX420" fmla="*/ 1303391 w 4749368"/>
              <a:gd name="connsiteY420" fmla="*/ 3218841 h 5838626"/>
              <a:gd name="connsiteX421" fmla="*/ 1351130 w 4749368"/>
              <a:gd name="connsiteY421" fmla="*/ 3251892 h 5838626"/>
              <a:gd name="connsiteX422" fmla="*/ 1380509 w 4749368"/>
              <a:gd name="connsiteY422" fmla="*/ 3277598 h 5838626"/>
              <a:gd name="connsiteX423" fmla="*/ 1487005 w 4749368"/>
              <a:gd name="connsiteY423" fmla="*/ 3259237 h 5838626"/>
              <a:gd name="connsiteX424" fmla="*/ 1517302 w 4749368"/>
              <a:gd name="connsiteY424" fmla="*/ 3257171 h 5838626"/>
              <a:gd name="connsiteX425" fmla="*/ 1519910 w 4749368"/>
              <a:gd name="connsiteY425" fmla="*/ 3256821 h 5838626"/>
              <a:gd name="connsiteX426" fmla="*/ 1523728 w 4749368"/>
              <a:gd name="connsiteY426" fmla="*/ 3218841 h 5838626"/>
              <a:gd name="connsiteX427" fmla="*/ 1498022 w 4749368"/>
              <a:gd name="connsiteY427" fmla="*/ 3138051 h 5838626"/>
              <a:gd name="connsiteX428" fmla="*/ 1468644 w 4749368"/>
              <a:gd name="connsiteY428" fmla="*/ 3119690 h 5838626"/>
              <a:gd name="connsiteX429" fmla="*/ 1487005 w 4749368"/>
              <a:gd name="connsiteY429" fmla="*/ 2947092 h 5838626"/>
              <a:gd name="connsiteX430" fmla="*/ 1505366 w 4749368"/>
              <a:gd name="connsiteY430" fmla="*/ 2888335 h 5838626"/>
              <a:gd name="connsiteX431" fmla="*/ 1516383 w 4749368"/>
              <a:gd name="connsiteY431" fmla="*/ 2690032 h 5838626"/>
              <a:gd name="connsiteX432" fmla="*/ 1479660 w 4749368"/>
              <a:gd name="connsiteY432" fmla="*/ 2634947 h 5838626"/>
              <a:gd name="connsiteX433" fmla="*/ 1464971 w 4749368"/>
              <a:gd name="connsiteY433" fmla="*/ 2576191 h 5838626"/>
              <a:gd name="connsiteX434" fmla="*/ 1472316 w 4749368"/>
              <a:gd name="connsiteY434" fmla="*/ 2333820 h 5838626"/>
              <a:gd name="connsiteX435" fmla="*/ 1461299 w 4749368"/>
              <a:gd name="connsiteY435" fmla="*/ 2267718 h 5838626"/>
              <a:gd name="connsiteX436" fmla="*/ 1387853 w 4749368"/>
              <a:gd name="connsiteY436" fmla="*/ 2194273 h 5838626"/>
              <a:gd name="connsiteX437" fmla="*/ 1387853 w 4749368"/>
              <a:gd name="connsiteY437" fmla="*/ 2164894 h 5838626"/>
              <a:gd name="connsiteX438" fmla="*/ 1428248 w 4749368"/>
              <a:gd name="connsiteY438" fmla="*/ 2139188 h 5838626"/>
              <a:gd name="connsiteX439" fmla="*/ 1442938 w 4749368"/>
              <a:gd name="connsiteY439" fmla="*/ 2109810 h 5838626"/>
              <a:gd name="connsiteX440" fmla="*/ 1527400 w 4749368"/>
              <a:gd name="connsiteY440" fmla="*/ 2095121 h 5838626"/>
              <a:gd name="connsiteX441" fmla="*/ 1567795 w 4749368"/>
              <a:gd name="connsiteY441" fmla="*/ 2054726 h 5838626"/>
              <a:gd name="connsiteX442" fmla="*/ 3584751 w 4749368"/>
              <a:gd name="connsiteY442" fmla="*/ 1569885 h 5838626"/>
              <a:gd name="connsiteX443" fmla="*/ 3547863 w 4749368"/>
              <a:gd name="connsiteY443" fmla="*/ 1581834 h 5838626"/>
              <a:gd name="connsiteX444" fmla="*/ 3555916 w 4749368"/>
              <a:gd name="connsiteY444" fmla="*/ 1631580 h 5838626"/>
              <a:gd name="connsiteX445" fmla="*/ 3553889 w 4749368"/>
              <a:gd name="connsiteY445" fmla="*/ 1642872 h 5838626"/>
              <a:gd name="connsiteX446" fmla="*/ 3570962 w 4749368"/>
              <a:gd name="connsiteY446" fmla="*/ 1689088 h 5838626"/>
              <a:gd name="connsiteX447" fmla="*/ 3629151 w 4749368"/>
              <a:gd name="connsiteY447" fmla="*/ 1711255 h 5838626"/>
              <a:gd name="connsiteX448" fmla="*/ 3629996 w 4749368"/>
              <a:gd name="connsiteY448" fmla="*/ 1658326 h 5838626"/>
              <a:gd name="connsiteX449" fmla="*/ 3631877 w 4749368"/>
              <a:gd name="connsiteY449" fmla="*/ 1642369 h 5838626"/>
              <a:gd name="connsiteX450" fmla="*/ 3629259 w 4749368"/>
              <a:gd name="connsiteY450" fmla="*/ 1618029 h 5838626"/>
              <a:gd name="connsiteX451" fmla="*/ 3625449 w 4749368"/>
              <a:gd name="connsiteY451" fmla="*/ 1576292 h 5838626"/>
              <a:gd name="connsiteX452" fmla="*/ 3584751 w 4749368"/>
              <a:gd name="connsiteY452" fmla="*/ 1569885 h 5838626"/>
              <a:gd name="connsiteX453" fmla="*/ 3593822 w 4749368"/>
              <a:gd name="connsiteY453" fmla="*/ 1201755 h 5838626"/>
              <a:gd name="connsiteX454" fmla="*/ 3562649 w 4749368"/>
              <a:gd name="connsiteY454" fmla="*/ 1206950 h 5838626"/>
              <a:gd name="connsiteX455" fmla="*/ 3582045 w 4749368"/>
              <a:gd name="connsiteY455" fmla="*/ 1306702 h 5838626"/>
              <a:gd name="connsiteX456" fmla="*/ 3629151 w 4749368"/>
              <a:gd name="connsiteY456" fmla="*/ 1323328 h 5838626"/>
              <a:gd name="connsiteX457" fmla="*/ 3623609 w 4749368"/>
              <a:gd name="connsiteY457" fmla="*/ 1218033 h 5838626"/>
              <a:gd name="connsiteX458" fmla="*/ 3593822 w 4749368"/>
              <a:gd name="connsiteY458" fmla="*/ 1201755 h 5838626"/>
              <a:gd name="connsiteX459" fmla="*/ 3573733 w 4749368"/>
              <a:gd name="connsiteY459" fmla="*/ 544702 h 5838626"/>
              <a:gd name="connsiteX460" fmla="*/ 3518315 w 4749368"/>
              <a:gd name="connsiteY460" fmla="*/ 553015 h 5838626"/>
              <a:gd name="connsiteX461" fmla="*/ 3471210 w 4749368"/>
              <a:gd name="connsiteY461" fmla="*/ 589037 h 5838626"/>
              <a:gd name="connsiteX462" fmla="*/ 3494720 w 4749368"/>
              <a:gd name="connsiteY462" fmla="*/ 619950 h 5838626"/>
              <a:gd name="connsiteX463" fmla="*/ 3496341 w 4749368"/>
              <a:gd name="connsiteY463" fmla="*/ 625129 h 5838626"/>
              <a:gd name="connsiteX464" fmla="*/ 3506192 w 4749368"/>
              <a:gd name="connsiteY464" fmla="*/ 618640 h 5838626"/>
              <a:gd name="connsiteX465" fmla="*/ 3520154 w 4749368"/>
              <a:gd name="connsiteY465" fmla="*/ 620329 h 5838626"/>
              <a:gd name="connsiteX466" fmla="*/ 3584448 w 4749368"/>
              <a:gd name="connsiteY466" fmla="*/ 608444 h 5838626"/>
              <a:gd name="connsiteX467" fmla="*/ 3595013 w 4749368"/>
              <a:gd name="connsiteY467" fmla="*/ 605121 h 5838626"/>
              <a:gd name="connsiteX468" fmla="*/ 3593021 w 4749368"/>
              <a:gd name="connsiteY468" fmla="*/ 601809 h 5838626"/>
              <a:gd name="connsiteX469" fmla="*/ 3598671 w 4749368"/>
              <a:gd name="connsiteY469" fmla="*/ 558557 h 5838626"/>
              <a:gd name="connsiteX470" fmla="*/ 3573733 w 4749368"/>
              <a:gd name="connsiteY470" fmla="*/ 544702 h 5838626"/>
              <a:gd name="connsiteX471" fmla="*/ 3448025 w 4749368"/>
              <a:gd name="connsiteY471" fmla="*/ 565 h 5838626"/>
              <a:gd name="connsiteX472" fmla="*/ 3476751 w 4749368"/>
              <a:gd name="connsiteY472" fmla="*/ 1604 h 5838626"/>
              <a:gd name="connsiteX473" fmla="*/ 3579275 w 4749368"/>
              <a:gd name="connsiteY473" fmla="*/ 62564 h 5838626"/>
              <a:gd name="connsiteX474" fmla="*/ 3687341 w 4749368"/>
              <a:gd name="connsiteY474" fmla="*/ 109670 h 5838626"/>
              <a:gd name="connsiteX475" fmla="*/ 3778781 w 4749368"/>
              <a:gd name="connsiteY475" fmla="*/ 167859 h 5838626"/>
              <a:gd name="connsiteX476" fmla="*/ 3834199 w 4749368"/>
              <a:gd name="connsiteY476" fmla="*/ 231590 h 5838626"/>
              <a:gd name="connsiteX477" fmla="*/ 3850824 w 4749368"/>
              <a:gd name="connsiteY477" fmla="*/ 356280 h 5838626"/>
              <a:gd name="connsiteX478" fmla="*/ 3784322 w 4749368"/>
              <a:gd name="connsiteY478" fmla="*/ 439408 h 5838626"/>
              <a:gd name="connsiteX479" fmla="*/ 3737217 w 4749368"/>
              <a:gd name="connsiteY479" fmla="*/ 475430 h 5838626"/>
              <a:gd name="connsiteX480" fmla="*/ 3762155 w 4749368"/>
              <a:gd name="connsiteY480" fmla="*/ 503139 h 5838626"/>
              <a:gd name="connsiteX481" fmla="*/ 3771507 w 4749368"/>
              <a:gd name="connsiteY481" fmla="*/ 519245 h 5838626"/>
              <a:gd name="connsiteX482" fmla="*/ 3771906 w 4749368"/>
              <a:gd name="connsiteY482" fmla="*/ 522057 h 5838626"/>
              <a:gd name="connsiteX483" fmla="*/ 3778845 w 4749368"/>
              <a:gd name="connsiteY483" fmla="*/ 518281 h 5838626"/>
              <a:gd name="connsiteX484" fmla="*/ 3849892 w 4749368"/>
              <a:gd name="connsiteY484" fmla="*/ 481783 h 5838626"/>
              <a:gd name="connsiteX485" fmla="*/ 3908081 w 4749368"/>
              <a:gd name="connsiteY485" fmla="*/ 462387 h 5838626"/>
              <a:gd name="connsiteX486" fmla="*/ 3977354 w 4749368"/>
              <a:gd name="connsiteY486" fmla="*/ 509492 h 5838626"/>
              <a:gd name="connsiteX487" fmla="*/ 4060481 w 4749368"/>
              <a:gd name="connsiteY487" fmla="*/ 570452 h 5838626"/>
              <a:gd name="connsiteX488" fmla="*/ 4107587 w 4749368"/>
              <a:gd name="connsiteY488" fmla="*/ 670205 h 5838626"/>
              <a:gd name="connsiteX489" fmla="*/ 4057710 w 4749368"/>
              <a:gd name="connsiteY489" fmla="*/ 747790 h 5838626"/>
              <a:gd name="connsiteX490" fmla="*/ 3933019 w 4749368"/>
              <a:gd name="connsiteY490" fmla="*/ 839230 h 5838626"/>
              <a:gd name="connsiteX491" fmla="*/ 3816641 w 4749368"/>
              <a:gd name="connsiteY491" fmla="*/ 916816 h 5838626"/>
              <a:gd name="connsiteX492" fmla="*/ 3808329 w 4749368"/>
              <a:gd name="connsiteY492" fmla="*/ 986089 h 5838626"/>
              <a:gd name="connsiteX493" fmla="*/ 3836038 w 4749368"/>
              <a:gd name="connsiteY493" fmla="*/ 1030423 h 5838626"/>
              <a:gd name="connsiteX494" fmla="*/ 3838809 w 4749368"/>
              <a:gd name="connsiteY494" fmla="*/ 1130176 h 5838626"/>
              <a:gd name="connsiteX495" fmla="*/ 3866518 w 4749368"/>
              <a:gd name="connsiteY495" fmla="*/ 1221616 h 5838626"/>
              <a:gd name="connsiteX496" fmla="*/ 3877601 w 4749368"/>
              <a:gd name="connsiteY496" fmla="*/ 1360161 h 5838626"/>
              <a:gd name="connsiteX497" fmla="*/ 3883143 w 4749368"/>
              <a:gd name="connsiteY497" fmla="*/ 1554125 h 5838626"/>
              <a:gd name="connsiteX498" fmla="*/ 3885222 w 4749368"/>
              <a:gd name="connsiteY498" fmla="*/ 1587268 h 5838626"/>
              <a:gd name="connsiteX499" fmla="*/ 3887277 w 4749368"/>
              <a:gd name="connsiteY499" fmla="*/ 1603260 h 5838626"/>
              <a:gd name="connsiteX500" fmla="*/ 3892388 w 4749368"/>
              <a:gd name="connsiteY500" fmla="*/ 1619815 h 5838626"/>
              <a:gd name="connsiteX501" fmla="*/ 3911784 w 4749368"/>
              <a:gd name="connsiteY501" fmla="*/ 1691859 h 5838626"/>
              <a:gd name="connsiteX502" fmla="*/ 3917326 w 4749368"/>
              <a:gd name="connsiteY502" fmla="*/ 1808237 h 5838626"/>
              <a:gd name="connsiteX503" fmla="*/ 3909013 w 4749368"/>
              <a:gd name="connsiteY503" fmla="*/ 1907990 h 5838626"/>
              <a:gd name="connsiteX504" fmla="*/ 3922868 w 4749368"/>
              <a:gd name="connsiteY504" fmla="*/ 1966179 h 5838626"/>
              <a:gd name="connsiteX505" fmla="*/ 3914555 w 4749368"/>
              <a:gd name="connsiteY505" fmla="*/ 2049306 h 5838626"/>
              <a:gd name="connsiteX506" fmla="*/ 3909013 w 4749368"/>
              <a:gd name="connsiteY506" fmla="*/ 2104724 h 5838626"/>
              <a:gd name="connsiteX507" fmla="*/ 3907709 w 4749368"/>
              <a:gd name="connsiteY507" fmla="*/ 2117688 h 5838626"/>
              <a:gd name="connsiteX508" fmla="*/ 4000452 w 4749368"/>
              <a:gd name="connsiteY508" fmla="*/ 2108274 h 5838626"/>
              <a:gd name="connsiteX509" fmla="*/ 4084359 w 4749368"/>
              <a:gd name="connsiteY509" fmla="*/ 2107776 h 5838626"/>
              <a:gd name="connsiteX510" fmla="*/ 4324649 w 4749368"/>
              <a:gd name="connsiteY510" fmla="*/ 2122129 h 5838626"/>
              <a:gd name="connsiteX511" fmla="*/ 4468736 w 4749368"/>
              <a:gd name="connsiteY511" fmla="*/ 2122129 h 5838626"/>
              <a:gd name="connsiteX512" fmla="*/ 4604510 w 4749368"/>
              <a:gd name="connsiteY512" fmla="*/ 2210798 h 5838626"/>
              <a:gd name="connsiteX513" fmla="*/ 4690409 w 4749368"/>
              <a:gd name="connsiteY513" fmla="*/ 2341031 h 5838626"/>
              <a:gd name="connsiteX514" fmla="*/ 4734743 w 4749368"/>
              <a:gd name="connsiteY514" fmla="*/ 2440783 h 5838626"/>
              <a:gd name="connsiteX515" fmla="*/ 4748598 w 4749368"/>
              <a:gd name="connsiteY515" fmla="*/ 2534994 h 5838626"/>
              <a:gd name="connsiteX516" fmla="*/ 4715347 w 4749368"/>
              <a:gd name="connsiteY516" fmla="*/ 2626434 h 5838626"/>
              <a:gd name="connsiteX517" fmla="*/ 4651616 w 4749368"/>
              <a:gd name="connsiteY517" fmla="*/ 2695707 h 5838626"/>
              <a:gd name="connsiteX518" fmla="*/ 4540780 w 4749368"/>
              <a:gd name="connsiteY518" fmla="*/ 2781605 h 5838626"/>
              <a:gd name="connsiteX519" fmla="*/ 4421630 w 4749368"/>
              <a:gd name="connsiteY519" fmla="*/ 2856420 h 5838626"/>
              <a:gd name="connsiteX520" fmla="*/ 4274772 w 4749368"/>
              <a:gd name="connsiteY520" fmla="*/ 2889671 h 5838626"/>
              <a:gd name="connsiteX521" fmla="*/ 4058641 w 4749368"/>
              <a:gd name="connsiteY521" fmla="*/ 2895213 h 5838626"/>
              <a:gd name="connsiteX522" fmla="*/ 3914554 w 4749368"/>
              <a:gd name="connsiteY522" fmla="*/ 2803773 h 5838626"/>
              <a:gd name="connsiteX523" fmla="*/ 3895158 w 4749368"/>
              <a:gd name="connsiteY523" fmla="*/ 2764980 h 5838626"/>
              <a:gd name="connsiteX524" fmla="*/ 3879662 w 4749368"/>
              <a:gd name="connsiteY524" fmla="*/ 2760168 h 5838626"/>
              <a:gd name="connsiteX525" fmla="*/ 3872990 w 4749368"/>
              <a:gd name="connsiteY525" fmla="*/ 2767751 h 5838626"/>
              <a:gd name="connsiteX526" fmla="*/ 3767696 w 4749368"/>
              <a:gd name="connsiteY526" fmla="*/ 2812085 h 5838626"/>
              <a:gd name="connsiteX527" fmla="*/ 3676256 w 4749368"/>
              <a:gd name="connsiteY527" fmla="*/ 2784376 h 5838626"/>
              <a:gd name="connsiteX528" fmla="*/ 3598670 w 4749368"/>
              <a:gd name="connsiteY528" fmla="*/ 2806543 h 5838626"/>
              <a:gd name="connsiteX529" fmla="*/ 3468438 w 4749368"/>
              <a:gd name="connsiteY529" fmla="*/ 2812085 h 5838626"/>
              <a:gd name="connsiteX530" fmla="*/ 3399165 w 4749368"/>
              <a:gd name="connsiteY530" fmla="*/ 2864733 h 5838626"/>
              <a:gd name="connsiteX531" fmla="*/ 3313267 w 4749368"/>
              <a:gd name="connsiteY531" fmla="*/ 2873045 h 5838626"/>
              <a:gd name="connsiteX532" fmla="*/ 3219056 w 4749368"/>
              <a:gd name="connsiteY532" fmla="*/ 2795460 h 5838626"/>
              <a:gd name="connsiteX533" fmla="*/ 3152554 w 4749368"/>
              <a:gd name="connsiteY533" fmla="*/ 2684623 h 5838626"/>
              <a:gd name="connsiteX534" fmla="*/ 3122074 w 4749368"/>
              <a:gd name="connsiteY534" fmla="*/ 2576558 h 5838626"/>
              <a:gd name="connsiteX535" fmla="*/ 3086052 w 4749368"/>
              <a:gd name="connsiteY535" fmla="*/ 2507285 h 5838626"/>
              <a:gd name="connsiteX536" fmla="*/ 3158096 w 4749368"/>
              <a:gd name="connsiteY536" fmla="*/ 2493431 h 5838626"/>
              <a:gd name="connsiteX537" fmla="*/ 3169180 w 4749368"/>
              <a:gd name="connsiteY537" fmla="*/ 2457409 h 5838626"/>
              <a:gd name="connsiteX538" fmla="*/ 3213514 w 4749368"/>
              <a:gd name="connsiteY538" fmla="*/ 2457409 h 5838626"/>
              <a:gd name="connsiteX539" fmla="*/ 3255078 w 4749368"/>
              <a:gd name="connsiteY539" fmla="*/ 2476805 h 5838626"/>
              <a:gd name="connsiteX540" fmla="*/ 3260620 w 4749368"/>
              <a:gd name="connsiteY540" fmla="*/ 2501743 h 5838626"/>
              <a:gd name="connsiteX541" fmla="*/ 3329892 w 4749368"/>
              <a:gd name="connsiteY541" fmla="*/ 2504514 h 5838626"/>
              <a:gd name="connsiteX542" fmla="*/ 3415790 w 4749368"/>
              <a:gd name="connsiteY542" fmla="*/ 2476805 h 5838626"/>
              <a:gd name="connsiteX543" fmla="*/ 3604212 w 4749368"/>
              <a:gd name="connsiteY543" fmla="*/ 2421387 h 5838626"/>
              <a:gd name="connsiteX544" fmla="*/ 3620482 w 4749368"/>
              <a:gd name="connsiteY544" fmla="*/ 2403905 h 5838626"/>
              <a:gd name="connsiteX545" fmla="*/ 3598671 w 4749368"/>
              <a:gd name="connsiteY545" fmla="*/ 2403982 h 5838626"/>
              <a:gd name="connsiteX546" fmla="*/ 3512773 w 4749368"/>
              <a:gd name="connsiteY546" fmla="*/ 2351335 h 5838626"/>
              <a:gd name="connsiteX547" fmla="*/ 3465149 w 4749368"/>
              <a:gd name="connsiteY547" fmla="*/ 2339905 h 5838626"/>
              <a:gd name="connsiteX548" fmla="*/ 3439828 w 4749368"/>
              <a:gd name="connsiteY548" fmla="*/ 2334953 h 5838626"/>
              <a:gd name="connsiteX549" fmla="*/ 3430122 w 4749368"/>
              <a:gd name="connsiteY549" fmla="*/ 2337437 h 5838626"/>
              <a:gd name="connsiteX550" fmla="*/ 3368685 w 4749368"/>
              <a:gd name="connsiteY550" fmla="*/ 2352114 h 5838626"/>
              <a:gd name="connsiteX551" fmla="*/ 3205201 w 4749368"/>
              <a:gd name="connsiteY551" fmla="*/ 2379823 h 5838626"/>
              <a:gd name="connsiteX552" fmla="*/ 3061114 w 4749368"/>
              <a:gd name="connsiteY552" fmla="*/ 2446325 h 5838626"/>
              <a:gd name="connsiteX553" fmla="*/ 2897630 w 4749368"/>
              <a:gd name="connsiteY553" fmla="*/ 2537765 h 5838626"/>
              <a:gd name="connsiteX554" fmla="*/ 2922569 w 4749368"/>
              <a:gd name="connsiteY554" fmla="*/ 2626434 h 5838626"/>
              <a:gd name="connsiteX555" fmla="*/ 3002925 w 4749368"/>
              <a:gd name="connsiteY555" fmla="*/ 2776063 h 5838626"/>
              <a:gd name="connsiteX556" fmla="*/ 3036176 w 4749368"/>
              <a:gd name="connsiteY556" fmla="*/ 2856420 h 5838626"/>
              <a:gd name="connsiteX557" fmla="*/ 3038947 w 4749368"/>
              <a:gd name="connsiteY557" fmla="*/ 2906296 h 5838626"/>
              <a:gd name="connsiteX558" fmla="*/ 2986300 w 4749368"/>
              <a:gd name="connsiteY558" fmla="*/ 2931234 h 5838626"/>
              <a:gd name="connsiteX559" fmla="*/ 2911485 w 4749368"/>
              <a:gd name="connsiteY559" fmla="*/ 2906296 h 5838626"/>
              <a:gd name="connsiteX560" fmla="*/ 2800649 w 4749368"/>
              <a:gd name="connsiteY560" fmla="*/ 2745583 h 5838626"/>
              <a:gd name="connsiteX561" fmla="*/ 2714750 w 4749368"/>
              <a:gd name="connsiteY561" fmla="*/ 2587642 h 5838626"/>
              <a:gd name="connsiteX562" fmla="*/ 2675958 w 4749368"/>
              <a:gd name="connsiteY562" fmla="*/ 2501743 h 5838626"/>
              <a:gd name="connsiteX563" fmla="*/ 2662103 w 4749368"/>
              <a:gd name="connsiteY563" fmla="*/ 2390907 h 5838626"/>
              <a:gd name="connsiteX564" fmla="*/ 2703667 w 4749368"/>
              <a:gd name="connsiteY564" fmla="*/ 2335489 h 5838626"/>
              <a:gd name="connsiteX565" fmla="*/ 2720292 w 4749368"/>
              <a:gd name="connsiteY565" fmla="*/ 2282842 h 5838626"/>
              <a:gd name="connsiteX566" fmla="*/ 2800649 w 4749368"/>
              <a:gd name="connsiteY566" fmla="*/ 2332718 h 5838626"/>
              <a:gd name="connsiteX567" fmla="*/ 2833900 w 4749368"/>
              <a:gd name="connsiteY567" fmla="*/ 2363198 h 5838626"/>
              <a:gd name="connsiteX568" fmla="*/ 2847754 w 4749368"/>
              <a:gd name="connsiteY568" fmla="*/ 2415845 h 5838626"/>
              <a:gd name="connsiteX569" fmla="*/ 2872692 w 4749368"/>
              <a:gd name="connsiteY569" fmla="*/ 2451867 h 5838626"/>
              <a:gd name="connsiteX570" fmla="*/ 3033405 w 4749368"/>
              <a:gd name="connsiteY570" fmla="*/ 2371511 h 5838626"/>
              <a:gd name="connsiteX571" fmla="*/ 3188576 w 4749368"/>
              <a:gd name="connsiteY571" fmla="*/ 2313322 h 5838626"/>
              <a:gd name="connsiteX572" fmla="*/ 3249190 w 4749368"/>
              <a:gd name="connsiteY572" fmla="*/ 2297736 h 5838626"/>
              <a:gd name="connsiteX573" fmla="*/ 3283191 w 4749368"/>
              <a:gd name="connsiteY573" fmla="*/ 2289596 h 5838626"/>
              <a:gd name="connsiteX574" fmla="*/ 3266162 w 4749368"/>
              <a:gd name="connsiteY574" fmla="*/ 2282062 h 5838626"/>
              <a:gd name="connsiteX575" fmla="*/ 3263391 w 4749368"/>
              <a:gd name="connsiteY575" fmla="*/ 2240499 h 5838626"/>
              <a:gd name="connsiteX576" fmla="*/ 3177493 w 4749368"/>
              <a:gd name="connsiteY576" fmla="*/ 2237728 h 5838626"/>
              <a:gd name="connsiteX577" fmla="*/ 3033406 w 4749368"/>
              <a:gd name="connsiteY577" fmla="*/ 2268208 h 5838626"/>
              <a:gd name="connsiteX578" fmla="*/ 3000155 w 4749368"/>
              <a:gd name="connsiteY578" fmla="*/ 2257124 h 5838626"/>
              <a:gd name="connsiteX579" fmla="*/ 3033406 w 4749368"/>
              <a:gd name="connsiteY579" fmla="*/ 2196164 h 5838626"/>
              <a:gd name="connsiteX580" fmla="*/ 3166410 w 4749368"/>
              <a:gd name="connsiteY580" fmla="*/ 2179539 h 5838626"/>
              <a:gd name="connsiteX581" fmla="*/ 3219057 w 4749368"/>
              <a:gd name="connsiteY581" fmla="*/ 2168455 h 5838626"/>
              <a:gd name="connsiteX582" fmla="*/ 3260621 w 4749368"/>
              <a:gd name="connsiteY582" fmla="*/ 2137975 h 5838626"/>
              <a:gd name="connsiteX583" fmla="*/ 3274475 w 4749368"/>
              <a:gd name="connsiteY583" fmla="*/ 2038222 h 5838626"/>
              <a:gd name="connsiteX584" fmla="*/ 3299413 w 4749368"/>
              <a:gd name="connsiteY584" fmla="*/ 1991117 h 5838626"/>
              <a:gd name="connsiteX585" fmla="*/ 3346519 w 4749368"/>
              <a:gd name="connsiteY585" fmla="*/ 1919073 h 5838626"/>
              <a:gd name="connsiteX586" fmla="*/ 3338206 w 4749368"/>
              <a:gd name="connsiteY586" fmla="*/ 1802695 h 5838626"/>
              <a:gd name="connsiteX587" fmla="*/ 3352061 w 4749368"/>
              <a:gd name="connsiteY587" fmla="*/ 1650295 h 5838626"/>
              <a:gd name="connsiteX588" fmla="*/ 3349485 w 4749368"/>
              <a:gd name="connsiteY588" fmla="*/ 1617109 h 5838626"/>
              <a:gd name="connsiteX589" fmla="*/ 3347837 w 4749368"/>
              <a:gd name="connsiteY589" fmla="*/ 1608652 h 5838626"/>
              <a:gd name="connsiteX590" fmla="*/ 3342816 w 4749368"/>
              <a:gd name="connsiteY590" fmla="*/ 1604001 h 5838626"/>
              <a:gd name="connsiteX591" fmla="*/ 3337274 w 4749368"/>
              <a:gd name="connsiteY591" fmla="*/ 1440518 h 5838626"/>
              <a:gd name="connsiteX592" fmla="*/ 3370525 w 4749368"/>
              <a:gd name="connsiteY592" fmla="*/ 1307514 h 5838626"/>
              <a:gd name="connsiteX593" fmla="*/ 3340045 w 4749368"/>
              <a:gd name="connsiteY593" fmla="*/ 1174510 h 5838626"/>
              <a:gd name="connsiteX594" fmla="*/ 3331732 w 4749368"/>
              <a:gd name="connsiteY594" fmla="*/ 1096925 h 5838626"/>
              <a:gd name="connsiteX595" fmla="*/ 3193187 w 4749368"/>
              <a:gd name="connsiteY595" fmla="*/ 1094154 h 5838626"/>
              <a:gd name="connsiteX596" fmla="*/ 2918867 w 4749368"/>
              <a:gd name="connsiteY596" fmla="*/ 1130176 h 5838626"/>
              <a:gd name="connsiteX597" fmla="*/ 2780321 w 4749368"/>
              <a:gd name="connsiteY597" fmla="*/ 1016569 h 5838626"/>
              <a:gd name="connsiteX598" fmla="*/ 2752612 w 4749368"/>
              <a:gd name="connsiteY598" fmla="*/ 961150 h 5838626"/>
              <a:gd name="connsiteX599" fmla="*/ 2760925 w 4749368"/>
              <a:gd name="connsiteY599" fmla="*/ 902961 h 5838626"/>
              <a:gd name="connsiteX600" fmla="*/ 2816343 w 4749368"/>
              <a:gd name="connsiteY600" fmla="*/ 905732 h 5838626"/>
              <a:gd name="connsiteX601" fmla="*/ 2860678 w 4749368"/>
              <a:gd name="connsiteY601" fmla="*/ 944525 h 5838626"/>
              <a:gd name="connsiteX602" fmla="*/ 2927179 w 4749368"/>
              <a:gd name="connsiteY602" fmla="*/ 952838 h 5838626"/>
              <a:gd name="connsiteX603" fmla="*/ 3010307 w 4749368"/>
              <a:gd name="connsiteY603" fmla="*/ 911274 h 5838626"/>
              <a:gd name="connsiteX604" fmla="*/ 3079579 w 4749368"/>
              <a:gd name="connsiteY604" fmla="*/ 905732 h 5838626"/>
              <a:gd name="connsiteX605" fmla="*/ 3171019 w 4749368"/>
              <a:gd name="connsiteY605" fmla="*/ 861398 h 5838626"/>
              <a:gd name="connsiteX606" fmla="*/ 3295710 w 4749368"/>
              <a:gd name="connsiteY606" fmla="*/ 817063 h 5838626"/>
              <a:gd name="connsiteX607" fmla="*/ 3378838 w 4749368"/>
              <a:gd name="connsiteY607" fmla="*/ 720081 h 5838626"/>
              <a:gd name="connsiteX608" fmla="*/ 3389189 w 4749368"/>
              <a:gd name="connsiteY608" fmla="*/ 710831 h 5838626"/>
              <a:gd name="connsiteX609" fmla="*/ 3385311 w 4749368"/>
              <a:gd name="connsiteY609" fmla="*/ 708186 h 5838626"/>
              <a:gd name="connsiteX610" fmla="*/ 3365915 w 4749368"/>
              <a:gd name="connsiteY610" fmla="*/ 575182 h 5838626"/>
              <a:gd name="connsiteX611" fmla="*/ 3332664 w 4749368"/>
              <a:gd name="connsiteY611" fmla="*/ 456033 h 5838626"/>
              <a:gd name="connsiteX612" fmla="*/ 3230141 w 4749368"/>
              <a:gd name="connsiteY612" fmla="*/ 267611 h 5838626"/>
              <a:gd name="connsiteX613" fmla="*/ 3144242 w 4749368"/>
              <a:gd name="connsiteY613" fmla="*/ 131837 h 5838626"/>
              <a:gd name="connsiteX614" fmla="*/ 3105450 w 4749368"/>
              <a:gd name="connsiteY614" fmla="*/ 48710 h 5838626"/>
              <a:gd name="connsiteX615" fmla="*/ 3216286 w 4749368"/>
              <a:gd name="connsiteY615" fmla="*/ 23771 h 5838626"/>
              <a:gd name="connsiteX616" fmla="*/ 3354831 w 4749368"/>
              <a:gd name="connsiteY616" fmla="*/ 18230 h 5838626"/>
              <a:gd name="connsiteX617" fmla="*/ 3448025 w 4749368"/>
              <a:gd name="connsiteY617" fmla="*/ 565 h 583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4749368" h="5838626">
                <a:moveTo>
                  <a:pt x="2026832" y="3343699"/>
                </a:moveTo>
                <a:cubicBezTo>
                  <a:pt x="2011225" y="3344158"/>
                  <a:pt x="2005601" y="3350126"/>
                  <a:pt x="1981301" y="3359278"/>
                </a:cubicBezTo>
                <a:lnTo>
                  <a:pt x="1973289" y="3361847"/>
                </a:lnTo>
                <a:lnTo>
                  <a:pt x="1971747" y="3369405"/>
                </a:lnTo>
                <a:cubicBezTo>
                  <a:pt x="1968075" y="3402456"/>
                  <a:pt x="1981540" y="3408577"/>
                  <a:pt x="1982764" y="3428162"/>
                </a:cubicBezTo>
                <a:cubicBezTo>
                  <a:pt x="1983988" y="3447747"/>
                  <a:pt x="1984600" y="3458764"/>
                  <a:pt x="1979092" y="3486918"/>
                </a:cubicBezTo>
                <a:cubicBezTo>
                  <a:pt x="1973584" y="3515072"/>
                  <a:pt x="1945429" y="3561588"/>
                  <a:pt x="1949713" y="3597087"/>
                </a:cubicBezTo>
                <a:cubicBezTo>
                  <a:pt x="1952926" y="3623711"/>
                  <a:pt x="1974731" y="3626236"/>
                  <a:pt x="1991113" y="3657336"/>
                </a:cubicBezTo>
                <a:lnTo>
                  <a:pt x="1992504" y="3661663"/>
                </a:lnTo>
                <a:lnTo>
                  <a:pt x="2008470" y="3626465"/>
                </a:lnTo>
                <a:cubicBezTo>
                  <a:pt x="2034788" y="3575665"/>
                  <a:pt x="2088037" y="3502832"/>
                  <a:pt x="2103950" y="3464885"/>
                </a:cubicBezTo>
                <a:cubicBezTo>
                  <a:pt x="2119863" y="3426938"/>
                  <a:pt x="2108846" y="3415309"/>
                  <a:pt x="2103950" y="3398784"/>
                </a:cubicBezTo>
                <a:cubicBezTo>
                  <a:pt x="2099054" y="3382259"/>
                  <a:pt x="2087424" y="3374914"/>
                  <a:pt x="2074571" y="3365733"/>
                </a:cubicBezTo>
                <a:cubicBezTo>
                  <a:pt x="2061718" y="3356552"/>
                  <a:pt x="2047642" y="3343087"/>
                  <a:pt x="2026832" y="3343699"/>
                </a:cubicBezTo>
                <a:close/>
                <a:moveTo>
                  <a:pt x="3836449" y="3027696"/>
                </a:moveTo>
                <a:cubicBezTo>
                  <a:pt x="3856365" y="3026714"/>
                  <a:pt x="3877378" y="3028215"/>
                  <a:pt x="3895158" y="3033757"/>
                </a:cubicBezTo>
                <a:cubicBezTo>
                  <a:pt x="3930718" y="3044841"/>
                  <a:pt x="3960736" y="3078554"/>
                  <a:pt x="3997681" y="3103030"/>
                </a:cubicBezTo>
                <a:cubicBezTo>
                  <a:pt x="4034626" y="3127506"/>
                  <a:pt x="4093739" y="3157986"/>
                  <a:pt x="4116830" y="3180615"/>
                </a:cubicBezTo>
                <a:cubicBezTo>
                  <a:pt x="4139921" y="3203244"/>
                  <a:pt x="4144540" y="3218946"/>
                  <a:pt x="4136227" y="3238804"/>
                </a:cubicBezTo>
                <a:cubicBezTo>
                  <a:pt x="4127914" y="3258662"/>
                  <a:pt x="4084041" y="3278520"/>
                  <a:pt x="4066954" y="3299764"/>
                </a:cubicBezTo>
                <a:cubicBezTo>
                  <a:pt x="4049867" y="3321008"/>
                  <a:pt x="4037398" y="3350564"/>
                  <a:pt x="4033703" y="3366266"/>
                </a:cubicBezTo>
                <a:cubicBezTo>
                  <a:pt x="4030009" y="3381968"/>
                  <a:pt x="4033703" y="3388895"/>
                  <a:pt x="4044787" y="3393975"/>
                </a:cubicBezTo>
                <a:cubicBezTo>
                  <a:pt x="4055871" y="3399055"/>
                  <a:pt x="4084965" y="3402288"/>
                  <a:pt x="4100205" y="3396746"/>
                </a:cubicBezTo>
                <a:cubicBezTo>
                  <a:pt x="4115445" y="3391204"/>
                  <a:pt x="4120063" y="3372270"/>
                  <a:pt x="4136227" y="3360724"/>
                </a:cubicBezTo>
                <a:cubicBezTo>
                  <a:pt x="4152391" y="3349178"/>
                  <a:pt x="4177791" y="3333938"/>
                  <a:pt x="4197187" y="3327473"/>
                </a:cubicBezTo>
                <a:cubicBezTo>
                  <a:pt x="4216583" y="3321008"/>
                  <a:pt x="4229052" y="3315005"/>
                  <a:pt x="4252605" y="3321932"/>
                </a:cubicBezTo>
                <a:cubicBezTo>
                  <a:pt x="4276158" y="3328859"/>
                  <a:pt x="4318645" y="3350564"/>
                  <a:pt x="4338503" y="3369037"/>
                </a:cubicBezTo>
                <a:cubicBezTo>
                  <a:pt x="4358361" y="3387510"/>
                  <a:pt x="4377296" y="3411524"/>
                  <a:pt x="4371754" y="3432768"/>
                </a:cubicBezTo>
                <a:cubicBezTo>
                  <a:pt x="4366212" y="3454012"/>
                  <a:pt x="4336194" y="3475717"/>
                  <a:pt x="4305252" y="3496499"/>
                </a:cubicBezTo>
                <a:cubicBezTo>
                  <a:pt x="4274310" y="3517281"/>
                  <a:pt x="4225357" y="3535754"/>
                  <a:pt x="4186103" y="3557459"/>
                </a:cubicBezTo>
                <a:cubicBezTo>
                  <a:pt x="4146849" y="3579164"/>
                  <a:pt x="4102052" y="3602717"/>
                  <a:pt x="4069725" y="3626732"/>
                </a:cubicBezTo>
                <a:cubicBezTo>
                  <a:pt x="4037398" y="3650746"/>
                  <a:pt x="4005533" y="3678917"/>
                  <a:pt x="3992140" y="3701546"/>
                </a:cubicBezTo>
                <a:cubicBezTo>
                  <a:pt x="3978747" y="3724175"/>
                  <a:pt x="3981518" y="3745881"/>
                  <a:pt x="3989369" y="3762506"/>
                </a:cubicBezTo>
                <a:cubicBezTo>
                  <a:pt x="3997220" y="3779131"/>
                  <a:pt x="4016616" y="3793910"/>
                  <a:pt x="4039245" y="3801299"/>
                </a:cubicBezTo>
                <a:cubicBezTo>
                  <a:pt x="4061874" y="3808688"/>
                  <a:pt x="4088659" y="3811459"/>
                  <a:pt x="4125143" y="3806841"/>
                </a:cubicBezTo>
                <a:cubicBezTo>
                  <a:pt x="4161627" y="3802223"/>
                  <a:pt x="4219354" y="3780979"/>
                  <a:pt x="4258147" y="3773590"/>
                </a:cubicBezTo>
                <a:cubicBezTo>
                  <a:pt x="4296940" y="3766201"/>
                  <a:pt x="4333886" y="3768510"/>
                  <a:pt x="4357900" y="3762506"/>
                </a:cubicBezTo>
                <a:cubicBezTo>
                  <a:pt x="4381914" y="3756502"/>
                  <a:pt x="4380991" y="3740339"/>
                  <a:pt x="4402234" y="3737568"/>
                </a:cubicBezTo>
                <a:cubicBezTo>
                  <a:pt x="4423477" y="3734797"/>
                  <a:pt x="4455343" y="3750961"/>
                  <a:pt x="4485361" y="3745881"/>
                </a:cubicBezTo>
                <a:cubicBezTo>
                  <a:pt x="4515379" y="3740801"/>
                  <a:pt x="4553248" y="3705241"/>
                  <a:pt x="4582343" y="3707088"/>
                </a:cubicBezTo>
                <a:cubicBezTo>
                  <a:pt x="4611438" y="3708935"/>
                  <a:pt x="4633605" y="3730640"/>
                  <a:pt x="4659929" y="3756964"/>
                </a:cubicBezTo>
                <a:cubicBezTo>
                  <a:pt x="4686253" y="3783288"/>
                  <a:pt x="4740285" y="3838706"/>
                  <a:pt x="4740285" y="3865030"/>
                </a:cubicBezTo>
                <a:cubicBezTo>
                  <a:pt x="4740285" y="3891354"/>
                  <a:pt x="4697798" y="3904746"/>
                  <a:pt x="4659929" y="3914906"/>
                </a:cubicBezTo>
                <a:cubicBezTo>
                  <a:pt x="4622060" y="3925066"/>
                  <a:pt x="4573106" y="3925990"/>
                  <a:pt x="4513070" y="3925990"/>
                </a:cubicBezTo>
                <a:cubicBezTo>
                  <a:pt x="4453034" y="3925990"/>
                  <a:pt x="4348663" y="3914444"/>
                  <a:pt x="4299710" y="3914906"/>
                </a:cubicBezTo>
                <a:cubicBezTo>
                  <a:pt x="4250757" y="3915368"/>
                  <a:pt x="4219354" y="3928761"/>
                  <a:pt x="4219354" y="3928761"/>
                </a:cubicBezTo>
                <a:cubicBezTo>
                  <a:pt x="4190721" y="3933841"/>
                  <a:pt x="4159318" y="3934764"/>
                  <a:pt x="4127914" y="3945386"/>
                </a:cubicBezTo>
                <a:cubicBezTo>
                  <a:pt x="4096510" y="3956008"/>
                  <a:pt x="4051714" y="3973557"/>
                  <a:pt x="4030932" y="3992492"/>
                </a:cubicBezTo>
                <a:cubicBezTo>
                  <a:pt x="4010150" y="4011427"/>
                  <a:pt x="4012921" y="4022971"/>
                  <a:pt x="4003223" y="4058993"/>
                </a:cubicBezTo>
                <a:cubicBezTo>
                  <a:pt x="3993525" y="4095015"/>
                  <a:pt x="3970896" y="4177680"/>
                  <a:pt x="3972743" y="4208622"/>
                </a:cubicBezTo>
                <a:cubicBezTo>
                  <a:pt x="3974590" y="4239564"/>
                  <a:pt x="3999991" y="4241411"/>
                  <a:pt x="4014307" y="4244644"/>
                </a:cubicBezTo>
                <a:cubicBezTo>
                  <a:pt x="4028623" y="4247877"/>
                  <a:pt x="4053099" y="4243259"/>
                  <a:pt x="4058641" y="4228019"/>
                </a:cubicBezTo>
                <a:cubicBezTo>
                  <a:pt x="4064183" y="4212779"/>
                  <a:pt x="4047096" y="4177218"/>
                  <a:pt x="4047558" y="4153204"/>
                </a:cubicBezTo>
                <a:cubicBezTo>
                  <a:pt x="4048020" y="4129190"/>
                  <a:pt x="4053561" y="4098248"/>
                  <a:pt x="4061412" y="4083932"/>
                </a:cubicBezTo>
                <a:cubicBezTo>
                  <a:pt x="4069263" y="4069616"/>
                  <a:pt x="4087736" y="4077004"/>
                  <a:pt x="4094663" y="4067306"/>
                </a:cubicBezTo>
                <a:cubicBezTo>
                  <a:pt x="4101590" y="4057608"/>
                  <a:pt x="4087274" y="4034055"/>
                  <a:pt x="4102976" y="4025742"/>
                </a:cubicBezTo>
                <a:cubicBezTo>
                  <a:pt x="4118678" y="4017429"/>
                  <a:pt x="4158856" y="4021125"/>
                  <a:pt x="4188874" y="4017430"/>
                </a:cubicBezTo>
                <a:cubicBezTo>
                  <a:pt x="4218892" y="4013735"/>
                  <a:pt x="4261841" y="3996186"/>
                  <a:pt x="4283085" y="4003575"/>
                </a:cubicBezTo>
                <a:cubicBezTo>
                  <a:pt x="4304329" y="4010964"/>
                  <a:pt x="4309871" y="4043753"/>
                  <a:pt x="4316336" y="4061764"/>
                </a:cubicBezTo>
                <a:cubicBezTo>
                  <a:pt x="4322801" y="4079775"/>
                  <a:pt x="4314951" y="4094554"/>
                  <a:pt x="4321878" y="4111641"/>
                </a:cubicBezTo>
                <a:cubicBezTo>
                  <a:pt x="4328805" y="4128728"/>
                  <a:pt x="4353282" y="4141197"/>
                  <a:pt x="4357900" y="4164288"/>
                </a:cubicBezTo>
                <a:cubicBezTo>
                  <a:pt x="4362518" y="4187379"/>
                  <a:pt x="4369445" y="4223401"/>
                  <a:pt x="4349587" y="4250186"/>
                </a:cubicBezTo>
                <a:cubicBezTo>
                  <a:pt x="4329729" y="4276971"/>
                  <a:pt x="4277081" y="4292212"/>
                  <a:pt x="4238750" y="4325001"/>
                </a:cubicBezTo>
                <a:cubicBezTo>
                  <a:pt x="4200419" y="4357790"/>
                  <a:pt x="4161626" y="4395659"/>
                  <a:pt x="4119601" y="4446921"/>
                </a:cubicBezTo>
                <a:cubicBezTo>
                  <a:pt x="4077576" y="4498183"/>
                  <a:pt x="4029547" y="4574844"/>
                  <a:pt x="3986598" y="4632571"/>
                </a:cubicBezTo>
                <a:cubicBezTo>
                  <a:pt x="3943649" y="4690298"/>
                  <a:pt x="3906242" y="4754030"/>
                  <a:pt x="3861907" y="4793284"/>
                </a:cubicBezTo>
                <a:lnTo>
                  <a:pt x="3856313" y="4797324"/>
                </a:lnTo>
                <a:lnTo>
                  <a:pt x="3834025" y="4829220"/>
                </a:lnTo>
                <a:cubicBezTo>
                  <a:pt x="3804758" y="4869225"/>
                  <a:pt x="3765619" y="4918322"/>
                  <a:pt x="3739987" y="4948455"/>
                </a:cubicBezTo>
                <a:cubicBezTo>
                  <a:pt x="3705812" y="4988633"/>
                  <a:pt x="3691496" y="4995099"/>
                  <a:pt x="3654089" y="5034353"/>
                </a:cubicBezTo>
                <a:cubicBezTo>
                  <a:pt x="3616682" y="5073607"/>
                  <a:pt x="3558492" y="5147498"/>
                  <a:pt x="3515543" y="5183982"/>
                </a:cubicBezTo>
                <a:cubicBezTo>
                  <a:pt x="3472594" y="5220466"/>
                  <a:pt x="3441190" y="5225546"/>
                  <a:pt x="3396394" y="5253255"/>
                </a:cubicBezTo>
                <a:cubicBezTo>
                  <a:pt x="3351598" y="5280964"/>
                  <a:pt x="3288790" y="5323913"/>
                  <a:pt x="3246765" y="5350237"/>
                </a:cubicBezTo>
                <a:cubicBezTo>
                  <a:pt x="3204740" y="5376561"/>
                  <a:pt x="3183957" y="5393186"/>
                  <a:pt x="3144241" y="5411197"/>
                </a:cubicBezTo>
                <a:cubicBezTo>
                  <a:pt x="3104525" y="5429208"/>
                  <a:pt x="3047260" y="5442138"/>
                  <a:pt x="3008467" y="5458302"/>
                </a:cubicBezTo>
                <a:cubicBezTo>
                  <a:pt x="2969674" y="5474466"/>
                  <a:pt x="2943350" y="5502175"/>
                  <a:pt x="2911485" y="5508179"/>
                </a:cubicBezTo>
                <a:cubicBezTo>
                  <a:pt x="2879619" y="5514183"/>
                  <a:pt x="2827896" y="5506793"/>
                  <a:pt x="2817274" y="5494324"/>
                </a:cubicBezTo>
                <a:cubicBezTo>
                  <a:pt x="2806652" y="5481855"/>
                  <a:pt x="2826510" y="5451837"/>
                  <a:pt x="2847754" y="5433364"/>
                </a:cubicBezTo>
                <a:cubicBezTo>
                  <a:pt x="2868998" y="5414891"/>
                  <a:pt x="2911485" y="5409350"/>
                  <a:pt x="2944736" y="5383488"/>
                </a:cubicBezTo>
                <a:cubicBezTo>
                  <a:pt x="2977987" y="5357626"/>
                  <a:pt x="3014933" y="5305440"/>
                  <a:pt x="3047260" y="5278193"/>
                </a:cubicBezTo>
                <a:cubicBezTo>
                  <a:pt x="3079587" y="5250946"/>
                  <a:pt x="3138700" y="5220004"/>
                  <a:pt x="3138700" y="5220004"/>
                </a:cubicBezTo>
                <a:cubicBezTo>
                  <a:pt x="3172874" y="5197837"/>
                  <a:pt x="3218594" y="5165972"/>
                  <a:pt x="3252307" y="5145190"/>
                </a:cubicBezTo>
                <a:cubicBezTo>
                  <a:pt x="3286020" y="5124408"/>
                  <a:pt x="3311420" y="5121637"/>
                  <a:pt x="3340976" y="5095313"/>
                </a:cubicBezTo>
                <a:cubicBezTo>
                  <a:pt x="3370532" y="5068989"/>
                  <a:pt x="3397780" y="5014495"/>
                  <a:pt x="3429645" y="4987248"/>
                </a:cubicBezTo>
                <a:cubicBezTo>
                  <a:pt x="3461510" y="4960001"/>
                  <a:pt x="3510926" y="4951226"/>
                  <a:pt x="3532169" y="4931830"/>
                </a:cubicBezTo>
                <a:cubicBezTo>
                  <a:pt x="3553412" y="4912434"/>
                  <a:pt x="3544638" y="4890728"/>
                  <a:pt x="3557107" y="4870870"/>
                </a:cubicBezTo>
                <a:cubicBezTo>
                  <a:pt x="3569576" y="4851012"/>
                  <a:pt x="3588511" y="4836696"/>
                  <a:pt x="3606983" y="4812681"/>
                </a:cubicBezTo>
                <a:cubicBezTo>
                  <a:pt x="3625456" y="4788666"/>
                  <a:pt x="3650855" y="4757262"/>
                  <a:pt x="3667942" y="4726782"/>
                </a:cubicBezTo>
                <a:lnTo>
                  <a:pt x="3673448" y="4708475"/>
                </a:lnTo>
                <a:cubicBezTo>
                  <a:pt x="3673439" y="4702751"/>
                  <a:pt x="3673429" y="4697026"/>
                  <a:pt x="3673420" y="4691302"/>
                </a:cubicBezTo>
                <a:cubicBezTo>
                  <a:pt x="3676083" y="4646686"/>
                  <a:pt x="3684915" y="4594471"/>
                  <a:pt x="3681798" y="4563299"/>
                </a:cubicBezTo>
                <a:cubicBezTo>
                  <a:pt x="3677642" y="4521736"/>
                  <a:pt x="3669791" y="4496797"/>
                  <a:pt x="3648547" y="4482942"/>
                </a:cubicBezTo>
                <a:cubicBezTo>
                  <a:pt x="3627303" y="4469088"/>
                  <a:pt x="3591281" y="4471397"/>
                  <a:pt x="3554336" y="4480172"/>
                </a:cubicBezTo>
                <a:cubicBezTo>
                  <a:pt x="3517391" y="4488947"/>
                  <a:pt x="3465205" y="4524968"/>
                  <a:pt x="3426874" y="4535590"/>
                </a:cubicBezTo>
                <a:cubicBezTo>
                  <a:pt x="3388543" y="4546212"/>
                  <a:pt x="3352059" y="4536975"/>
                  <a:pt x="3324350" y="4543902"/>
                </a:cubicBezTo>
                <a:cubicBezTo>
                  <a:pt x="3296641" y="4550829"/>
                  <a:pt x="3260620" y="4577153"/>
                  <a:pt x="3260620" y="4577153"/>
                </a:cubicBezTo>
                <a:cubicBezTo>
                  <a:pt x="3235682" y="4590084"/>
                  <a:pt x="3201968" y="4624259"/>
                  <a:pt x="3174721" y="4621488"/>
                </a:cubicBezTo>
                <a:cubicBezTo>
                  <a:pt x="3147474" y="4618717"/>
                  <a:pt x="3104063" y="4576692"/>
                  <a:pt x="3097136" y="4560528"/>
                </a:cubicBezTo>
                <a:cubicBezTo>
                  <a:pt x="3090209" y="4544364"/>
                  <a:pt x="3110991" y="4540208"/>
                  <a:pt x="3133158" y="4524506"/>
                </a:cubicBezTo>
                <a:cubicBezTo>
                  <a:pt x="3155325" y="4508804"/>
                  <a:pt x="3198737" y="4481095"/>
                  <a:pt x="3230140" y="4466317"/>
                </a:cubicBezTo>
                <a:cubicBezTo>
                  <a:pt x="3261543" y="4451539"/>
                  <a:pt x="3294795" y="4448768"/>
                  <a:pt x="3321580" y="4435837"/>
                </a:cubicBezTo>
                <a:cubicBezTo>
                  <a:pt x="3348365" y="4422906"/>
                  <a:pt x="3368685" y="4400739"/>
                  <a:pt x="3390852" y="4388732"/>
                </a:cubicBezTo>
                <a:cubicBezTo>
                  <a:pt x="3413019" y="4376725"/>
                  <a:pt x="3432878" y="4375800"/>
                  <a:pt x="3454583" y="4363793"/>
                </a:cubicBezTo>
                <a:cubicBezTo>
                  <a:pt x="3476288" y="4351786"/>
                  <a:pt x="3499380" y="4323153"/>
                  <a:pt x="3521085" y="4316688"/>
                </a:cubicBezTo>
                <a:cubicBezTo>
                  <a:pt x="3542790" y="4310223"/>
                  <a:pt x="3563111" y="4314841"/>
                  <a:pt x="3584816" y="4325001"/>
                </a:cubicBezTo>
                <a:cubicBezTo>
                  <a:pt x="3606521" y="4335161"/>
                  <a:pt x="3635154" y="4363332"/>
                  <a:pt x="3651318" y="4377648"/>
                </a:cubicBezTo>
                <a:cubicBezTo>
                  <a:pt x="3667482" y="4391964"/>
                  <a:pt x="3668867" y="4404895"/>
                  <a:pt x="3681798" y="4410899"/>
                </a:cubicBezTo>
                <a:cubicBezTo>
                  <a:pt x="3694729" y="4416903"/>
                  <a:pt x="3724285" y="4422906"/>
                  <a:pt x="3728903" y="4413670"/>
                </a:cubicBezTo>
                <a:cubicBezTo>
                  <a:pt x="3733521" y="4404434"/>
                  <a:pt x="3713201" y="4373954"/>
                  <a:pt x="3709507" y="4355481"/>
                </a:cubicBezTo>
                <a:cubicBezTo>
                  <a:pt x="3705813" y="4337008"/>
                  <a:pt x="3709969" y="4320844"/>
                  <a:pt x="3706736" y="4302833"/>
                </a:cubicBezTo>
                <a:cubicBezTo>
                  <a:pt x="3703503" y="4284822"/>
                  <a:pt x="3690573" y="4266810"/>
                  <a:pt x="3690111" y="4247414"/>
                </a:cubicBezTo>
                <a:cubicBezTo>
                  <a:pt x="3689649" y="4228018"/>
                  <a:pt x="3703043" y="4206313"/>
                  <a:pt x="3703966" y="4186455"/>
                </a:cubicBezTo>
                <a:cubicBezTo>
                  <a:pt x="3704889" y="4166597"/>
                  <a:pt x="3706736" y="4140735"/>
                  <a:pt x="3695652" y="4128266"/>
                </a:cubicBezTo>
                <a:cubicBezTo>
                  <a:pt x="3684568" y="4115797"/>
                  <a:pt x="3658707" y="4113026"/>
                  <a:pt x="3637463" y="4111641"/>
                </a:cubicBezTo>
                <a:cubicBezTo>
                  <a:pt x="3616219" y="4110256"/>
                  <a:pt x="3605135" y="4117644"/>
                  <a:pt x="3568190" y="4119953"/>
                </a:cubicBezTo>
                <a:cubicBezTo>
                  <a:pt x="3531245" y="4122262"/>
                  <a:pt x="3462433" y="4113488"/>
                  <a:pt x="3415790" y="4125495"/>
                </a:cubicBezTo>
                <a:cubicBezTo>
                  <a:pt x="3369147" y="4137502"/>
                  <a:pt x="3326198" y="4173986"/>
                  <a:pt x="3288329" y="4191997"/>
                </a:cubicBezTo>
                <a:cubicBezTo>
                  <a:pt x="3250460" y="4210008"/>
                  <a:pt x="3224598" y="4216474"/>
                  <a:pt x="3188576" y="4233561"/>
                </a:cubicBezTo>
                <a:cubicBezTo>
                  <a:pt x="3152554" y="4250648"/>
                  <a:pt x="3107758" y="4275587"/>
                  <a:pt x="3072198" y="4294521"/>
                </a:cubicBezTo>
                <a:cubicBezTo>
                  <a:pt x="3036638" y="4313455"/>
                  <a:pt x="3003849" y="4333313"/>
                  <a:pt x="2975216" y="4347168"/>
                </a:cubicBezTo>
                <a:cubicBezTo>
                  <a:pt x="2946583" y="4361022"/>
                  <a:pt x="2917950" y="4370259"/>
                  <a:pt x="2900401" y="4377648"/>
                </a:cubicBezTo>
                <a:cubicBezTo>
                  <a:pt x="2882852" y="4385037"/>
                  <a:pt x="2878695" y="4382728"/>
                  <a:pt x="2869921" y="4391502"/>
                </a:cubicBezTo>
                <a:cubicBezTo>
                  <a:pt x="2861147" y="4400276"/>
                  <a:pt x="2859761" y="4424291"/>
                  <a:pt x="2847754" y="4430295"/>
                </a:cubicBezTo>
                <a:cubicBezTo>
                  <a:pt x="2835747" y="4436299"/>
                  <a:pt x="2795568" y="4420597"/>
                  <a:pt x="2775710" y="4410899"/>
                </a:cubicBezTo>
                <a:cubicBezTo>
                  <a:pt x="2755852" y="4401201"/>
                  <a:pt x="2748925" y="4389655"/>
                  <a:pt x="2728605" y="4372106"/>
                </a:cubicBezTo>
                <a:cubicBezTo>
                  <a:pt x="2708285" y="4354557"/>
                  <a:pt x="2664874" y="4329157"/>
                  <a:pt x="2653790" y="4305604"/>
                </a:cubicBezTo>
                <a:cubicBezTo>
                  <a:pt x="2642706" y="4282051"/>
                  <a:pt x="2652866" y="4249724"/>
                  <a:pt x="2662103" y="4230790"/>
                </a:cubicBezTo>
                <a:cubicBezTo>
                  <a:pt x="2671339" y="4211855"/>
                  <a:pt x="2675496" y="4200310"/>
                  <a:pt x="2709209" y="4191997"/>
                </a:cubicBezTo>
                <a:cubicBezTo>
                  <a:pt x="2742922" y="4183684"/>
                  <a:pt x="2830667" y="4182760"/>
                  <a:pt x="2864380" y="4180913"/>
                </a:cubicBezTo>
                <a:cubicBezTo>
                  <a:pt x="2898093" y="4179066"/>
                  <a:pt x="2898554" y="4184146"/>
                  <a:pt x="2911485" y="4180913"/>
                </a:cubicBezTo>
                <a:cubicBezTo>
                  <a:pt x="2924416" y="4177680"/>
                  <a:pt x="2924878" y="4167982"/>
                  <a:pt x="2941965" y="4161517"/>
                </a:cubicBezTo>
                <a:cubicBezTo>
                  <a:pt x="2959052" y="4155052"/>
                  <a:pt x="3002002" y="4149048"/>
                  <a:pt x="3014009" y="4142121"/>
                </a:cubicBezTo>
                <a:cubicBezTo>
                  <a:pt x="3026016" y="4135194"/>
                  <a:pt x="3010776" y="4133346"/>
                  <a:pt x="3014009" y="4119953"/>
                </a:cubicBezTo>
                <a:cubicBezTo>
                  <a:pt x="3017242" y="4106560"/>
                  <a:pt x="3025554" y="4076080"/>
                  <a:pt x="3033405" y="4061764"/>
                </a:cubicBezTo>
                <a:cubicBezTo>
                  <a:pt x="3041256" y="4047448"/>
                  <a:pt x="3044950" y="4039597"/>
                  <a:pt x="3061114" y="4034055"/>
                </a:cubicBezTo>
                <a:cubicBezTo>
                  <a:pt x="3077278" y="4028513"/>
                  <a:pt x="3130387" y="4028513"/>
                  <a:pt x="3130387" y="4028513"/>
                </a:cubicBezTo>
                <a:cubicBezTo>
                  <a:pt x="3147936" y="4027128"/>
                  <a:pt x="3153016" y="4031745"/>
                  <a:pt x="3166409" y="4025742"/>
                </a:cubicBezTo>
                <a:cubicBezTo>
                  <a:pt x="3179802" y="4019739"/>
                  <a:pt x="3193194" y="3999881"/>
                  <a:pt x="3210743" y="3992492"/>
                </a:cubicBezTo>
                <a:cubicBezTo>
                  <a:pt x="3228292" y="3985103"/>
                  <a:pt x="3254616" y="3990644"/>
                  <a:pt x="3271703" y="3981408"/>
                </a:cubicBezTo>
                <a:cubicBezTo>
                  <a:pt x="3288790" y="3972172"/>
                  <a:pt x="3313267" y="3937073"/>
                  <a:pt x="3313267" y="3937073"/>
                </a:cubicBezTo>
                <a:cubicBezTo>
                  <a:pt x="3326198" y="3923218"/>
                  <a:pt x="3340053" y="3912597"/>
                  <a:pt x="3349289" y="3898281"/>
                </a:cubicBezTo>
                <a:cubicBezTo>
                  <a:pt x="3358525" y="3883965"/>
                  <a:pt x="3369609" y="3869186"/>
                  <a:pt x="3368685" y="3851175"/>
                </a:cubicBezTo>
                <a:cubicBezTo>
                  <a:pt x="3367761" y="3833164"/>
                  <a:pt x="3346980" y="3818386"/>
                  <a:pt x="3343747" y="3790215"/>
                </a:cubicBezTo>
                <a:cubicBezTo>
                  <a:pt x="3340514" y="3762044"/>
                  <a:pt x="3349289" y="3708935"/>
                  <a:pt x="3349289" y="3682150"/>
                </a:cubicBezTo>
                <a:cubicBezTo>
                  <a:pt x="3349289" y="3655365"/>
                  <a:pt x="3348365" y="3643357"/>
                  <a:pt x="3343747" y="3629502"/>
                </a:cubicBezTo>
                <a:cubicBezTo>
                  <a:pt x="3339129" y="3615647"/>
                  <a:pt x="3329893" y="3614262"/>
                  <a:pt x="3321580" y="3599022"/>
                </a:cubicBezTo>
                <a:cubicBezTo>
                  <a:pt x="3313267" y="3583782"/>
                  <a:pt x="3294794" y="3550069"/>
                  <a:pt x="3293870" y="3538062"/>
                </a:cubicBezTo>
                <a:cubicBezTo>
                  <a:pt x="3292946" y="3526055"/>
                  <a:pt x="3302645" y="3529288"/>
                  <a:pt x="3316038" y="3526979"/>
                </a:cubicBezTo>
                <a:cubicBezTo>
                  <a:pt x="3329431" y="3524670"/>
                  <a:pt x="3359911" y="3530673"/>
                  <a:pt x="3374227" y="3524208"/>
                </a:cubicBezTo>
                <a:cubicBezTo>
                  <a:pt x="3388543" y="3517742"/>
                  <a:pt x="3389467" y="3495113"/>
                  <a:pt x="3401936" y="3488186"/>
                </a:cubicBezTo>
                <a:cubicBezTo>
                  <a:pt x="3414405" y="3481259"/>
                  <a:pt x="3428721" y="3477564"/>
                  <a:pt x="3449041" y="3482644"/>
                </a:cubicBezTo>
                <a:cubicBezTo>
                  <a:pt x="3469361" y="3487724"/>
                  <a:pt x="3500765" y="3503888"/>
                  <a:pt x="3523856" y="3518666"/>
                </a:cubicBezTo>
                <a:cubicBezTo>
                  <a:pt x="3546947" y="3533444"/>
                  <a:pt x="3569576" y="3557459"/>
                  <a:pt x="3587587" y="3571313"/>
                </a:cubicBezTo>
                <a:cubicBezTo>
                  <a:pt x="3605598" y="3585167"/>
                  <a:pt x="3618990" y="3591171"/>
                  <a:pt x="3631921" y="3601793"/>
                </a:cubicBezTo>
                <a:cubicBezTo>
                  <a:pt x="3644852" y="3612415"/>
                  <a:pt x="3657783" y="3645666"/>
                  <a:pt x="3665172" y="3635044"/>
                </a:cubicBezTo>
                <a:cubicBezTo>
                  <a:pt x="3672561" y="3624422"/>
                  <a:pt x="3675332" y="3571313"/>
                  <a:pt x="3676256" y="3538062"/>
                </a:cubicBezTo>
                <a:cubicBezTo>
                  <a:pt x="3677180" y="3504811"/>
                  <a:pt x="3671638" y="3457706"/>
                  <a:pt x="3670714" y="3435539"/>
                </a:cubicBezTo>
                <a:cubicBezTo>
                  <a:pt x="3669790" y="3413372"/>
                  <a:pt x="3672099" y="3426303"/>
                  <a:pt x="3670714" y="3405059"/>
                </a:cubicBezTo>
                <a:cubicBezTo>
                  <a:pt x="3669329" y="3383815"/>
                  <a:pt x="3663786" y="3339481"/>
                  <a:pt x="3662401" y="3308077"/>
                </a:cubicBezTo>
                <a:cubicBezTo>
                  <a:pt x="3661016" y="3276673"/>
                  <a:pt x="3666095" y="3243884"/>
                  <a:pt x="3662401" y="3216637"/>
                </a:cubicBezTo>
                <a:cubicBezTo>
                  <a:pt x="3658707" y="3189390"/>
                  <a:pt x="3637925" y="3163066"/>
                  <a:pt x="3640234" y="3144593"/>
                </a:cubicBezTo>
                <a:cubicBezTo>
                  <a:pt x="3642543" y="3126120"/>
                  <a:pt x="3660554" y="3115499"/>
                  <a:pt x="3676256" y="3105801"/>
                </a:cubicBezTo>
                <a:cubicBezTo>
                  <a:pt x="3691958" y="3096103"/>
                  <a:pt x="3716434" y="3097949"/>
                  <a:pt x="3734445" y="3086404"/>
                </a:cubicBezTo>
                <a:cubicBezTo>
                  <a:pt x="3752456" y="3074859"/>
                  <a:pt x="3757536" y="3045302"/>
                  <a:pt x="3784321" y="3036528"/>
                </a:cubicBezTo>
                <a:cubicBezTo>
                  <a:pt x="3797714" y="3032141"/>
                  <a:pt x="3816533" y="3028677"/>
                  <a:pt x="3836449" y="3027696"/>
                </a:cubicBezTo>
                <a:close/>
                <a:moveTo>
                  <a:pt x="3579274" y="2543307"/>
                </a:moveTo>
                <a:cubicBezTo>
                  <a:pt x="3579274" y="2543307"/>
                  <a:pt x="3570038" y="2551158"/>
                  <a:pt x="3551565" y="2557162"/>
                </a:cubicBezTo>
                <a:cubicBezTo>
                  <a:pt x="3533092" y="2563166"/>
                  <a:pt x="3484140" y="2575173"/>
                  <a:pt x="3468438" y="2579329"/>
                </a:cubicBezTo>
                <a:cubicBezTo>
                  <a:pt x="3452736" y="2583485"/>
                  <a:pt x="3461049" y="2581176"/>
                  <a:pt x="3457354" y="2582100"/>
                </a:cubicBezTo>
                <a:cubicBezTo>
                  <a:pt x="3416059" y="2586230"/>
                  <a:pt x="3442164" y="2580298"/>
                  <a:pt x="3418561" y="2590413"/>
                </a:cubicBezTo>
                <a:cubicBezTo>
                  <a:pt x="3413396" y="2592626"/>
                  <a:pt x="3405487" y="2593399"/>
                  <a:pt x="3401936" y="2598725"/>
                </a:cubicBezTo>
                <a:cubicBezTo>
                  <a:pt x="3399823" y="2601894"/>
                  <a:pt x="3400089" y="2606114"/>
                  <a:pt x="3399165" y="2609809"/>
                </a:cubicBezTo>
                <a:cubicBezTo>
                  <a:pt x="3397318" y="2618584"/>
                  <a:pt x="3391314" y="2644446"/>
                  <a:pt x="3390852" y="2651373"/>
                </a:cubicBezTo>
                <a:cubicBezTo>
                  <a:pt x="3396394" y="2652297"/>
                  <a:pt x="3384142" y="2657498"/>
                  <a:pt x="3396394" y="2651373"/>
                </a:cubicBezTo>
                <a:cubicBezTo>
                  <a:pt x="3419485" y="2650449"/>
                  <a:pt x="3442609" y="2650139"/>
                  <a:pt x="3465667" y="2648602"/>
                </a:cubicBezTo>
                <a:cubicBezTo>
                  <a:pt x="3470366" y="2648289"/>
                  <a:pt x="3475217" y="2647744"/>
                  <a:pt x="3479521" y="2645831"/>
                </a:cubicBezTo>
                <a:cubicBezTo>
                  <a:pt x="3483741" y="2643955"/>
                  <a:pt x="3486910" y="2640289"/>
                  <a:pt x="3490605" y="2637518"/>
                </a:cubicBezTo>
                <a:cubicBezTo>
                  <a:pt x="3497761" y="2635729"/>
                  <a:pt x="3512793" y="2632272"/>
                  <a:pt x="3518314" y="2629205"/>
                </a:cubicBezTo>
                <a:cubicBezTo>
                  <a:pt x="3521739" y="2627302"/>
                  <a:pt x="3523856" y="2623664"/>
                  <a:pt x="3526627" y="2620893"/>
                </a:cubicBezTo>
                <a:cubicBezTo>
                  <a:pt x="3579413" y="2617960"/>
                  <a:pt x="3560708" y="2623387"/>
                  <a:pt x="3584816" y="2615351"/>
                </a:cubicBezTo>
                <a:cubicBezTo>
                  <a:pt x="3590358" y="2613504"/>
                  <a:pt x="3596103" y="2612182"/>
                  <a:pt x="3601441" y="2609809"/>
                </a:cubicBezTo>
                <a:cubicBezTo>
                  <a:pt x="3620146" y="2601495"/>
                  <a:pt x="3600285" y="2607962"/>
                  <a:pt x="3615296" y="2595954"/>
                </a:cubicBezTo>
                <a:cubicBezTo>
                  <a:pt x="3617577" y="2594129"/>
                  <a:pt x="3620924" y="2594334"/>
                  <a:pt x="3623609" y="2593183"/>
                </a:cubicBezTo>
                <a:cubicBezTo>
                  <a:pt x="3627405" y="2591556"/>
                  <a:pt x="3630998" y="2589489"/>
                  <a:pt x="3634692" y="2587642"/>
                </a:cubicBezTo>
                <a:cubicBezTo>
                  <a:pt x="3635632" y="2587524"/>
                  <a:pt x="3659257" y="2586043"/>
                  <a:pt x="3665172" y="2582100"/>
                </a:cubicBezTo>
                <a:cubicBezTo>
                  <a:pt x="3668433" y="2579926"/>
                  <a:pt x="3670296" y="2576065"/>
                  <a:pt x="3673485" y="2573787"/>
                </a:cubicBezTo>
                <a:cubicBezTo>
                  <a:pt x="3691382" y="2561003"/>
                  <a:pt x="3679187" y="2576319"/>
                  <a:pt x="3690110" y="2559933"/>
                </a:cubicBezTo>
                <a:cubicBezTo>
                  <a:pt x="3688263" y="2557162"/>
                  <a:pt x="3687127" y="2553752"/>
                  <a:pt x="3684569" y="2551620"/>
                </a:cubicBezTo>
                <a:cubicBezTo>
                  <a:pt x="3681396" y="2548975"/>
                  <a:pt x="3677603" y="2546403"/>
                  <a:pt x="3673485" y="2546078"/>
                </a:cubicBezTo>
                <a:cubicBezTo>
                  <a:pt x="3642165" y="2543605"/>
                  <a:pt x="3610678" y="2544231"/>
                  <a:pt x="3579274" y="2543307"/>
                </a:cubicBezTo>
                <a:close/>
                <a:moveTo>
                  <a:pt x="3733919" y="2251374"/>
                </a:moveTo>
                <a:lnTo>
                  <a:pt x="3728903" y="2252362"/>
                </a:lnTo>
                <a:cubicBezTo>
                  <a:pt x="3692882" y="2260329"/>
                  <a:pt x="3686993" y="2265698"/>
                  <a:pt x="3660973" y="2274898"/>
                </a:cubicBezTo>
                <a:lnTo>
                  <a:pt x="3627046" y="2285407"/>
                </a:lnTo>
                <a:lnTo>
                  <a:pt x="3629151" y="2309771"/>
                </a:lnTo>
                <a:cubicBezTo>
                  <a:pt x="3631345" y="2317737"/>
                  <a:pt x="3635876" y="2325588"/>
                  <a:pt x="3641360" y="2333129"/>
                </a:cubicBezTo>
                <a:lnTo>
                  <a:pt x="3644178" y="2336508"/>
                </a:lnTo>
                <a:lnTo>
                  <a:pt x="3648959" y="2334385"/>
                </a:lnTo>
                <a:cubicBezTo>
                  <a:pt x="3656687" y="2335316"/>
                  <a:pt x="3663442" y="2347612"/>
                  <a:pt x="3687340" y="2343802"/>
                </a:cubicBezTo>
                <a:cubicBezTo>
                  <a:pt x="3695307" y="2342532"/>
                  <a:pt x="3706130" y="2339530"/>
                  <a:pt x="3718426" y="2335771"/>
                </a:cubicBezTo>
                <a:lnTo>
                  <a:pt x="3742951" y="2328044"/>
                </a:lnTo>
                <a:lnTo>
                  <a:pt x="3731675" y="2309771"/>
                </a:lnTo>
                <a:cubicBezTo>
                  <a:pt x="3727057" y="2297764"/>
                  <a:pt x="3728212" y="2286103"/>
                  <a:pt x="3730636" y="2273230"/>
                </a:cubicBezTo>
                <a:close/>
                <a:moveTo>
                  <a:pt x="4199958" y="2216340"/>
                </a:moveTo>
                <a:lnTo>
                  <a:pt x="3997681" y="2219111"/>
                </a:lnTo>
                <a:cubicBezTo>
                  <a:pt x="3950114" y="2220035"/>
                  <a:pt x="3959350" y="2216340"/>
                  <a:pt x="3914554" y="2221882"/>
                </a:cubicBezTo>
                <a:lnTo>
                  <a:pt x="3898138" y="2224119"/>
                </a:lnTo>
                <a:cubicBezTo>
                  <a:pt x="3898069" y="2224961"/>
                  <a:pt x="3897999" y="2225802"/>
                  <a:pt x="3897930" y="2226644"/>
                </a:cubicBezTo>
                <a:cubicBezTo>
                  <a:pt x="3895621" y="2267284"/>
                  <a:pt x="3912708" y="2324088"/>
                  <a:pt x="3895159" y="2348564"/>
                </a:cubicBezTo>
                <a:lnTo>
                  <a:pt x="3891223" y="2351605"/>
                </a:lnTo>
                <a:lnTo>
                  <a:pt x="3895158" y="2354885"/>
                </a:lnTo>
                <a:cubicBezTo>
                  <a:pt x="3934874" y="2381209"/>
                  <a:pt x="4041554" y="2431548"/>
                  <a:pt x="4069725" y="2465722"/>
                </a:cubicBezTo>
                <a:cubicBezTo>
                  <a:pt x="4097896" y="2499896"/>
                  <a:pt x="4080347" y="2532224"/>
                  <a:pt x="4064183" y="2559933"/>
                </a:cubicBezTo>
                <a:cubicBezTo>
                  <a:pt x="4048019" y="2587642"/>
                  <a:pt x="4004608" y="2597340"/>
                  <a:pt x="3972743" y="2631976"/>
                </a:cubicBezTo>
                <a:cubicBezTo>
                  <a:pt x="3964777" y="2640635"/>
                  <a:pt x="3956695" y="2651574"/>
                  <a:pt x="3948520" y="2663582"/>
                </a:cubicBezTo>
                <a:lnTo>
                  <a:pt x="3944071" y="2670405"/>
                </a:lnTo>
                <a:lnTo>
                  <a:pt x="3946875" y="2671332"/>
                </a:lnTo>
                <a:cubicBezTo>
                  <a:pt x="3964951" y="2684277"/>
                  <a:pt x="3981403" y="2713718"/>
                  <a:pt x="3992140" y="2723416"/>
                </a:cubicBezTo>
                <a:cubicBezTo>
                  <a:pt x="4006456" y="2736347"/>
                  <a:pt x="3989369" y="2746507"/>
                  <a:pt x="4014307" y="2742813"/>
                </a:cubicBezTo>
                <a:cubicBezTo>
                  <a:pt x="4039245" y="2739118"/>
                  <a:pt x="4099744" y="2718336"/>
                  <a:pt x="4141769" y="2701249"/>
                </a:cubicBezTo>
                <a:cubicBezTo>
                  <a:pt x="4183794" y="2684162"/>
                  <a:pt x="4223973" y="2664304"/>
                  <a:pt x="4266460" y="2640289"/>
                </a:cubicBezTo>
                <a:cubicBezTo>
                  <a:pt x="4308947" y="2616274"/>
                  <a:pt x="4361132" y="2585333"/>
                  <a:pt x="4396692" y="2557162"/>
                </a:cubicBezTo>
                <a:cubicBezTo>
                  <a:pt x="4432252" y="2528991"/>
                  <a:pt x="4463194" y="2508670"/>
                  <a:pt x="4479820" y="2471263"/>
                </a:cubicBezTo>
                <a:cubicBezTo>
                  <a:pt x="4496446" y="2433856"/>
                  <a:pt x="4503372" y="2368278"/>
                  <a:pt x="4496445" y="2332718"/>
                </a:cubicBezTo>
                <a:cubicBezTo>
                  <a:pt x="4489518" y="2297158"/>
                  <a:pt x="4466889" y="2271757"/>
                  <a:pt x="4438256" y="2257903"/>
                </a:cubicBezTo>
                <a:cubicBezTo>
                  <a:pt x="4409623" y="2244048"/>
                  <a:pt x="4356053" y="2255133"/>
                  <a:pt x="4324649" y="2249591"/>
                </a:cubicBezTo>
                <a:cubicBezTo>
                  <a:pt x="4293245" y="2244049"/>
                  <a:pt x="4270616" y="2230195"/>
                  <a:pt x="4249834" y="2224653"/>
                </a:cubicBezTo>
                <a:cubicBezTo>
                  <a:pt x="4229052" y="2219111"/>
                  <a:pt x="4199958" y="2216340"/>
                  <a:pt x="4199958" y="2216340"/>
                </a:cubicBezTo>
                <a:close/>
                <a:moveTo>
                  <a:pt x="3684916" y="2094333"/>
                </a:moveTo>
                <a:cubicBezTo>
                  <a:pt x="3663095" y="2095026"/>
                  <a:pt x="3641159" y="2100106"/>
                  <a:pt x="3631922" y="2107495"/>
                </a:cubicBezTo>
                <a:cubicBezTo>
                  <a:pt x="3622686" y="2114884"/>
                  <a:pt x="3621416" y="2128623"/>
                  <a:pt x="3622398" y="2144729"/>
                </a:cubicBezTo>
                <a:lnTo>
                  <a:pt x="3624824" y="2176052"/>
                </a:lnTo>
                <a:lnTo>
                  <a:pt x="3695652" y="2155380"/>
                </a:lnTo>
                <a:lnTo>
                  <a:pt x="3744498" y="2144174"/>
                </a:lnTo>
                <a:cubicBezTo>
                  <a:pt x="3744582" y="2139575"/>
                  <a:pt x="3744667" y="2134976"/>
                  <a:pt x="3744751" y="2130377"/>
                </a:cubicBezTo>
                <a:cubicBezTo>
                  <a:pt x="3743856" y="2120628"/>
                  <a:pt x="3741605" y="2112575"/>
                  <a:pt x="3737217" y="2107495"/>
                </a:cubicBezTo>
                <a:cubicBezTo>
                  <a:pt x="3728443" y="2097335"/>
                  <a:pt x="3706737" y="2093640"/>
                  <a:pt x="3684916" y="2094333"/>
                </a:cubicBezTo>
                <a:close/>
                <a:moveTo>
                  <a:pt x="1567795" y="2054726"/>
                </a:moveTo>
                <a:cubicBezTo>
                  <a:pt x="1600234" y="2057174"/>
                  <a:pt x="1668172" y="2086552"/>
                  <a:pt x="1722032" y="2109810"/>
                </a:cubicBezTo>
                <a:cubicBezTo>
                  <a:pt x="1775892" y="2133068"/>
                  <a:pt x="1847502" y="2168567"/>
                  <a:pt x="1890957" y="2194273"/>
                </a:cubicBezTo>
                <a:cubicBezTo>
                  <a:pt x="1934412" y="2219979"/>
                  <a:pt x="1963791" y="2243849"/>
                  <a:pt x="1982764" y="2264046"/>
                </a:cubicBezTo>
                <a:cubicBezTo>
                  <a:pt x="2001737" y="2284243"/>
                  <a:pt x="1998678" y="2287916"/>
                  <a:pt x="2004798" y="2315458"/>
                </a:cubicBezTo>
                <a:cubicBezTo>
                  <a:pt x="2010919" y="2343000"/>
                  <a:pt x="2009694" y="2393188"/>
                  <a:pt x="2019487" y="2429299"/>
                </a:cubicBezTo>
                <a:cubicBezTo>
                  <a:pt x="2029280" y="2465410"/>
                  <a:pt x="2040908" y="2505193"/>
                  <a:pt x="2063554" y="2532123"/>
                </a:cubicBezTo>
                <a:cubicBezTo>
                  <a:pt x="2086200" y="2559053"/>
                  <a:pt x="2124760" y="2584759"/>
                  <a:pt x="2155362" y="2590880"/>
                </a:cubicBezTo>
                <a:cubicBezTo>
                  <a:pt x="2185965" y="2597000"/>
                  <a:pt x="2218403" y="2572518"/>
                  <a:pt x="2247169" y="2568846"/>
                </a:cubicBezTo>
                <a:cubicBezTo>
                  <a:pt x="2275935" y="2565174"/>
                  <a:pt x="2301641" y="2560277"/>
                  <a:pt x="2327959" y="2568846"/>
                </a:cubicBezTo>
                <a:cubicBezTo>
                  <a:pt x="2354277" y="2577415"/>
                  <a:pt x="2384879" y="2598836"/>
                  <a:pt x="2405077" y="2620258"/>
                </a:cubicBezTo>
                <a:cubicBezTo>
                  <a:pt x="2425275" y="2641680"/>
                  <a:pt x="2457714" y="2667998"/>
                  <a:pt x="2449145" y="2697376"/>
                </a:cubicBezTo>
                <a:cubicBezTo>
                  <a:pt x="2440576" y="2726754"/>
                  <a:pt x="2389776" y="2764089"/>
                  <a:pt x="2353665" y="2796528"/>
                </a:cubicBezTo>
                <a:cubicBezTo>
                  <a:pt x="2317554" y="2828967"/>
                  <a:pt x="2272875" y="2862018"/>
                  <a:pt x="2232480" y="2892008"/>
                </a:cubicBezTo>
                <a:cubicBezTo>
                  <a:pt x="2192085" y="2921998"/>
                  <a:pt x="2142508" y="2955048"/>
                  <a:pt x="2111294" y="2976470"/>
                </a:cubicBezTo>
                <a:cubicBezTo>
                  <a:pt x="2080080" y="2997892"/>
                  <a:pt x="2062942" y="3002176"/>
                  <a:pt x="2045193" y="3020538"/>
                </a:cubicBezTo>
                <a:cubicBezTo>
                  <a:pt x="2027444" y="3038899"/>
                  <a:pt x="2011530" y="3051752"/>
                  <a:pt x="2004798" y="3086639"/>
                </a:cubicBezTo>
                <a:cubicBezTo>
                  <a:pt x="2003115" y="3095361"/>
                  <a:pt x="2002618" y="3105728"/>
                  <a:pt x="2002733" y="3117108"/>
                </a:cubicBezTo>
                <a:lnTo>
                  <a:pt x="2003708" y="3139287"/>
                </a:lnTo>
                <a:lnTo>
                  <a:pt x="2018942" y="3139887"/>
                </a:lnTo>
                <a:cubicBezTo>
                  <a:pt x="2057932" y="3144592"/>
                  <a:pt x="2067227" y="3165134"/>
                  <a:pt x="2100277" y="3167429"/>
                </a:cubicBezTo>
                <a:cubicBezTo>
                  <a:pt x="2144344" y="3170489"/>
                  <a:pt x="2201878" y="3161309"/>
                  <a:pt x="2232480" y="3160085"/>
                </a:cubicBezTo>
                <a:cubicBezTo>
                  <a:pt x="2263083" y="3158861"/>
                  <a:pt x="2256350" y="3163145"/>
                  <a:pt x="2283892" y="3160085"/>
                </a:cubicBezTo>
                <a:cubicBezTo>
                  <a:pt x="2311434" y="3157025"/>
                  <a:pt x="2370803" y="3148455"/>
                  <a:pt x="2397733" y="3141723"/>
                </a:cubicBezTo>
                <a:cubicBezTo>
                  <a:pt x="2424663" y="3134991"/>
                  <a:pt x="2429560" y="3123362"/>
                  <a:pt x="2445473" y="3119690"/>
                </a:cubicBezTo>
                <a:cubicBezTo>
                  <a:pt x="2461386" y="3116018"/>
                  <a:pt x="2476075" y="3127647"/>
                  <a:pt x="2493212" y="3119690"/>
                </a:cubicBezTo>
                <a:cubicBezTo>
                  <a:pt x="2510349" y="3111733"/>
                  <a:pt x="2532384" y="3078683"/>
                  <a:pt x="2548297" y="3071950"/>
                </a:cubicBezTo>
                <a:cubicBezTo>
                  <a:pt x="2564210" y="3065217"/>
                  <a:pt x="2572167" y="3081742"/>
                  <a:pt x="2588692" y="3079294"/>
                </a:cubicBezTo>
                <a:cubicBezTo>
                  <a:pt x="2605217" y="3076846"/>
                  <a:pt x="2625414" y="3058485"/>
                  <a:pt x="2647448" y="3057261"/>
                </a:cubicBezTo>
                <a:cubicBezTo>
                  <a:pt x="2669482" y="3056037"/>
                  <a:pt x="2703757" y="3076846"/>
                  <a:pt x="2720894" y="3071950"/>
                </a:cubicBezTo>
                <a:cubicBezTo>
                  <a:pt x="2738031" y="3067054"/>
                  <a:pt x="2732524" y="3034614"/>
                  <a:pt x="2750273" y="3027882"/>
                </a:cubicBezTo>
                <a:cubicBezTo>
                  <a:pt x="2768022" y="3021150"/>
                  <a:pt x="2800461" y="3021762"/>
                  <a:pt x="2827391" y="3031555"/>
                </a:cubicBezTo>
                <a:cubicBezTo>
                  <a:pt x="2854321" y="3041348"/>
                  <a:pt x="2875130" y="3067054"/>
                  <a:pt x="2911853" y="3086639"/>
                </a:cubicBezTo>
                <a:cubicBezTo>
                  <a:pt x="2948576" y="3106224"/>
                  <a:pt x="3015289" y="3127646"/>
                  <a:pt x="3047728" y="3149068"/>
                </a:cubicBezTo>
                <a:cubicBezTo>
                  <a:pt x="3080167" y="3170490"/>
                  <a:pt x="3101589" y="3192523"/>
                  <a:pt x="3106485" y="3215169"/>
                </a:cubicBezTo>
                <a:cubicBezTo>
                  <a:pt x="3111381" y="3237815"/>
                  <a:pt x="3084451" y="3262909"/>
                  <a:pt x="3077106" y="3284943"/>
                </a:cubicBezTo>
                <a:cubicBezTo>
                  <a:pt x="3069761" y="3306977"/>
                  <a:pt x="3074658" y="3334518"/>
                  <a:pt x="3062417" y="3347371"/>
                </a:cubicBezTo>
                <a:cubicBezTo>
                  <a:pt x="3050176" y="3360224"/>
                  <a:pt x="3045891" y="3360837"/>
                  <a:pt x="3003660" y="3362061"/>
                </a:cubicBezTo>
                <a:cubicBezTo>
                  <a:pt x="2961429" y="3363285"/>
                  <a:pt x="2864725" y="3355328"/>
                  <a:pt x="2809029" y="3354716"/>
                </a:cubicBezTo>
                <a:cubicBezTo>
                  <a:pt x="2753333" y="3354104"/>
                  <a:pt x="2706817" y="3352879"/>
                  <a:pt x="2669482" y="3358388"/>
                </a:cubicBezTo>
                <a:cubicBezTo>
                  <a:pt x="2632147" y="3363896"/>
                  <a:pt x="2604605" y="3377362"/>
                  <a:pt x="2585019" y="3387767"/>
                </a:cubicBezTo>
                <a:cubicBezTo>
                  <a:pt x="2565434" y="3398172"/>
                  <a:pt x="2554417" y="3402456"/>
                  <a:pt x="2551969" y="3420817"/>
                </a:cubicBezTo>
                <a:cubicBezTo>
                  <a:pt x="2549521" y="3439178"/>
                  <a:pt x="2567882" y="3460600"/>
                  <a:pt x="2570330" y="3497935"/>
                </a:cubicBezTo>
                <a:cubicBezTo>
                  <a:pt x="2572778" y="3535270"/>
                  <a:pt x="2572778" y="3602596"/>
                  <a:pt x="2566658" y="3644827"/>
                </a:cubicBezTo>
                <a:cubicBezTo>
                  <a:pt x="2560538" y="3687058"/>
                  <a:pt x="2551968" y="3715824"/>
                  <a:pt x="2533607" y="3751323"/>
                </a:cubicBezTo>
                <a:cubicBezTo>
                  <a:pt x="2515246" y="3786822"/>
                  <a:pt x="2488928" y="3826605"/>
                  <a:pt x="2456489" y="3857820"/>
                </a:cubicBezTo>
                <a:cubicBezTo>
                  <a:pt x="2424050" y="3889035"/>
                  <a:pt x="2375699" y="3914740"/>
                  <a:pt x="2338976" y="3938610"/>
                </a:cubicBezTo>
                <a:cubicBezTo>
                  <a:pt x="2302253" y="3962480"/>
                  <a:pt x="2272263" y="3964928"/>
                  <a:pt x="2236152" y="4001039"/>
                </a:cubicBezTo>
                <a:cubicBezTo>
                  <a:pt x="2200041" y="4037150"/>
                  <a:pt x="2184740" y="4121000"/>
                  <a:pt x="2122311" y="4155275"/>
                </a:cubicBezTo>
                <a:lnTo>
                  <a:pt x="2119430" y="4156659"/>
                </a:lnTo>
                <a:lnTo>
                  <a:pt x="2110376" y="4174325"/>
                </a:lnTo>
                <a:cubicBezTo>
                  <a:pt x="2098747" y="4196129"/>
                  <a:pt x="2085588" y="4219540"/>
                  <a:pt x="2074571" y="4239737"/>
                </a:cubicBezTo>
                <a:cubicBezTo>
                  <a:pt x="2052537" y="4280132"/>
                  <a:pt x="2034788" y="4321752"/>
                  <a:pt x="2004798" y="4360923"/>
                </a:cubicBezTo>
                <a:cubicBezTo>
                  <a:pt x="1989803" y="4380509"/>
                  <a:pt x="1984142" y="4402849"/>
                  <a:pt x="1971289" y="4423352"/>
                </a:cubicBezTo>
                <a:lnTo>
                  <a:pt x="1951647" y="4444511"/>
                </a:lnTo>
                <a:lnTo>
                  <a:pt x="1940992" y="4462370"/>
                </a:lnTo>
                <a:cubicBezTo>
                  <a:pt x="1927526" y="4482721"/>
                  <a:pt x="1912072" y="4502919"/>
                  <a:pt x="1898301" y="4522504"/>
                </a:cubicBezTo>
                <a:cubicBezTo>
                  <a:pt x="1870759" y="4561675"/>
                  <a:pt x="1841381" y="4595338"/>
                  <a:pt x="1806494" y="4636345"/>
                </a:cubicBezTo>
                <a:cubicBezTo>
                  <a:pt x="1771607" y="4677352"/>
                  <a:pt x="1728764" y="4731212"/>
                  <a:pt x="1688981" y="4768547"/>
                </a:cubicBezTo>
                <a:cubicBezTo>
                  <a:pt x="1649198" y="4805882"/>
                  <a:pt x="1605130" y="4819348"/>
                  <a:pt x="1567795" y="4860355"/>
                </a:cubicBezTo>
                <a:cubicBezTo>
                  <a:pt x="1530460" y="4901362"/>
                  <a:pt x="1494349" y="4968075"/>
                  <a:pt x="1464971" y="5014591"/>
                </a:cubicBezTo>
                <a:cubicBezTo>
                  <a:pt x="1435593" y="5061107"/>
                  <a:pt x="1428249" y="5100278"/>
                  <a:pt x="1391526" y="5139449"/>
                </a:cubicBezTo>
                <a:cubicBezTo>
                  <a:pt x="1354803" y="5178620"/>
                  <a:pt x="1288701" y="5214118"/>
                  <a:pt x="1244634" y="5249617"/>
                </a:cubicBezTo>
                <a:cubicBezTo>
                  <a:pt x="1200567" y="5285116"/>
                  <a:pt x="1161396" y="5328571"/>
                  <a:pt x="1127121" y="5352441"/>
                </a:cubicBezTo>
                <a:cubicBezTo>
                  <a:pt x="1092846" y="5376311"/>
                  <a:pt x="1073261" y="5370803"/>
                  <a:pt x="1038986" y="5392837"/>
                </a:cubicBezTo>
                <a:cubicBezTo>
                  <a:pt x="1004711" y="5414871"/>
                  <a:pt x="960032" y="5458326"/>
                  <a:pt x="921473" y="5484644"/>
                </a:cubicBezTo>
                <a:cubicBezTo>
                  <a:pt x="882914" y="5510962"/>
                  <a:pt x="847415" y="5522591"/>
                  <a:pt x="807632" y="5550745"/>
                </a:cubicBezTo>
                <a:cubicBezTo>
                  <a:pt x="767849" y="5578899"/>
                  <a:pt x="723781" y="5630923"/>
                  <a:pt x="682774" y="5653569"/>
                </a:cubicBezTo>
                <a:cubicBezTo>
                  <a:pt x="641767" y="5676215"/>
                  <a:pt x="604432" y="5670707"/>
                  <a:pt x="561588" y="5686620"/>
                </a:cubicBezTo>
                <a:cubicBezTo>
                  <a:pt x="518744" y="5702533"/>
                  <a:pt x="460600" y="5734360"/>
                  <a:pt x="425713" y="5749049"/>
                </a:cubicBezTo>
                <a:cubicBezTo>
                  <a:pt x="390826" y="5763738"/>
                  <a:pt x="352268" y="5774755"/>
                  <a:pt x="352268" y="5774755"/>
                </a:cubicBezTo>
                <a:cubicBezTo>
                  <a:pt x="323502" y="5784548"/>
                  <a:pt x="280046" y="5802297"/>
                  <a:pt x="253116" y="5807805"/>
                </a:cubicBezTo>
                <a:cubicBezTo>
                  <a:pt x="226186" y="5813313"/>
                  <a:pt x="210272" y="5803521"/>
                  <a:pt x="190687" y="5807805"/>
                </a:cubicBezTo>
                <a:cubicBezTo>
                  <a:pt x="171102" y="5812089"/>
                  <a:pt x="166817" y="5829839"/>
                  <a:pt x="135603" y="5833511"/>
                </a:cubicBezTo>
                <a:cubicBezTo>
                  <a:pt x="104389" y="5837183"/>
                  <a:pt x="10133" y="5844528"/>
                  <a:pt x="3400" y="5829839"/>
                </a:cubicBezTo>
                <a:cubicBezTo>
                  <a:pt x="-3333" y="5815150"/>
                  <a:pt x="67053" y="5765574"/>
                  <a:pt x="95207" y="5745376"/>
                </a:cubicBezTo>
                <a:cubicBezTo>
                  <a:pt x="123361" y="5725178"/>
                  <a:pt x="149068" y="5725178"/>
                  <a:pt x="172326" y="5708653"/>
                </a:cubicBezTo>
                <a:cubicBezTo>
                  <a:pt x="195584" y="5692128"/>
                  <a:pt x="216393" y="5667647"/>
                  <a:pt x="234754" y="5646225"/>
                </a:cubicBezTo>
                <a:cubicBezTo>
                  <a:pt x="253115" y="5624803"/>
                  <a:pt x="272701" y="5598485"/>
                  <a:pt x="282494" y="5580123"/>
                </a:cubicBezTo>
                <a:cubicBezTo>
                  <a:pt x="292287" y="5561761"/>
                  <a:pt x="278822" y="5545849"/>
                  <a:pt x="293511" y="5536056"/>
                </a:cubicBezTo>
                <a:cubicBezTo>
                  <a:pt x="308200" y="5526263"/>
                  <a:pt x="341251" y="5539729"/>
                  <a:pt x="370629" y="5521367"/>
                </a:cubicBezTo>
                <a:cubicBezTo>
                  <a:pt x="400007" y="5503006"/>
                  <a:pt x="442239" y="5443024"/>
                  <a:pt x="469781" y="5425887"/>
                </a:cubicBezTo>
                <a:cubicBezTo>
                  <a:pt x="497323" y="5408750"/>
                  <a:pt x="510176" y="5433844"/>
                  <a:pt x="535882" y="5418543"/>
                </a:cubicBezTo>
                <a:cubicBezTo>
                  <a:pt x="561588" y="5403242"/>
                  <a:pt x="592802" y="5358562"/>
                  <a:pt x="624017" y="5334080"/>
                </a:cubicBezTo>
                <a:cubicBezTo>
                  <a:pt x="655231" y="5309598"/>
                  <a:pt x="677265" y="5302253"/>
                  <a:pt x="723169" y="5271651"/>
                </a:cubicBezTo>
                <a:cubicBezTo>
                  <a:pt x="769073" y="5241049"/>
                  <a:pt x="826605" y="5205549"/>
                  <a:pt x="899439" y="5150465"/>
                </a:cubicBezTo>
                <a:cubicBezTo>
                  <a:pt x="972273" y="5095381"/>
                  <a:pt x="1096518" y="4999901"/>
                  <a:pt x="1160171" y="4941145"/>
                </a:cubicBezTo>
                <a:cubicBezTo>
                  <a:pt x="1223824" y="4882389"/>
                  <a:pt x="1244022" y="4843830"/>
                  <a:pt x="1281357" y="4797926"/>
                </a:cubicBezTo>
                <a:cubicBezTo>
                  <a:pt x="1318692" y="4752022"/>
                  <a:pt x="1354803" y="4699386"/>
                  <a:pt x="1384181" y="4665723"/>
                </a:cubicBezTo>
                <a:cubicBezTo>
                  <a:pt x="1413559" y="4632060"/>
                  <a:pt x="1443550" y="4622268"/>
                  <a:pt x="1457627" y="4595950"/>
                </a:cubicBezTo>
                <a:cubicBezTo>
                  <a:pt x="1471704" y="4569632"/>
                  <a:pt x="1457627" y="4528013"/>
                  <a:pt x="1468644" y="4507815"/>
                </a:cubicBezTo>
                <a:lnTo>
                  <a:pt x="1473039" y="4502781"/>
                </a:lnTo>
                <a:lnTo>
                  <a:pt x="1472718" y="4502537"/>
                </a:lnTo>
                <a:cubicBezTo>
                  <a:pt x="1472660" y="4495651"/>
                  <a:pt x="1489300" y="4483946"/>
                  <a:pt x="1487005" y="4467420"/>
                </a:cubicBezTo>
                <a:cubicBezTo>
                  <a:pt x="1483945" y="4445386"/>
                  <a:pt x="1463747" y="4411723"/>
                  <a:pt x="1461299" y="4375612"/>
                </a:cubicBezTo>
                <a:cubicBezTo>
                  <a:pt x="1458851" y="4339501"/>
                  <a:pt x="1471704" y="4289926"/>
                  <a:pt x="1472316" y="4250755"/>
                </a:cubicBezTo>
                <a:cubicBezTo>
                  <a:pt x="1472928" y="4211584"/>
                  <a:pt x="1475376" y="4174861"/>
                  <a:pt x="1464971" y="4140586"/>
                </a:cubicBezTo>
                <a:cubicBezTo>
                  <a:pt x="1454566" y="4106311"/>
                  <a:pt x="1430084" y="4045718"/>
                  <a:pt x="1409887" y="4045106"/>
                </a:cubicBezTo>
                <a:cubicBezTo>
                  <a:pt x="1389690" y="4044494"/>
                  <a:pt x="1369492" y="4125285"/>
                  <a:pt x="1343786" y="4136914"/>
                </a:cubicBezTo>
                <a:cubicBezTo>
                  <a:pt x="1318080" y="4148543"/>
                  <a:pt x="1285029" y="4111208"/>
                  <a:pt x="1255651" y="4114880"/>
                </a:cubicBezTo>
                <a:cubicBezTo>
                  <a:pt x="1226273" y="4118552"/>
                  <a:pt x="1193222" y="4143646"/>
                  <a:pt x="1167516" y="4158947"/>
                </a:cubicBezTo>
                <a:cubicBezTo>
                  <a:pt x="1141810" y="4174248"/>
                  <a:pt x="1120388" y="4198730"/>
                  <a:pt x="1101415" y="4206687"/>
                </a:cubicBezTo>
                <a:cubicBezTo>
                  <a:pt x="1082442" y="4214644"/>
                  <a:pt x="1067140" y="4198730"/>
                  <a:pt x="1053675" y="4206687"/>
                </a:cubicBezTo>
                <a:cubicBezTo>
                  <a:pt x="1040210" y="4214644"/>
                  <a:pt x="1038373" y="4240962"/>
                  <a:pt x="1020624" y="4254427"/>
                </a:cubicBezTo>
                <a:cubicBezTo>
                  <a:pt x="1002875" y="4267892"/>
                  <a:pt x="956972" y="4270953"/>
                  <a:pt x="947179" y="4287478"/>
                </a:cubicBezTo>
                <a:cubicBezTo>
                  <a:pt x="937386" y="4304003"/>
                  <a:pt x="958196" y="4335830"/>
                  <a:pt x="961868" y="4353579"/>
                </a:cubicBezTo>
                <a:cubicBezTo>
                  <a:pt x="965540" y="4371328"/>
                  <a:pt x="980229" y="4381121"/>
                  <a:pt x="969212" y="4393974"/>
                </a:cubicBezTo>
                <a:cubicBezTo>
                  <a:pt x="958195" y="4406827"/>
                  <a:pt x="922696" y="4429473"/>
                  <a:pt x="895766" y="4430697"/>
                </a:cubicBezTo>
                <a:cubicBezTo>
                  <a:pt x="868836" y="4431921"/>
                  <a:pt x="830278" y="4409887"/>
                  <a:pt x="807632" y="4401318"/>
                </a:cubicBezTo>
                <a:cubicBezTo>
                  <a:pt x="784986" y="4392749"/>
                  <a:pt x="788658" y="4384181"/>
                  <a:pt x="759892" y="4379285"/>
                </a:cubicBezTo>
                <a:cubicBezTo>
                  <a:pt x="731126" y="4374389"/>
                  <a:pt x="667473" y="4392138"/>
                  <a:pt x="635034" y="4371940"/>
                </a:cubicBezTo>
                <a:cubicBezTo>
                  <a:pt x="602595" y="4351742"/>
                  <a:pt x="585458" y="4293598"/>
                  <a:pt x="565260" y="4258099"/>
                </a:cubicBezTo>
                <a:cubicBezTo>
                  <a:pt x="545062" y="4222600"/>
                  <a:pt x="511400" y="4179757"/>
                  <a:pt x="513848" y="4158947"/>
                </a:cubicBezTo>
                <a:cubicBezTo>
                  <a:pt x="516296" y="4138137"/>
                  <a:pt x="546287" y="4139361"/>
                  <a:pt x="579950" y="4133241"/>
                </a:cubicBezTo>
                <a:cubicBezTo>
                  <a:pt x="613613" y="4127121"/>
                  <a:pt x="678489" y="4130794"/>
                  <a:pt x="715824" y="4122225"/>
                </a:cubicBezTo>
                <a:cubicBezTo>
                  <a:pt x="753159" y="4113656"/>
                  <a:pt x="770296" y="4098967"/>
                  <a:pt x="803959" y="4081829"/>
                </a:cubicBezTo>
                <a:cubicBezTo>
                  <a:pt x="837622" y="4064692"/>
                  <a:pt x="882301" y="4037149"/>
                  <a:pt x="917800" y="4019400"/>
                </a:cubicBezTo>
                <a:cubicBezTo>
                  <a:pt x="953299" y="4001651"/>
                  <a:pt x="988798" y="4000427"/>
                  <a:pt x="1016952" y="3975333"/>
                </a:cubicBezTo>
                <a:cubicBezTo>
                  <a:pt x="1045106" y="3950239"/>
                  <a:pt x="1067141" y="3891483"/>
                  <a:pt x="1086726" y="3868837"/>
                </a:cubicBezTo>
                <a:cubicBezTo>
                  <a:pt x="1106311" y="3846191"/>
                  <a:pt x="1117328" y="3848639"/>
                  <a:pt x="1134465" y="3839458"/>
                </a:cubicBezTo>
                <a:cubicBezTo>
                  <a:pt x="1151602" y="3830277"/>
                  <a:pt x="1168740" y="3811916"/>
                  <a:pt x="1189550" y="3813752"/>
                </a:cubicBezTo>
                <a:cubicBezTo>
                  <a:pt x="1210360" y="3815588"/>
                  <a:pt x="1235453" y="3839458"/>
                  <a:pt x="1259323" y="3850475"/>
                </a:cubicBezTo>
                <a:cubicBezTo>
                  <a:pt x="1283193" y="3861492"/>
                  <a:pt x="1310123" y="3870060"/>
                  <a:pt x="1332769" y="3879853"/>
                </a:cubicBezTo>
                <a:cubicBezTo>
                  <a:pt x="1355415" y="3889646"/>
                  <a:pt x="1371940" y="3892707"/>
                  <a:pt x="1395198" y="3909232"/>
                </a:cubicBezTo>
                <a:cubicBezTo>
                  <a:pt x="1418456" y="3925757"/>
                  <a:pt x="1452118" y="3961868"/>
                  <a:pt x="1472316" y="3979005"/>
                </a:cubicBezTo>
                <a:cubicBezTo>
                  <a:pt x="1492513" y="3996142"/>
                  <a:pt x="1504754" y="4014504"/>
                  <a:pt x="1516383" y="4012056"/>
                </a:cubicBezTo>
                <a:cubicBezTo>
                  <a:pt x="1528012" y="4009608"/>
                  <a:pt x="1536581" y="3986962"/>
                  <a:pt x="1542089" y="3964316"/>
                </a:cubicBezTo>
                <a:cubicBezTo>
                  <a:pt x="1547597" y="3941670"/>
                  <a:pt x="1554330" y="3896991"/>
                  <a:pt x="1549434" y="3876181"/>
                </a:cubicBezTo>
                <a:cubicBezTo>
                  <a:pt x="1544538" y="3855371"/>
                  <a:pt x="1517607" y="3863328"/>
                  <a:pt x="1512711" y="3839458"/>
                </a:cubicBezTo>
                <a:cubicBezTo>
                  <a:pt x="1507815" y="3815588"/>
                  <a:pt x="1518832" y="3758668"/>
                  <a:pt x="1520056" y="3732962"/>
                </a:cubicBezTo>
                <a:cubicBezTo>
                  <a:pt x="1521280" y="3707256"/>
                  <a:pt x="1520056" y="3685222"/>
                  <a:pt x="1520056" y="3685222"/>
                </a:cubicBezTo>
                <a:cubicBezTo>
                  <a:pt x="1520056" y="3667473"/>
                  <a:pt x="1520668" y="3647275"/>
                  <a:pt x="1520056" y="3626465"/>
                </a:cubicBezTo>
                <a:cubicBezTo>
                  <a:pt x="1519444" y="3605655"/>
                  <a:pt x="1519443" y="3589742"/>
                  <a:pt x="1516383" y="3560364"/>
                </a:cubicBezTo>
                <a:cubicBezTo>
                  <a:pt x="1513323" y="3530986"/>
                  <a:pt x="1506590" y="3477126"/>
                  <a:pt x="1501694" y="3450196"/>
                </a:cubicBezTo>
                <a:cubicBezTo>
                  <a:pt x="1500470" y="3443464"/>
                  <a:pt x="1498864" y="3438529"/>
                  <a:pt x="1497161" y="3434503"/>
                </a:cubicBezTo>
                <a:lnTo>
                  <a:pt x="1497120" y="3434419"/>
                </a:lnTo>
                <a:lnTo>
                  <a:pt x="1479029" y="3432035"/>
                </a:lnTo>
                <a:cubicBezTo>
                  <a:pt x="1458888" y="3427244"/>
                  <a:pt x="1454413" y="3419440"/>
                  <a:pt x="1439265" y="3417145"/>
                </a:cubicBezTo>
                <a:cubicBezTo>
                  <a:pt x="1419068" y="3414085"/>
                  <a:pt x="1401930" y="3412249"/>
                  <a:pt x="1384181" y="3417145"/>
                </a:cubicBezTo>
                <a:cubicBezTo>
                  <a:pt x="1366432" y="3422041"/>
                  <a:pt x="1359087" y="3437954"/>
                  <a:pt x="1332769" y="3446523"/>
                </a:cubicBezTo>
                <a:cubicBezTo>
                  <a:pt x="1306451" y="3455092"/>
                  <a:pt x="1256875" y="3464273"/>
                  <a:pt x="1226273" y="3468557"/>
                </a:cubicBezTo>
                <a:cubicBezTo>
                  <a:pt x="1195671" y="3472841"/>
                  <a:pt x="1176084" y="3468557"/>
                  <a:pt x="1149154" y="3472229"/>
                </a:cubicBezTo>
                <a:cubicBezTo>
                  <a:pt x="1122224" y="3475901"/>
                  <a:pt x="1103863" y="3480186"/>
                  <a:pt x="1064692" y="3490591"/>
                </a:cubicBezTo>
                <a:cubicBezTo>
                  <a:pt x="1025521" y="3500996"/>
                  <a:pt x="970437" y="3516909"/>
                  <a:pt x="914128" y="3534658"/>
                </a:cubicBezTo>
                <a:cubicBezTo>
                  <a:pt x="857820" y="3552407"/>
                  <a:pt x="778865" y="3576277"/>
                  <a:pt x="726841" y="3597087"/>
                </a:cubicBezTo>
                <a:cubicBezTo>
                  <a:pt x="674817" y="3617897"/>
                  <a:pt x="641154" y="3639318"/>
                  <a:pt x="601983" y="3659516"/>
                </a:cubicBezTo>
                <a:cubicBezTo>
                  <a:pt x="562812" y="3679714"/>
                  <a:pt x="537719" y="3688895"/>
                  <a:pt x="491815" y="3718273"/>
                </a:cubicBezTo>
                <a:cubicBezTo>
                  <a:pt x="445912" y="3747651"/>
                  <a:pt x="377974" y="3822933"/>
                  <a:pt x="337579" y="3850475"/>
                </a:cubicBezTo>
                <a:cubicBezTo>
                  <a:pt x="297184" y="3878017"/>
                  <a:pt x="277598" y="3884750"/>
                  <a:pt x="249444" y="3883526"/>
                </a:cubicBezTo>
                <a:cubicBezTo>
                  <a:pt x="221290" y="3882302"/>
                  <a:pt x="207824" y="3866389"/>
                  <a:pt x="168653" y="3843131"/>
                </a:cubicBezTo>
                <a:cubicBezTo>
                  <a:pt x="129482" y="3819873"/>
                  <a:pt x="40123" y="3769685"/>
                  <a:pt x="14417" y="3743979"/>
                </a:cubicBezTo>
                <a:lnTo>
                  <a:pt x="14417" y="3688894"/>
                </a:lnTo>
                <a:cubicBezTo>
                  <a:pt x="14417" y="3665636"/>
                  <a:pt x="-18022" y="3626466"/>
                  <a:pt x="14417" y="3604432"/>
                </a:cubicBezTo>
                <a:cubicBezTo>
                  <a:pt x="46855" y="3582398"/>
                  <a:pt x="165592" y="3565873"/>
                  <a:pt x="209048" y="3556692"/>
                </a:cubicBezTo>
                <a:cubicBezTo>
                  <a:pt x="252503" y="3547511"/>
                  <a:pt x="251280" y="3554855"/>
                  <a:pt x="275150" y="3549347"/>
                </a:cubicBezTo>
                <a:cubicBezTo>
                  <a:pt x="299020" y="3543839"/>
                  <a:pt x="316769" y="3529761"/>
                  <a:pt x="352268" y="3523641"/>
                </a:cubicBezTo>
                <a:cubicBezTo>
                  <a:pt x="387767" y="3517521"/>
                  <a:pt x="456928" y="3519357"/>
                  <a:pt x="488142" y="3512625"/>
                </a:cubicBezTo>
                <a:cubicBezTo>
                  <a:pt x="519356" y="3505893"/>
                  <a:pt x="511400" y="3488142"/>
                  <a:pt x="539554" y="3483246"/>
                </a:cubicBezTo>
                <a:cubicBezTo>
                  <a:pt x="567708" y="3478349"/>
                  <a:pt x="624629" y="3488754"/>
                  <a:pt x="657068" y="3483246"/>
                </a:cubicBezTo>
                <a:cubicBezTo>
                  <a:pt x="689507" y="3477738"/>
                  <a:pt x="712764" y="3456928"/>
                  <a:pt x="734186" y="3450196"/>
                </a:cubicBezTo>
                <a:cubicBezTo>
                  <a:pt x="755608" y="3443463"/>
                  <a:pt x="771521" y="3450196"/>
                  <a:pt x="785598" y="3442851"/>
                </a:cubicBezTo>
                <a:cubicBezTo>
                  <a:pt x="799675" y="3435506"/>
                  <a:pt x="800287" y="3415921"/>
                  <a:pt x="818648" y="3406128"/>
                </a:cubicBezTo>
                <a:cubicBezTo>
                  <a:pt x="837009" y="3396335"/>
                  <a:pt x="877405" y="3392663"/>
                  <a:pt x="895766" y="3384094"/>
                </a:cubicBezTo>
                <a:cubicBezTo>
                  <a:pt x="914128" y="3375525"/>
                  <a:pt x="920248" y="3366345"/>
                  <a:pt x="928817" y="3354716"/>
                </a:cubicBezTo>
                <a:cubicBezTo>
                  <a:pt x="937386" y="3343087"/>
                  <a:pt x="947791" y="3324726"/>
                  <a:pt x="947179" y="3314321"/>
                </a:cubicBezTo>
                <a:cubicBezTo>
                  <a:pt x="946567" y="3303916"/>
                  <a:pt x="922697" y="3305752"/>
                  <a:pt x="925145" y="3292287"/>
                </a:cubicBezTo>
                <a:cubicBezTo>
                  <a:pt x="927593" y="3278822"/>
                  <a:pt x="955748" y="3257401"/>
                  <a:pt x="961868" y="3233531"/>
                </a:cubicBezTo>
                <a:cubicBezTo>
                  <a:pt x="967989" y="3209661"/>
                  <a:pt x="962480" y="3172938"/>
                  <a:pt x="961868" y="3149068"/>
                </a:cubicBezTo>
                <a:cubicBezTo>
                  <a:pt x="961256" y="3125198"/>
                  <a:pt x="959419" y="3106224"/>
                  <a:pt x="958195" y="3090311"/>
                </a:cubicBezTo>
                <a:cubicBezTo>
                  <a:pt x="956971" y="3074398"/>
                  <a:pt x="959419" y="3062769"/>
                  <a:pt x="954523" y="3053588"/>
                </a:cubicBezTo>
                <a:cubicBezTo>
                  <a:pt x="949627" y="3044407"/>
                  <a:pt x="935549" y="3049304"/>
                  <a:pt x="928817" y="3035227"/>
                </a:cubicBezTo>
                <a:cubicBezTo>
                  <a:pt x="922085" y="3021150"/>
                  <a:pt x="920249" y="2988711"/>
                  <a:pt x="914128" y="2969126"/>
                </a:cubicBezTo>
                <a:cubicBezTo>
                  <a:pt x="908008" y="2949540"/>
                  <a:pt x="895154" y="2932403"/>
                  <a:pt x="892094" y="2917714"/>
                </a:cubicBezTo>
                <a:cubicBezTo>
                  <a:pt x="889034" y="2903025"/>
                  <a:pt x="883525" y="2891396"/>
                  <a:pt x="895766" y="2880991"/>
                </a:cubicBezTo>
                <a:cubicBezTo>
                  <a:pt x="908007" y="2870586"/>
                  <a:pt x="941058" y="2859569"/>
                  <a:pt x="965540" y="2855285"/>
                </a:cubicBezTo>
                <a:cubicBezTo>
                  <a:pt x="977781" y="2853143"/>
                  <a:pt x="989869" y="2852684"/>
                  <a:pt x="1002493" y="2852990"/>
                </a:cubicBezTo>
                <a:cubicBezTo>
                  <a:pt x="1015116" y="2853296"/>
                  <a:pt x="1028275" y="2854367"/>
                  <a:pt x="1042658" y="2855285"/>
                </a:cubicBezTo>
                <a:cubicBezTo>
                  <a:pt x="1071424" y="2857121"/>
                  <a:pt x="1114880" y="2859570"/>
                  <a:pt x="1138138" y="2866302"/>
                </a:cubicBezTo>
                <a:cubicBezTo>
                  <a:pt x="1161396" y="2873034"/>
                  <a:pt x="1166904" y="2880379"/>
                  <a:pt x="1182205" y="2895680"/>
                </a:cubicBezTo>
                <a:cubicBezTo>
                  <a:pt x="1197506" y="2910981"/>
                  <a:pt x="1217704" y="2936075"/>
                  <a:pt x="1229945" y="2958109"/>
                </a:cubicBezTo>
                <a:cubicBezTo>
                  <a:pt x="1242186" y="2980143"/>
                  <a:pt x="1245858" y="3008297"/>
                  <a:pt x="1255651" y="3027882"/>
                </a:cubicBezTo>
                <a:cubicBezTo>
                  <a:pt x="1265444" y="3047467"/>
                  <a:pt x="1281357" y="3051140"/>
                  <a:pt x="1288701" y="3075622"/>
                </a:cubicBezTo>
                <a:cubicBezTo>
                  <a:pt x="1296046" y="3100104"/>
                  <a:pt x="1297270" y="3150904"/>
                  <a:pt x="1299718" y="3174774"/>
                </a:cubicBezTo>
                <a:cubicBezTo>
                  <a:pt x="1302166" y="3198644"/>
                  <a:pt x="1294822" y="3205988"/>
                  <a:pt x="1303391" y="3218841"/>
                </a:cubicBezTo>
                <a:cubicBezTo>
                  <a:pt x="1311960" y="3231694"/>
                  <a:pt x="1338277" y="3242099"/>
                  <a:pt x="1351130" y="3251892"/>
                </a:cubicBezTo>
                <a:cubicBezTo>
                  <a:pt x="1363983" y="3261685"/>
                  <a:pt x="1357863" y="3276374"/>
                  <a:pt x="1380509" y="3277598"/>
                </a:cubicBezTo>
                <a:cubicBezTo>
                  <a:pt x="1403155" y="3278822"/>
                  <a:pt x="1487005" y="3259237"/>
                  <a:pt x="1487005" y="3259237"/>
                </a:cubicBezTo>
                <a:cubicBezTo>
                  <a:pt x="1503837" y="3256483"/>
                  <a:pt x="1507662" y="3257707"/>
                  <a:pt x="1517302" y="3257171"/>
                </a:cubicBezTo>
                <a:lnTo>
                  <a:pt x="1519910" y="3256821"/>
                </a:lnTo>
                <a:lnTo>
                  <a:pt x="1523728" y="3218841"/>
                </a:lnTo>
                <a:cubicBezTo>
                  <a:pt x="1521892" y="3190687"/>
                  <a:pt x="1507203" y="3154576"/>
                  <a:pt x="1498022" y="3138051"/>
                </a:cubicBezTo>
                <a:cubicBezTo>
                  <a:pt x="1488841" y="3121526"/>
                  <a:pt x="1470480" y="3151516"/>
                  <a:pt x="1468644" y="3119690"/>
                </a:cubicBezTo>
                <a:cubicBezTo>
                  <a:pt x="1466808" y="3087863"/>
                  <a:pt x="1480885" y="2985651"/>
                  <a:pt x="1487005" y="2947092"/>
                </a:cubicBezTo>
                <a:cubicBezTo>
                  <a:pt x="1493125" y="2908533"/>
                  <a:pt x="1500470" y="2931178"/>
                  <a:pt x="1505366" y="2888335"/>
                </a:cubicBezTo>
                <a:cubicBezTo>
                  <a:pt x="1510262" y="2845492"/>
                  <a:pt x="1520667" y="2732263"/>
                  <a:pt x="1516383" y="2690032"/>
                </a:cubicBezTo>
                <a:cubicBezTo>
                  <a:pt x="1512099" y="2647801"/>
                  <a:pt x="1488229" y="2653920"/>
                  <a:pt x="1479660" y="2634947"/>
                </a:cubicBezTo>
                <a:cubicBezTo>
                  <a:pt x="1471091" y="2615974"/>
                  <a:pt x="1466195" y="2626379"/>
                  <a:pt x="1464971" y="2576191"/>
                </a:cubicBezTo>
                <a:cubicBezTo>
                  <a:pt x="1463747" y="2526003"/>
                  <a:pt x="1472928" y="2385232"/>
                  <a:pt x="1472316" y="2333820"/>
                </a:cubicBezTo>
                <a:cubicBezTo>
                  <a:pt x="1471704" y="2282408"/>
                  <a:pt x="1475376" y="2290976"/>
                  <a:pt x="1461299" y="2267718"/>
                </a:cubicBezTo>
                <a:cubicBezTo>
                  <a:pt x="1447222" y="2244460"/>
                  <a:pt x="1400094" y="2211410"/>
                  <a:pt x="1387853" y="2194273"/>
                </a:cubicBezTo>
                <a:cubicBezTo>
                  <a:pt x="1375612" y="2177136"/>
                  <a:pt x="1381121" y="2174075"/>
                  <a:pt x="1387853" y="2164894"/>
                </a:cubicBezTo>
                <a:cubicBezTo>
                  <a:pt x="1394585" y="2155713"/>
                  <a:pt x="1419067" y="2148369"/>
                  <a:pt x="1428248" y="2139188"/>
                </a:cubicBezTo>
                <a:cubicBezTo>
                  <a:pt x="1437429" y="2130007"/>
                  <a:pt x="1426413" y="2117155"/>
                  <a:pt x="1442938" y="2109810"/>
                </a:cubicBezTo>
                <a:cubicBezTo>
                  <a:pt x="1459463" y="2102465"/>
                  <a:pt x="1506591" y="2104302"/>
                  <a:pt x="1527400" y="2095121"/>
                </a:cubicBezTo>
                <a:cubicBezTo>
                  <a:pt x="1548209" y="2085940"/>
                  <a:pt x="1535356" y="2052278"/>
                  <a:pt x="1567795" y="2054726"/>
                </a:cubicBezTo>
                <a:close/>
                <a:moveTo>
                  <a:pt x="3584751" y="1569885"/>
                </a:moveTo>
                <a:cubicBezTo>
                  <a:pt x="3568991" y="1571443"/>
                  <a:pt x="3553867" y="1576062"/>
                  <a:pt x="3547863" y="1581834"/>
                </a:cubicBezTo>
                <a:cubicBezTo>
                  <a:pt x="3538858" y="1590493"/>
                  <a:pt x="3553232" y="1614479"/>
                  <a:pt x="3555916" y="1631580"/>
                </a:cubicBezTo>
                <a:lnTo>
                  <a:pt x="3553889" y="1642872"/>
                </a:lnTo>
                <a:lnTo>
                  <a:pt x="3570962" y="1689088"/>
                </a:lnTo>
                <a:cubicBezTo>
                  <a:pt x="3582969" y="1700172"/>
                  <a:pt x="3618991" y="1719106"/>
                  <a:pt x="3629151" y="1711255"/>
                </a:cubicBezTo>
                <a:cubicBezTo>
                  <a:pt x="3636771" y="1705367"/>
                  <a:pt x="3630623" y="1678177"/>
                  <a:pt x="3629996" y="1658326"/>
                </a:cubicBezTo>
                <a:lnTo>
                  <a:pt x="3631877" y="1642369"/>
                </a:lnTo>
                <a:lnTo>
                  <a:pt x="3629259" y="1618029"/>
                </a:lnTo>
                <a:cubicBezTo>
                  <a:pt x="3630183" y="1600422"/>
                  <a:pt x="3633993" y="1582758"/>
                  <a:pt x="3625449" y="1576292"/>
                </a:cubicBezTo>
                <a:cubicBezTo>
                  <a:pt x="3616906" y="1569827"/>
                  <a:pt x="3600511" y="1568326"/>
                  <a:pt x="3584751" y="1569885"/>
                </a:cubicBezTo>
                <a:close/>
                <a:moveTo>
                  <a:pt x="3593822" y="1201755"/>
                </a:moveTo>
                <a:cubicBezTo>
                  <a:pt x="3581584" y="1200254"/>
                  <a:pt x="3569115" y="1202332"/>
                  <a:pt x="3562649" y="1206950"/>
                </a:cubicBezTo>
                <a:cubicBezTo>
                  <a:pt x="3549718" y="1216186"/>
                  <a:pt x="3570961" y="1287306"/>
                  <a:pt x="3582045" y="1306702"/>
                </a:cubicBezTo>
                <a:cubicBezTo>
                  <a:pt x="3593129" y="1326098"/>
                  <a:pt x="3622224" y="1338106"/>
                  <a:pt x="3629151" y="1323328"/>
                </a:cubicBezTo>
                <a:cubicBezTo>
                  <a:pt x="3636078" y="1308550"/>
                  <a:pt x="3634693" y="1237429"/>
                  <a:pt x="3623609" y="1218033"/>
                </a:cubicBezTo>
                <a:cubicBezTo>
                  <a:pt x="3618067" y="1208335"/>
                  <a:pt x="3606060" y="1203255"/>
                  <a:pt x="3593822" y="1201755"/>
                </a:cubicBezTo>
                <a:close/>
                <a:moveTo>
                  <a:pt x="3573733" y="544702"/>
                </a:moveTo>
                <a:cubicBezTo>
                  <a:pt x="3560341" y="543778"/>
                  <a:pt x="3535402" y="545626"/>
                  <a:pt x="3518315" y="553015"/>
                </a:cubicBezTo>
                <a:cubicBezTo>
                  <a:pt x="3501228" y="560404"/>
                  <a:pt x="3474443" y="575644"/>
                  <a:pt x="3471210" y="589037"/>
                </a:cubicBezTo>
                <a:cubicBezTo>
                  <a:pt x="3468786" y="599082"/>
                  <a:pt x="3486364" y="607827"/>
                  <a:pt x="3494720" y="619950"/>
                </a:cubicBezTo>
                <a:lnTo>
                  <a:pt x="3496341" y="625129"/>
                </a:lnTo>
                <a:lnTo>
                  <a:pt x="3506192" y="618640"/>
                </a:lnTo>
                <a:cubicBezTo>
                  <a:pt x="3511755" y="615826"/>
                  <a:pt x="3504914" y="623793"/>
                  <a:pt x="3520154" y="620329"/>
                </a:cubicBezTo>
                <a:cubicBezTo>
                  <a:pt x="3520154" y="620329"/>
                  <a:pt x="3551327" y="616952"/>
                  <a:pt x="3584448" y="608444"/>
                </a:cubicBezTo>
                <a:lnTo>
                  <a:pt x="3595013" y="605121"/>
                </a:lnTo>
                <a:lnTo>
                  <a:pt x="3593021" y="601809"/>
                </a:lnTo>
                <a:cubicBezTo>
                  <a:pt x="3591917" y="588691"/>
                  <a:pt x="3601788" y="566870"/>
                  <a:pt x="3598671" y="558557"/>
                </a:cubicBezTo>
                <a:cubicBezTo>
                  <a:pt x="3594515" y="547473"/>
                  <a:pt x="3587125" y="545626"/>
                  <a:pt x="3573733" y="544702"/>
                </a:cubicBezTo>
                <a:close/>
                <a:moveTo>
                  <a:pt x="3448025" y="565"/>
                </a:moveTo>
                <a:cubicBezTo>
                  <a:pt x="3457817" y="-359"/>
                  <a:pt x="3467399" y="-243"/>
                  <a:pt x="3476751" y="1604"/>
                </a:cubicBezTo>
                <a:cubicBezTo>
                  <a:pt x="3514158" y="8993"/>
                  <a:pt x="3544177" y="44553"/>
                  <a:pt x="3579275" y="62564"/>
                </a:cubicBezTo>
                <a:cubicBezTo>
                  <a:pt x="3614373" y="80575"/>
                  <a:pt x="3654090" y="92121"/>
                  <a:pt x="3687341" y="109670"/>
                </a:cubicBezTo>
                <a:cubicBezTo>
                  <a:pt x="3720592" y="127219"/>
                  <a:pt x="3754305" y="147539"/>
                  <a:pt x="3778781" y="167859"/>
                </a:cubicBezTo>
                <a:cubicBezTo>
                  <a:pt x="3803257" y="188179"/>
                  <a:pt x="3822192" y="200187"/>
                  <a:pt x="3834199" y="231590"/>
                </a:cubicBezTo>
                <a:cubicBezTo>
                  <a:pt x="3846206" y="262994"/>
                  <a:pt x="3859137" y="321644"/>
                  <a:pt x="3850824" y="356280"/>
                </a:cubicBezTo>
                <a:cubicBezTo>
                  <a:pt x="3842511" y="390916"/>
                  <a:pt x="3803256" y="419550"/>
                  <a:pt x="3784322" y="439408"/>
                </a:cubicBezTo>
                <a:cubicBezTo>
                  <a:pt x="3765388" y="459266"/>
                  <a:pt x="3740911" y="464808"/>
                  <a:pt x="3737217" y="475430"/>
                </a:cubicBezTo>
                <a:cubicBezTo>
                  <a:pt x="3733523" y="486052"/>
                  <a:pt x="3757075" y="492517"/>
                  <a:pt x="3762155" y="503139"/>
                </a:cubicBezTo>
                <a:cubicBezTo>
                  <a:pt x="3764695" y="508450"/>
                  <a:pt x="3769198" y="513530"/>
                  <a:pt x="3771507" y="519245"/>
                </a:cubicBezTo>
                <a:lnTo>
                  <a:pt x="3771906" y="522057"/>
                </a:lnTo>
                <a:lnTo>
                  <a:pt x="3778845" y="518281"/>
                </a:lnTo>
                <a:cubicBezTo>
                  <a:pt x="3796033" y="508973"/>
                  <a:pt x="3832574" y="489403"/>
                  <a:pt x="3849892" y="481783"/>
                </a:cubicBezTo>
                <a:cubicBezTo>
                  <a:pt x="3872983" y="471623"/>
                  <a:pt x="3886837" y="457769"/>
                  <a:pt x="3908081" y="462387"/>
                </a:cubicBezTo>
                <a:cubicBezTo>
                  <a:pt x="3929325" y="467005"/>
                  <a:pt x="3951954" y="491481"/>
                  <a:pt x="3977354" y="509492"/>
                </a:cubicBezTo>
                <a:cubicBezTo>
                  <a:pt x="4002754" y="527503"/>
                  <a:pt x="4038776" y="543667"/>
                  <a:pt x="4060481" y="570452"/>
                </a:cubicBezTo>
                <a:cubicBezTo>
                  <a:pt x="4082186" y="597237"/>
                  <a:pt x="4108049" y="640649"/>
                  <a:pt x="4107587" y="670205"/>
                </a:cubicBezTo>
                <a:cubicBezTo>
                  <a:pt x="4107125" y="699761"/>
                  <a:pt x="4086805" y="719619"/>
                  <a:pt x="4057710" y="747790"/>
                </a:cubicBezTo>
                <a:cubicBezTo>
                  <a:pt x="4028615" y="775961"/>
                  <a:pt x="3973197" y="811059"/>
                  <a:pt x="3933019" y="839230"/>
                </a:cubicBezTo>
                <a:cubicBezTo>
                  <a:pt x="3892841" y="867401"/>
                  <a:pt x="3837423" y="892339"/>
                  <a:pt x="3816641" y="916816"/>
                </a:cubicBezTo>
                <a:cubicBezTo>
                  <a:pt x="3795859" y="941292"/>
                  <a:pt x="3805096" y="967154"/>
                  <a:pt x="3808329" y="986089"/>
                </a:cubicBezTo>
                <a:cubicBezTo>
                  <a:pt x="3811562" y="1005023"/>
                  <a:pt x="3830958" y="1006408"/>
                  <a:pt x="3836038" y="1030423"/>
                </a:cubicBezTo>
                <a:cubicBezTo>
                  <a:pt x="3841118" y="1054438"/>
                  <a:pt x="3833729" y="1098311"/>
                  <a:pt x="3838809" y="1130176"/>
                </a:cubicBezTo>
                <a:cubicBezTo>
                  <a:pt x="3843889" y="1162041"/>
                  <a:pt x="3860053" y="1183285"/>
                  <a:pt x="3866518" y="1221616"/>
                </a:cubicBezTo>
                <a:cubicBezTo>
                  <a:pt x="3872983" y="1259947"/>
                  <a:pt x="3874830" y="1304743"/>
                  <a:pt x="3877601" y="1360161"/>
                </a:cubicBezTo>
                <a:cubicBezTo>
                  <a:pt x="3880372" y="1415579"/>
                  <a:pt x="3884990" y="1505634"/>
                  <a:pt x="3883143" y="1554125"/>
                </a:cubicBezTo>
                <a:cubicBezTo>
                  <a:pt x="3882681" y="1566248"/>
                  <a:pt x="3883836" y="1577274"/>
                  <a:pt x="3885222" y="1587268"/>
                </a:cubicBezTo>
                <a:lnTo>
                  <a:pt x="3887277" y="1603260"/>
                </a:lnTo>
                <a:lnTo>
                  <a:pt x="3892388" y="1619815"/>
                </a:lnTo>
                <a:cubicBezTo>
                  <a:pt x="3906704" y="1654913"/>
                  <a:pt x="3907628" y="1660455"/>
                  <a:pt x="3911784" y="1691859"/>
                </a:cubicBezTo>
                <a:cubicBezTo>
                  <a:pt x="3915940" y="1723263"/>
                  <a:pt x="3917788" y="1772215"/>
                  <a:pt x="3917326" y="1808237"/>
                </a:cubicBezTo>
                <a:cubicBezTo>
                  <a:pt x="3916864" y="1844259"/>
                  <a:pt x="3908089" y="1881666"/>
                  <a:pt x="3909013" y="1907990"/>
                </a:cubicBezTo>
                <a:cubicBezTo>
                  <a:pt x="3909937" y="1934314"/>
                  <a:pt x="3921944" y="1942626"/>
                  <a:pt x="3922868" y="1966179"/>
                </a:cubicBezTo>
                <a:cubicBezTo>
                  <a:pt x="3923792" y="1989732"/>
                  <a:pt x="3916864" y="2026215"/>
                  <a:pt x="3914555" y="2049306"/>
                </a:cubicBezTo>
                <a:cubicBezTo>
                  <a:pt x="3914555" y="2049306"/>
                  <a:pt x="3911784" y="2075168"/>
                  <a:pt x="3909013" y="2104724"/>
                </a:cubicBezTo>
                <a:lnTo>
                  <a:pt x="3907709" y="2117688"/>
                </a:lnTo>
                <a:lnTo>
                  <a:pt x="4000452" y="2108274"/>
                </a:lnTo>
                <a:cubicBezTo>
                  <a:pt x="4026660" y="2106888"/>
                  <a:pt x="4055149" y="2106917"/>
                  <a:pt x="4084359" y="2107776"/>
                </a:cubicBezTo>
                <a:cubicBezTo>
                  <a:pt x="4171989" y="2110352"/>
                  <a:pt x="4266114" y="2120397"/>
                  <a:pt x="4324649" y="2122129"/>
                </a:cubicBezTo>
                <a:cubicBezTo>
                  <a:pt x="4402696" y="2124438"/>
                  <a:pt x="4422093" y="2107351"/>
                  <a:pt x="4468736" y="2122129"/>
                </a:cubicBezTo>
                <a:cubicBezTo>
                  <a:pt x="4515379" y="2136907"/>
                  <a:pt x="4567565" y="2174314"/>
                  <a:pt x="4604510" y="2210798"/>
                </a:cubicBezTo>
                <a:cubicBezTo>
                  <a:pt x="4641455" y="2247282"/>
                  <a:pt x="4668704" y="2302700"/>
                  <a:pt x="4690409" y="2341031"/>
                </a:cubicBezTo>
                <a:cubicBezTo>
                  <a:pt x="4712114" y="2379362"/>
                  <a:pt x="4725045" y="2408456"/>
                  <a:pt x="4734743" y="2440783"/>
                </a:cubicBezTo>
                <a:cubicBezTo>
                  <a:pt x="4744441" y="2473110"/>
                  <a:pt x="4751831" y="2504052"/>
                  <a:pt x="4748598" y="2534994"/>
                </a:cubicBezTo>
                <a:cubicBezTo>
                  <a:pt x="4745365" y="2565936"/>
                  <a:pt x="4731511" y="2599649"/>
                  <a:pt x="4715347" y="2626434"/>
                </a:cubicBezTo>
                <a:cubicBezTo>
                  <a:pt x="4699183" y="2653219"/>
                  <a:pt x="4680710" y="2669845"/>
                  <a:pt x="4651616" y="2695707"/>
                </a:cubicBezTo>
                <a:cubicBezTo>
                  <a:pt x="4622522" y="2721569"/>
                  <a:pt x="4579111" y="2754820"/>
                  <a:pt x="4540780" y="2781605"/>
                </a:cubicBezTo>
                <a:cubicBezTo>
                  <a:pt x="4502449" y="2808390"/>
                  <a:pt x="4465965" y="2838409"/>
                  <a:pt x="4421630" y="2856420"/>
                </a:cubicBezTo>
                <a:cubicBezTo>
                  <a:pt x="4377295" y="2874431"/>
                  <a:pt x="4335270" y="2883206"/>
                  <a:pt x="4274772" y="2889671"/>
                </a:cubicBezTo>
                <a:cubicBezTo>
                  <a:pt x="4214274" y="2896136"/>
                  <a:pt x="4118677" y="2909529"/>
                  <a:pt x="4058641" y="2895213"/>
                </a:cubicBezTo>
                <a:cubicBezTo>
                  <a:pt x="3998605" y="2880897"/>
                  <a:pt x="3941801" y="2825478"/>
                  <a:pt x="3914554" y="2803773"/>
                </a:cubicBezTo>
                <a:cubicBezTo>
                  <a:pt x="3887307" y="2782068"/>
                  <a:pt x="3907165" y="2775602"/>
                  <a:pt x="3895158" y="2764980"/>
                </a:cubicBezTo>
                <a:lnTo>
                  <a:pt x="3879662" y="2760168"/>
                </a:lnTo>
                <a:lnTo>
                  <a:pt x="3872990" y="2767751"/>
                </a:lnTo>
                <a:cubicBezTo>
                  <a:pt x="3838816" y="2797769"/>
                  <a:pt x="3800485" y="2809314"/>
                  <a:pt x="3767696" y="2812085"/>
                </a:cubicBezTo>
                <a:cubicBezTo>
                  <a:pt x="3734907" y="2814856"/>
                  <a:pt x="3704427" y="2785300"/>
                  <a:pt x="3676256" y="2784376"/>
                </a:cubicBezTo>
                <a:cubicBezTo>
                  <a:pt x="3648085" y="2783452"/>
                  <a:pt x="3633306" y="2801925"/>
                  <a:pt x="3598670" y="2806543"/>
                </a:cubicBezTo>
                <a:cubicBezTo>
                  <a:pt x="3564034" y="2811161"/>
                  <a:pt x="3501689" y="2802387"/>
                  <a:pt x="3468438" y="2812085"/>
                </a:cubicBezTo>
                <a:cubicBezTo>
                  <a:pt x="3435187" y="2821783"/>
                  <a:pt x="3425027" y="2854573"/>
                  <a:pt x="3399165" y="2864733"/>
                </a:cubicBezTo>
                <a:cubicBezTo>
                  <a:pt x="3373303" y="2874893"/>
                  <a:pt x="3343285" y="2884590"/>
                  <a:pt x="3313267" y="2873045"/>
                </a:cubicBezTo>
                <a:cubicBezTo>
                  <a:pt x="3283249" y="2861500"/>
                  <a:pt x="3245842" y="2826864"/>
                  <a:pt x="3219056" y="2795460"/>
                </a:cubicBezTo>
                <a:cubicBezTo>
                  <a:pt x="3192271" y="2764056"/>
                  <a:pt x="3168718" y="2721107"/>
                  <a:pt x="3152554" y="2684623"/>
                </a:cubicBezTo>
                <a:cubicBezTo>
                  <a:pt x="3136390" y="2648139"/>
                  <a:pt x="3133158" y="2606114"/>
                  <a:pt x="3122074" y="2576558"/>
                </a:cubicBezTo>
                <a:cubicBezTo>
                  <a:pt x="3110990" y="2547002"/>
                  <a:pt x="3080048" y="2521139"/>
                  <a:pt x="3086052" y="2507285"/>
                </a:cubicBezTo>
                <a:cubicBezTo>
                  <a:pt x="3092056" y="2493431"/>
                  <a:pt x="3147012" y="2501282"/>
                  <a:pt x="3158096" y="2493431"/>
                </a:cubicBezTo>
                <a:cubicBezTo>
                  <a:pt x="3169180" y="2485580"/>
                  <a:pt x="3159944" y="2463413"/>
                  <a:pt x="3169180" y="2457409"/>
                </a:cubicBezTo>
                <a:cubicBezTo>
                  <a:pt x="3178416" y="2451405"/>
                  <a:pt x="3199198" y="2454176"/>
                  <a:pt x="3213514" y="2457409"/>
                </a:cubicBezTo>
                <a:cubicBezTo>
                  <a:pt x="3227830" y="2460642"/>
                  <a:pt x="3247227" y="2469416"/>
                  <a:pt x="3255078" y="2476805"/>
                </a:cubicBezTo>
                <a:cubicBezTo>
                  <a:pt x="3262929" y="2484194"/>
                  <a:pt x="3248151" y="2497125"/>
                  <a:pt x="3260620" y="2501743"/>
                </a:cubicBezTo>
                <a:cubicBezTo>
                  <a:pt x="3273089" y="2506361"/>
                  <a:pt x="3304030" y="2508670"/>
                  <a:pt x="3329892" y="2504514"/>
                </a:cubicBezTo>
                <a:cubicBezTo>
                  <a:pt x="3355754" y="2500358"/>
                  <a:pt x="3370070" y="2490659"/>
                  <a:pt x="3415790" y="2476805"/>
                </a:cubicBezTo>
                <a:cubicBezTo>
                  <a:pt x="3461510" y="2462951"/>
                  <a:pt x="3566805" y="2444478"/>
                  <a:pt x="3604212" y="2421387"/>
                </a:cubicBezTo>
                <a:lnTo>
                  <a:pt x="3620482" y="2403905"/>
                </a:lnTo>
                <a:lnTo>
                  <a:pt x="3598671" y="2403982"/>
                </a:lnTo>
                <a:cubicBezTo>
                  <a:pt x="3570962" y="2397978"/>
                  <a:pt x="3544176" y="2363804"/>
                  <a:pt x="3512773" y="2351335"/>
                </a:cubicBezTo>
                <a:cubicBezTo>
                  <a:pt x="3497072" y="2345101"/>
                  <a:pt x="3481717" y="2342445"/>
                  <a:pt x="3465149" y="2339905"/>
                </a:cubicBezTo>
                <a:lnTo>
                  <a:pt x="3439828" y="2334953"/>
                </a:lnTo>
                <a:lnTo>
                  <a:pt x="3430122" y="2337437"/>
                </a:lnTo>
                <a:cubicBezTo>
                  <a:pt x="3407363" y="2343109"/>
                  <a:pt x="3386235" y="2348189"/>
                  <a:pt x="3368685" y="2352114"/>
                </a:cubicBezTo>
                <a:cubicBezTo>
                  <a:pt x="3298489" y="2367816"/>
                  <a:pt x="3256463" y="2364121"/>
                  <a:pt x="3205201" y="2379823"/>
                </a:cubicBezTo>
                <a:cubicBezTo>
                  <a:pt x="3153939" y="2395525"/>
                  <a:pt x="3112376" y="2420001"/>
                  <a:pt x="3061114" y="2446325"/>
                </a:cubicBezTo>
                <a:cubicBezTo>
                  <a:pt x="3009852" y="2472649"/>
                  <a:pt x="2920721" y="2507747"/>
                  <a:pt x="2897630" y="2537765"/>
                </a:cubicBezTo>
                <a:cubicBezTo>
                  <a:pt x="2874539" y="2567783"/>
                  <a:pt x="2905020" y="2586718"/>
                  <a:pt x="2922569" y="2626434"/>
                </a:cubicBezTo>
                <a:cubicBezTo>
                  <a:pt x="2940118" y="2666150"/>
                  <a:pt x="2983990" y="2737732"/>
                  <a:pt x="3002925" y="2776063"/>
                </a:cubicBezTo>
                <a:cubicBezTo>
                  <a:pt x="3021860" y="2814394"/>
                  <a:pt x="3030172" y="2834715"/>
                  <a:pt x="3036176" y="2856420"/>
                </a:cubicBezTo>
                <a:cubicBezTo>
                  <a:pt x="3042180" y="2878125"/>
                  <a:pt x="3044027" y="2894289"/>
                  <a:pt x="3038947" y="2906296"/>
                </a:cubicBezTo>
                <a:cubicBezTo>
                  <a:pt x="3033867" y="2918303"/>
                  <a:pt x="3007544" y="2931234"/>
                  <a:pt x="2986300" y="2931234"/>
                </a:cubicBezTo>
                <a:cubicBezTo>
                  <a:pt x="2965056" y="2931234"/>
                  <a:pt x="2942427" y="2937238"/>
                  <a:pt x="2911485" y="2906296"/>
                </a:cubicBezTo>
                <a:cubicBezTo>
                  <a:pt x="2880543" y="2875354"/>
                  <a:pt x="2833438" y="2798692"/>
                  <a:pt x="2800649" y="2745583"/>
                </a:cubicBezTo>
                <a:cubicBezTo>
                  <a:pt x="2767860" y="2692474"/>
                  <a:pt x="2735532" y="2628282"/>
                  <a:pt x="2714750" y="2587642"/>
                </a:cubicBezTo>
                <a:cubicBezTo>
                  <a:pt x="2693968" y="2547002"/>
                  <a:pt x="2684732" y="2534532"/>
                  <a:pt x="2675958" y="2501743"/>
                </a:cubicBezTo>
                <a:cubicBezTo>
                  <a:pt x="2667183" y="2468954"/>
                  <a:pt x="2657485" y="2418616"/>
                  <a:pt x="2662103" y="2390907"/>
                </a:cubicBezTo>
                <a:cubicBezTo>
                  <a:pt x="2666721" y="2363198"/>
                  <a:pt x="2693969" y="2353500"/>
                  <a:pt x="2703667" y="2335489"/>
                </a:cubicBezTo>
                <a:cubicBezTo>
                  <a:pt x="2713365" y="2317478"/>
                  <a:pt x="2704128" y="2283304"/>
                  <a:pt x="2720292" y="2282842"/>
                </a:cubicBezTo>
                <a:cubicBezTo>
                  <a:pt x="2736456" y="2282380"/>
                  <a:pt x="2781714" y="2319325"/>
                  <a:pt x="2800649" y="2332718"/>
                </a:cubicBezTo>
                <a:cubicBezTo>
                  <a:pt x="2819584" y="2346111"/>
                  <a:pt x="2826049" y="2349343"/>
                  <a:pt x="2833900" y="2363198"/>
                </a:cubicBezTo>
                <a:cubicBezTo>
                  <a:pt x="2841751" y="2377052"/>
                  <a:pt x="2841289" y="2401067"/>
                  <a:pt x="2847754" y="2415845"/>
                </a:cubicBezTo>
                <a:cubicBezTo>
                  <a:pt x="2854219" y="2430623"/>
                  <a:pt x="2841750" y="2459256"/>
                  <a:pt x="2872692" y="2451867"/>
                </a:cubicBezTo>
                <a:cubicBezTo>
                  <a:pt x="2903634" y="2444478"/>
                  <a:pt x="2980758" y="2394602"/>
                  <a:pt x="3033405" y="2371511"/>
                </a:cubicBezTo>
                <a:cubicBezTo>
                  <a:pt x="3086052" y="2348420"/>
                  <a:pt x="3138238" y="2329486"/>
                  <a:pt x="3188576" y="2313322"/>
                </a:cubicBezTo>
                <a:cubicBezTo>
                  <a:pt x="3213745" y="2305240"/>
                  <a:pt x="3229332" y="2302123"/>
                  <a:pt x="3249190" y="2297736"/>
                </a:cubicBezTo>
                <a:lnTo>
                  <a:pt x="3283191" y="2289596"/>
                </a:lnTo>
                <a:lnTo>
                  <a:pt x="3266162" y="2282062"/>
                </a:lnTo>
                <a:cubicBezTo>
                  <a:pt x="3241685" y="2267284"/>
                  <a:pt x="3278169" y="2247888"/>
                  <a:pt x="3263391" y="2240499"/>
                </a:cubicBezTo>
                <a:cubicBezTo>
                  <a:pt x="3248613" y="2233110"/>
                  <a:pt x="3215824" y="2233110"/>
                  <a:pt x="3177493" y="2237728"/>
                </a:cubicBezTo>
                <a:cubicBezTo>
                  <a:pt x="3139162" y="2242346"/>
                  <a:pt x="3062962" y="2264975"/>
                  <a:pt x="3033406" y="2268208"/>
                </a:cubicBezTo>
                <a:cubicBezTo>
                  <a:pt x="3003850" y="2271441"/>
                  <a:pt x="3000155" y="2269131"/>
                  <a:pt x="3000155" y="2257124"/>
                </a:cubicBezTo>
                <a:cubicBezTo>
                  <a:pt x="3000155" y="2245117"/>
                  <a:pt x="3005697" y="2209095"/>
                  <a:pt x="3033406" y="2196164"/>
                </a:cubicBezTo>
                <a:cubicBezTo>
                  <a:pt x="3061115" y="2183233"/>
                  <a:pt x="3135468" y="2184157"/>
                  <a:pt x="3166410" y="2179539"/>
                </a:cubicBezTo>
                <a:cubicBezTo>
                  <a:pt x="3197352" y="2174921"/>
                  <a:pt x="3203355" y="2175382"/>
                  <a:pt x="3219057" y="2168455"/>
                </a:cubicBezTo>
                <a:cubicBezTo>
                  <a:pt x="3234759" y="2161528"/>
                  <a:pt x="3251385" y="2159680"/>
                  <a:pt x="3260621" y="2137975"/>
                </a:cubicBezTo>
                <a:cubicBezTo>
                  <a:pt x="3269857" y="2116270"/>
                  <a:pt x="3268010" y="2062698"/>
                  <a:pt x="3274475" y="2038222"/>
                </a:cubicBezTo>
                <a:cubicBezTo>
                  <a:pt x="3280940" y="2013746"/>
                  <a:pt x="3287406" y="2010975"/>
                  <a:pt x="3299413" y="1991117"/>
                </a:cubicBezTo>
                <a:cubicBezTo>
                  <a:pt x="3311420" y="1971259"/>
                  <a:pt x="3340054" y="1950477"/>
                  <a:pt x="3346519" y="1919073"/>
                </a:cubicBezTo>
                <a:cubicBezTo>
                  <a:pt x="3352984" y="1887669"/>
                  <a:pt x="3337282" y="1847491"/>
                  <a:pt x="3338206" y="1802695"/>
                </a:cubicBezTo>
                <a:cubicBezTo>
                  <a:pt x="3339130" y="1757899"/>
                  <a:pt x="3348828" y="1692321"/>
                  <a:pt x="3352061" y="1650295"/>
                </a:cubicBezTo>
                <a:cubicBezTo>
                  <a:pt x="3352870" y="1639789"/>
                  <a:pt x="3351484" y="1628358"/>
                  <a:pt x="3349485" y="1617109"/>
                </a:cubicBezTo>
                <a:lnTo>
                  <a:pt x="3347837" y="1608652"/>
                </a:lnTo>
                <a:lnTo>
                  <a:pt x="3342816" y="1604001"/>
                </a:lnTo>
                <a:cubicBezTo>
                  <a:pt x="3319725" y="1567056"/>
                  <a:pt x="3332656" y="1489932"/>
                  <a:pt x="3337274" y="1440518"/>
                </a:cubicBezTo>
                <a:cubicBezTo>
                  <a:pt x="3341892" y="1391104"/>
                  <a:pt x="3370063" y="1351849"/>
                  <a:pt x="3370525" y="1307514"/>
                </a:cubicBezTo>
                <a:cubicBezTo>
                  <a:pt x="3370987" y="1263179"/>
                  <a:pt x="3346510" y="1209608"/>
                  <a:pt x="3340045" y="1174510"/>
                </a:cubicBezTo>
                <a:cubicBezTo>
                  <a:pt x="3333580" y="1139412"/>
                  <a:pt x="3356208" y="1110318"/>
                  <a:pt x="3331732" y="1096925"/>
                </a:cubicBezTo>
                <a:cubicBezTo>
                  <a:pt x="3307256" y="1083532"/>
                  <a:pt x="3261998" y="1088612"/>
                  <a:pt x="3193187" y="1094154"/>
                </a:cubicBezTo>
                <a:cubicBezTo>
                  <a:pt x="3124376" y="1099696"/>
                  <a:pt x="2987678" y="1143107"/>
                  <a:pt x="2918867" y="1130176"/>
                </a:cubicBezTo>
                <a:cubicBezTo>
                  <a:pt x="2850056" y="1117245"/>
                  <a:pt x="2808030" y="1044740"/>
                  <a:pt x="2780321" y="1016569"/>
                </a:cubicBezTo>
                <a:cubicBezTo>
                  <a:pt x="2752612" y="988398"/>
                  <a:pt x="2755383" y="979161"/>
                  <a:pt x="2752612" y="961150"/>
                </a:cubicBezTo>
                <a:cubicBezTo>
                  <a:pt x="2749841" y="943139"/>
                  <a:pt x="2750303" y="912197"/>
                  <a:pt x="2760925" y="902961"/>
                </a:cubicBezTo>
                <a:cubicBezTo>
                  <a:pt x="2771547" y="893725"/>
                  <a:pt x="2799718" y="898805"/>
                  <a:pt x="2816343" y="905732"/>
                </a:cubicBezTo>
                <a:cubicBezTo>
                  <a:pt x="2832968" y="912659"/>
                  <a:pt x="2842205" y="936674"/>
                  <a:pt x="2860678" y="944525"/>
                </a:cubicBezTo>
                <a:cubicBezTo>
                  <a:pt x="2879151" y="952376"/>
                  <a:pt x="2902241" y="958380"/>
                  <a:pt x="2927179" y="952838"/>
                </a:cubicBezTo>
                <a:cubicBezTo>
                  <a:pt x="2952117" y="947296"/>
                  <a:pt x="2984907" y="919125"/>
                  <a:pt x="3010307" y="911274"/>
                </a:cubicBezTo>
                <a:cubicBezTo>
                  <a:pt x="3035707" y="903423"/>
                  <a:pt x="3052794" y="914045"/>
                  <a:pt x="3079579" y="905732"/>
                </a:cubicBezTo>
                <a:cubicBezTo>
                  <a:pt x="3106364" y="897419"/>
                  <a:pt x="3134997" y="876176"/>
                  <a:pt x="3171019" y="861398"/>
                </a:cubicBezTo>
                <a:cubicBezTo>
                  <a:pt x="3207041" y="846620"/>
                  <a:pt x="3261074" y="840616"/>
                  <a:pt x="3295710" y="817063"/>
                </a:cubicBezTo>
                <a:cubicBezTo>
                  <a:pt x="3330347" y="793510"/>
                  <a:pt x="3345587" y="751946"/>
                  <a:pt x="3378838" y="720081"/>
                </a:cubicBezTo>
                <a:lnTo>
                  <a:pt x="3389189" y="710831"/>
                </a:lnTo>
                <a:lnTo>
                  <a:pt x="3385311" y="708186"/>
                </a:lnTo>
                <a:cubicBezTo>
                  <a:pt x="3369147" y="686019"/>
                  <a:pt x="3374690" y="617208"/>
                  <a:pt x="3365915" y="575182"/>
                </a:cubicBezTo>
                <a:cubicBezTo>
                  <a:pt x="3357141" y="533157"/>
                  <a:pt x="3355293" y="507295"/>
                  <a:pt x="3332664" y="456033"/>
                </a:cubicBezTo>
                <a:cubicBezTo>
                  <a:pt x="3310035" y="404771"/>
                  <a:pt x="3261545" y="321644"/>
                  <a:pt x="3230141" y="267611"/>
                </a:cubicBezTo>
                <a:cubicBezTo>
                  <a:pt x="3198737" y="213578"/>
                  <a:pt x="3165024" y="168320"/>
                  <a:pt x="3144242" y="131837"/>
                </a:cubicBezTo>
                <a:cubicBezTo>
                  <a:pt x="3123460" y="95354"/>
                  <a:pt x="3093443" y="66721"/>
                  <a:pt x="3105450" y="48710"/>
                </a:cubicBezTo>
                <a:cubicBezTo>
                  <a:pt x="3117457" y="30699"/>
                  <a:pt x="3178417" y="27004"/>
                  <a:pt x="3216286" y="23771"/>
                </a:cubicBezTo>
                <a:cubicBezTo>
                  <a:pt x="3254155" y="20538"/>
                  <a:pt x="3311420" y="21924"/>
                  <a:pt x="3354831" y="18230"/>
                </a:cubicBezTo>
                <a:cubicBezTo>
                  <a:pt x="3387390" y="15459"/>
                  <a:pt x="3418649" y="3336"/>
                  <a:pt x="3448025" y="565"/>
                </a:cubicBezTo>
                <a:close/>
              </a:path>
            </a:pathLst>
          </a:custGeom>
          <a:solidFill>
            <a:srgbClr val="D2D9E3"/>
          </a:solidFill>
          <a:ln w="12700" cap="flat" cmpd="sng" algn="ctr">
            <a:noFill/>
            <a:prstDash val="solid"/>
            <a:miter lim="800000"/>
          </a:ln>
          <a:effectLst/>
        </p:spPr>
        <p:txBody>
          <a:bodyPr rtlCol="0" anchor="ctr"/>
          <a:lstStyle/>
          <a:p>
            <a:pPr algn="ctr" defTabSz="914400">
              <a:defRPr/>
            </a:pPr>
            <a:endParaRPr lang="zh-CN" altLang="en-US" kern="0" dirty="0">
              <a:solidFill>
                <a:srgbClr val="4472C4">
                  <a:lumMod val="75000"/>
                </a:srgbClr>
              </a:solidFill>
              <a:latin typeface="微软雅黑" panose="020B0503020204020204" charset="-122"/>
              <a:ea typeface="微软雅黑" panose="020B0503020204020204" charset="-122"/>
            </a:endParaRPr>
          </a:p>
        </p:txBody>
      </p:sp>
      <p:sp>
        <p:nvSpPr>
          <p:cNvPr id="13" name="矩形 12"/>
          <p:cNvSpPr/>
          <p:nvPr/>
        </p:nvSpPr>
        <p:spPr>
          <a:xfrm>
            <a:off x="406574" y="2714749"/>
            <a:ext cx="5247640" cy="1938992"/>
          </a:xfrm>
          <a:prstGeom prst="rect">
            <a:avLst/>
          </a:prstGeom>
          <a:effectLst>
            <a:outerShdw blurRad="76200" dist="12700" dir="2700000" sy="-23000" kx="-800400" algn="bl" rotWithShape="0">
              <a:prstClr val="black">
                <a:alpha val="20000"/>
              </a:prstClr>
            </a:outerShdw>
          </a:effectLst>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r>
              <a:rPr lang="zh-CN" altLang="en-US" sz="48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等线" panose="02010600030101010101" pitchFamily="2" charset="-122"/>
                <a:sym typeface="+mn-ea"/>
              </a:rPr>
              <a:t>本课结束</a:t>
            </a:r>
            <a:endParaRPr lang="zh-CN" altLang="en-US" sz="48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等线" panose="02010600030101010101" pitchFamily="2" charset="-122"/>
              <a:sym typeface="+mn-ea"/>
            </a:endParaRPr>
          </a:p>
          <a:p>
            <a:pPr algn="ctr"/>
            <a:r>
              <a:rPr lang="en-US" altLang="zh-CN" sz="72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等线" panose="02010600030101010101" pitchFamily="2" charset="-122"/>
                <a:sym typeface="+mn-ea"/>
              </a:rPr>
              <a:t>THANKS</a:t>
            </a:r>
            <a:endParaRPr lang="zh-CN" altLang="en-US" sz="7200" b="1" spc="300" dirty="0">
              <a:solidFill>
                <a:srgbClr val="0066CC"/>
              </a:solidFill>
              <a:effectLst>
                <a:reflection blurRad="50800" stA="20000" endA="300" endPos="95000" dist="63500" dir="5400000" sy="-100000" algn="bl" rotWithShape="0"/>
              </a:effectLst>
              <a:latin typeface="Arial" panose="020B0604020202020204"/>
              <a:ea typeface="微软雅黑" panose="020B0503020204020204" charset="-122"/>
              <a:cs typeface="等线" panose="02010600030101010101" pitchFamily="2" charset="-122"/>
              <a:sym typeface="+mn-ea"/>
            </a:endParaRPr>
          </a:p>
        </p:txBody>
      </p:sp>
      <p:sp>
        <p:nvSpPr>
          <p:cNvPr id="9" name="任意多边形 8"/>
          <p:cNvSpPr/>
          <p:nvPr/>
        </p:nvSpPr>
        <p:spPr>
          <a:xfrm>
            <a:off x="5928360" y="1765935"/>
            <a:ext cx="5403850" cy="3816350"/>
          </a:xfrm>
          <a:custGeom>
            <a:avLst/>
            <a:gdLst>
              <a:gd name="connsiteX0" fmla="*/ 0 w 8652"/>
              <a:gd name="connsiteY0" fmla="*/ 687 h 6205"/>
              <a:gd name="connsiteX1" fmla="*/ 8652 w 8652"/>
              <a:gd name="connsiteY1" fmla="*/ 0 h 6205"/>
              <a:gd name="connsiteX2" fmla="*/ 8652 w 8652"/>
              <a:gd name="connsiteY2" fmla="*/ 6205 h 6205"/>
              <a:gd name="connsiteX3" fmla="*/ 5 w 8652"/>
              <a:gd name="connsiteY3" fmla="*/ 5035 h 6205"/>
              <a:gd name="connsiteX4" fmla="*/ 0 w 8652"/>
              <a:gd name="connsiteY4" fmla="*/ 687 h 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2" h="6205">
                <a:moveTo>
                  <a:pt x="0" y="687"/>
                </a:moveTo>
                <a:lnTo>
                  <a:pt x="8652" y="0"/>
                </a:lnTo>
                <a:lnTo>
                  <a:pt x="8652" y="6205"/>
                </a:lnTo>
                <a:lnTo>
                  <a:pt x="5" y="5035"/>
                </a:lnTo>
                <a:lnTo>
                  <a:pt x="0" y="687"/>
                </a:lnTo>
                <a:close/>
              </a:path>
            </a:pathLst>
          </a:custGeom>
          <a:blipFill rotWithShape="1">
            <a:blip r:embed="rId1"/>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7" name="矩形 6"/>
          <p:cNvSpPr/>
          <p:nvPr/>
        </p:nvSpPr>
        <p:spPr>
          <a:xfrm>
            <a:off x="1341294" y="2170623"/>
            <a:ext cx="3379470" cy="400110"/>
          </a:xfrm>
          <a:prstGeom prst="rect">
            <a:avLst/>
          </a:prstGeom>
          <a:effectLst/>
        </p:spPr>
        <p:txBody>
          <a:bodyPr vert="horz"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ctr"/>
            <a:r>
              <a:rPr lang="zh-CN" altLang="en-US" sz="2000" b="1" dirty="0" smtClean="0">
                <a:solidFill>
                  <a:srgbClr val="0066CC"/>
                </a:solidFill>
                <a:latin typeface="微软雅黑" panose="020B0503020204020204" charset="-122"/>
                <a:ea typeface="微软雅黑" panose="020B0503020204020204" charset="-122"/>
                <a:sym typeface="+mn-ea"/>
              </a:rPr>
              <a:t>第十五章</a:t>
            </a:r>
            <a:r>
              <a:rPr lang="en-US" altLang="zh-CN" sz="2000" b="1" dirty="0" smtClean="0">
                <a:solidFill>
                  <a:srgbClr val="0066CC"/>
                </a:solidFill>
                <a:latin typeface="微软雅黑" panose="020B0503020204020204" charset="-122"/>
                <a:ea typeface="微软雅黑" panose="020B0503020204020204" charset="-122"/>
                <a:sym typeface="+mn-ea"/>
              </a:rPr>
              <a:t>   </a:t>
            </a:r>
            <a:r>
              <a:rPr lang="zh-CN" altLang="en-US" sz="2000" b="1" dirty="0" smtClean="0">
                <a:solidFill>
                  <a:srgbClr val="0066CC"/>
                </a:solidFill>
                <a:latin typeface="微软雅黑" panose="020B0503020204020204" charset="-122"/>
                <a:ea typeface="微软雅黑" panose="020B0503020204020204" charset="-122"/>
                <a:sym typeface="+mn-ea"/>
              </a:rPr>
              <a:t>第</a:t>
            </a:r>
            <a:r>
              <a:rPr lang="en-US" altLang="zh-CN" sz="2000" b="1" dirty="0" smtClean="0">
                <a:solidFill>
                  <a:srgbClr val="0066CC"/>
                </a:solidFill>
                <a:latin typeface="微软雅黑" panose="020B0503020204020204" charset="-122"/>
                <a:ea typeface="微软雅黑" panose="020B0503020204020204" charset="-122"/>
                <a:sym typeface="+mn-ea"/>
              </a:rPr>
              <a:t>60</a:t>
            </a:r>
            <a:r>
              <a:rPr lang="zh-CN" altLang="en-US" sz="2000" b="1" dirty="0" smtClean="0">
                <a:solidFill>
                  <a:srgbClr val="0066CC"/>
                </a:solidFill>
                <a:latin typeface="微软雅黑" panose="020B0503020204020204" charset="-122"/>
                <a:ea typeface="微软雅黑" panose="020B0503020204020204" charset="-122"/>
                <a:sym typeface="+mn-ea"/>
              </a:rPr>
              <a:t>讲</a:t>
            </a:r>
            <a:r>
              <a:rPr lang="en-US" altLang="zh-CN" sz="2000" b="1" dirty="0" smtClean="0">
                <a:solidFill>
                  <a:srgbClr val="0066CC"/>
                </a:solidFill>
                <a:latin typeface="微软雅黑" panose="020B0503020204020204" charset="-122"/>
                <a:ea typeface="微软雅黑" panose="020B0503020204020204" charset="-122"/>
                <a:sym typeface="+mn-ea"/>
              </a:rPr>
              <a:t>   </a:t>
            </a:r>
            <a:endParaRPr lang="en-US" altLang="zh-CN" sz="2000" b="1" dirty="0">
              <a:solidFill>
                <a:srgbClr val="0066CC"/>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3" y="903119"/>
            <a:ext cx="5870678" cy="2677656"/>
          </a:xfrm>
          <a:prstGeom prst="rect">
            <a:avLst/>
          </a:prstGeom>
        </p:spPr>
        <p:txBody>
          <a:bodyPr wrap="square">
            <a:spAutoFit/>
          </a:bodyPr>
          <a:lstStyle/>
          <a:p>
            <a:pPr>
              <a:lnSpc>
                <a:spcPct val="150000"/>
              </a:lnSpc>
              <a:spcAft>
                <a:spcPts val="0"/>
              </a:spcAft>
              <a:tabLst>
                <a:tab pos="4231005" algn="l"/>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en-US" altLang="zh-CN" sz="2800" dirty="0" err="1">
                <a:latin typeface="Times New Roman" panose="02020603050405020304" pitchFamily="18" charset="0"/>
                <a:ea typeface="方正中等线简体" panose="03000509000000000000" pitchFamily="65" charset="-122"/>
              </a:rPr>
              <a:t>2a</a:t>
            </a:r>
            <a:r>
              <a:rPr lang="zh-CN" altLang="zh-CN" sz="2800" dirty="0">
                <a:latin typeface="Times New Roman" panose="02020603050405020304" pitchFamily="18" charset="0"/>
                <a:ea typeface="方正中等线简体" panose="03000509000000000000" pitchFamily="65" charset="-122"/>
              </a:rPr>
              <a:t>可与</a:t>
            </a:r>
            <a:r>
              <a:rPr lang="en-US" altLang="zh-CN" sz="2800" dirty="0">
                <a:latin typeface="Times New Roman" panose="02020603050405020304" pitchFamily="18" charset="0"/>
                <a:ea typeface="方正中等线简体" panose="03000509000000000000" pitchFamily="65" charset="-122"/>
              </a:rPr>
              <a:t>H</a:t>
            </a:r>
            <a:r>
              <a:rPr lang="en-US" altLang="zh-CN" sz="2800" baseline="-25000" dirty="0">
                <a:latin typeface="Times New Roman" panose="02020603050405020304" pitchFamily="18" charset="0"/>
                <a:ea typeface="方正中等线简体" panose="03000509000000000000" pitchFamily="65" charset="-122"/>
              </a:rPr>
              <a:t>2</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中等线简体" panose="03000509000000000000" pitchFamily="65" charset="-122"/>
              </a:rPr>
              <a:t>发生加成反应生成化合物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。在</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的同分异构体中，同时含有苯环和醇羟基结构的</a:t>
            </a:r>
            <a:r>
              <a:rPr lang="zh-CN" altLang="zh-CN" sz="2800" dirty="0" smtClean="0">
                <a:latin typeface="Times New Roman" panose="02020603050405020304" pitchFamily="18" charset="0"/>
                <a:ea typeface="方正中等线简体" panose="03000509000000000000" pitchFamily="65" charset="-122"/>
              </a:rPr>
              <a:t>共</a:t>
            </a:r>
            <a:r>
              <a:rPr lang="en-US" altLang="zh-CN" sz="2800" dirty="0" smtClean="0">
                <a:latin typeface="Times New Roman" panose="02020603050405020304" pitchFamily="18" charset="0"/>
                <a:ea typeface="方正中等线简体" panose="03000509000000000000" pitchFamily="65" charset="-122"/>
              </a:rPr>
              <a:t>____</a:t>
            </a:r>
            <a:r>
              <a:rPr lang="zh-CN" altLang="zh-CN" sz="2800" dirty="0" smtClean="0">
                <a:latin typeface="Times New Roman" panose="02020603050405020304" pitchFamily="18" charset="0"/>
                <a:ea typeface="方正中等线简体" panose="03000509000000000000" pitchFamily="65" charset="-122"/>
              </a:rPr>
              <a:t>种</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含化合物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，不考虑立体异构</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16" name="image765.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214" y="1053530"/>
            <a:ext cx="5274732" cy="3325097"/>
          </a:xfrm>
          <a:prstGeom prst="rect">
            <a:avLst/>
          </a:prstGeom>
          <a:noFill/>
          <a:ln>
            <a:noFill/>
          </a:ln>
        </p:spPr>
      </p:pic>
      <p:sp>
        <p:nvSpPr>
          <p:cNvPr id="3" name="矩形 2"/>
          <p:cNvSpPr/>
          <p:nvPr/>
        </p:nvSpPr>
        <p:spPr>
          <a:xfrm>
            <a:off x="4871070" y="2349674"/>
            <a:ext cx="364202"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方正中等线简体" panose="03000509000000000000" pitchFamily="65" charset="-122"/>
              </a:rPr>
              <a:t>5</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227103"/>
            <a:ext cx="11855846" cy="5240126"/>
            <a:chOff x="0" y="227103"/>
            <a:chExt cx="11855846" cy="5240126"/>
          </a:xfrm>
        </p:grpSpPr>
        <p:grpSp>
          <p:nvGrpSpPr>
            <p:cNvPr id="11" name="组合 10"/>
            <p:cNvGrpSpPr/>
            <p:nvPr/>
          </p:nvGrpSpPr>
          <p:grpSpPr>
            <a:xfrm>
              <a:off x="0" y="227103"/>
              <a:ext cx="11855846" cy="4307477"/>
              <a:chOff x="0" y="333450"/>
              <a:chExt cx="11855846" cy="4307477"/>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3970318"/>
              </a:xfrm>
              <a:prstGeom prst="rect">
                <a:avLst/>
              </a:prstGeom>
            </p:spPr>
            <p:txBody>
              <a:bodyPr wrap="square">
                <a:spAutoFit/>
              </a:bodyPr>
              <a:lstStyle/>
              <a:p>
                <a:pPr algn="just">
                  <a:lnSpc>
                    <a:spcPct val="300000"/>
                  </a:lnSpc>
                  <a:spcAft>
                    <a:spcPts val="0"/>
                  </a:spcAft>
                  <a:tabLst>
                    <a:tab pos="2790825" algn="l"/>
                    <a:tab pos="4140835" algn="l"/>
                  </a:tabLst>
                </a:pPr>
                <a:r>
                  <a:rPr lang="en-US" altLang="zh-CN" sz="2800" kern="0" dirty="0" err="1">
                    <a:latin typeface="Times New Roman" panose="02020603050405020304" pitchFamily="18" charset="0"/>
                    <a:ea typeface="方正中等线简体" panose="03000509000000000000" pitchFamily="65" charset="-122"/>
                  </a:rPr>
                  <a:t>2a</a:t>
                </a:r>
                <a:r>
                  <a:rPr lang="en-US" altLang="zh-CN" sz="2800" kern="0" dirty="0" smtClean="0">
                    <a:latin typeface="Times New Roman" panose="02020603050405020304" pitchFamily="18" charset="0"/>
                    <a:ea typeface="方正楷体_GBK"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与</a:t>
                </a:r>
                <a:r>
                  <a:rPr lang="en-US" altLang="zh-CN" sz="2800" kern="0" dirty="0">
                    <a:latin typeface="Times New Roman" panose="02020603050405020304" pitchFamily="18" charset="0"/>
                    <a:ea typeface="方正中等线简体" panose="03000509000000000000" pitchFamily="65" charset="-122"/>
                  </a:rPr>
                  <a:t>H</a:t>
                </a:r>
                <a:r>
                  <a:rPr lang="en-US" altLang="zh-CN" sz="2800" kern="0" baseline="-25000" dirty="0">
                    <a:latin typeface="Times New Roman" panose="02020603050405020304" pitchFamily="18" charset="0"/>
                    <a:ea typeface="方正中等线简体" panose="03000509000000000000" pitchFamily="65" charset="-122"/>
                  </a:rPr>
                  <a:t>2</a:t>
                </a:r>
                <a:r>
                  <a:rPr lang="en-US" altLang="zh-CN" sz="2800" kern="0" dirty="0">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加成所得化合物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的分子式为</a:t>
                </a:r>
                <a:r>
                  <a:rPr lang="en-US" altLang="zh-CN" sz="2800" kern="0" dirty="0" err="1">
                    <a:latin typeface="Times New Roman" panose="02020603050405020304" pitchFamily="18" charset="0"/>
                    <a:ea typeface="方正中等线简体" panose="03000509000000000000" pitchFamily="65" charset="-122"/>
                  </a:rPr>
                  <a:t>C</a:t>
                </a:r>
                <a:r>
                  <a:rPr lang="en-US" altLang="zh-CN" sz="2800" kern="0" baseline="-25000" dirty="0" err="1">
                    <a:latin typeface="Times New Roman" panose="02020603050405020304" pitchFamily="18" charset="0"/>
                    <a:ea typeface="方正中等线简体" panose="03000509000000000000" pitchFamily="65" charset="-122"/>
                  </a:rPr>
                  <a:t>8</a:t>
                </a:r>
                <a:r>
                  <a:rPr lang="en-US" altLang="zh-CN" sz="2800" kern="0" dirty="0" err="1">
                    <a:latin typeface="Times New Roman" panose="02020603050405020304" pitchFamily="18" charset="0"/>
                    <a:ea typeface="方正中等线简体" panose="03000509000000000000" pitchFamily="65" charset="-122"/>
                  </a:rPr>
                  <a:t>H</a:t>
                </a:r>
                <a:r>
                  <a:rPr lang="en-US" altLang="zh-CN" sz="2800" kern="0" baseline="-25000" dirty="0" err="1">
                    <a:latin typeface="Times New Roman" panose="02020603050405020304" pitchFamily="18" charset="0"/>
                    <a:ea typeface="方正中等线简体" panose="03000509000000000000" pitchFamily="65" charset="-122"/>
                  </a:rPr>
                  <a:t>10</a:t>
                </a:r>
                <a:r>
                  <a:rPr lang="en-US" altLang="zh-CN" sz="2800" kern="0" dirty="0" err="1">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，其中含一个苯环、一个醇羟基的同分异构体有：</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300000"/>
                  </a:lnSpc>
                  <a:spcAft>
                    <a:spcPts val="0"/>
                  </a:spcAft>
                  <a:tabLst>
                    <a:tab pos="2790825" algn="l"/>
                    <a:tab pos="4140835" algn="l"/>
                  </a:tabLst>
                </a:pP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，共五种。</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6" name="image773.jpeg" descr="source:si_idm1746469072;FounderCES"/>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9765" y="933449"/>
              <a:ext cx="1405708" cy="992608"/>
            </a:xfrm>
            <a:prstGeom prst="rect">
              <a:avLst/>
            </a:prstGeom>
            <a:noFill/>
            <a:ln>
              <a:noFill/>
            </a:ln>
          </p:spPr>
        </p:pic>
        <p:pic>
          <p:nvPicPr>
            <p:cNvPr id="7" name="image774.jpeg" descr="source:si_idm1746433104;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1037" y="1761820"/>
              <a:ext cx="1566401" cy="1566401"/>
            </a:xfrm>
            <a:prstGeom prst="rect">
              <a:avLst/>
            </a:prstGeom>
            <a:noFill/>
            <a:ln>
              <a:noFill/>
            </a:ln>
          </p:spPr>
        </p:pic>
        <p:pic>
          <p:nvPicPr>
            <p:cNvPr id="8" name="image775.jpeg" descr="source:si_idm1746419920;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67438" y="1949744"/>
              <a:ext cx="2484536" cy="1428398"/>
            </a:xfrm>
            <a:prstGeom prst="rect">
              <a:avLst/>
            </a:prstGeom>
            <a:noFill/>
            <a:ln>
              <a:noFill/>
            </a:ln>
          </p:spPr>
        </p:pic>
        <p:pic>
          <p:nvPicPr>
            <p:cNvPr id="9" name="image776.jpeg" descr="source:si_idm1746406736;FounderCES"/>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55174" y="2024127"/>
              <a:ext cx="2052240" cy="1279632"/>
            </a:xfrm>
            <a:prstGeom prst="rect">
              <a:avLst/>
            </a:prstGeom>
            <a:noFill/>
            <a:ln>
              <a:noFill/>
            </a:ln>
          </p:spPr>
        </p:pic>
        <p:pic>
          <p:nvPicPr>
            <p:cNvPr id="10" name="image777.jpeg" descr="source:si_idm1746393552;FounderCES"/>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5140" y="3303759"/>
              <a:ext cx="1907773" cy="2163470"/>
            </a:xfrm>
            <a:prstGeom prst="rect">
              <a:avLst/>
            </a:prstGeom>
            <a:noFill/>
            <a:ln>
              <a:noFill/>
            </a:ln>
          </p:spPr>
        </p:pic>
        <p:pic>
          <p:nvPicPr>
            <p:cNvPr id="15" name="image778.jpeg" descr="source:si_idm1746380368;FounderCES"/>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7385" y="3293023"/>
              <a:ext cx="2987769" cy="1411667"/>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4" y="471071"/>
            <a:ext cx="11288488" cy="5262979"/>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rPr>
              <a:t>下列说法正确的有</a:t>
            </a:r>
            <a:r>
              <a:rPr lang="zh-CN"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中等线简体" panose="03000509000000000000" pitchFamily="65" charset="-122"/>
              </a:rPr>
              <a:t>在</a:t>
            </a:r>
            <a:r>
              <a:rPr lang="en-US" altLang="zh-CN" sz="2800" dirty="0" err="1">
                <a:latin typeface="Times New Roman" panose="02020603050405020304" pitchFamily="18" charset="0"/>
                <a:ea typeface="方正中等线简体" panose="03000509000000000000" pitchFamily="65" charset="-122"/>
              </a:rPr>
              <a:t>1a</a:t>
            </a:r>
            <a:r>
              <a:rPr lang="zh-CN" altLang="zh-CN" sz="2800" dirty="0">
                <a:latin typeface="Times New Roman" panose="02020603050405020304" pitchFamily="18" charset="0"/>
                <a:ea typeface="方正中等线简体"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2a</a:t>
            </a:r>
            <a:r>
              <a:rPr lang="zh-CN" altLang="zh-CN" sz="2800" dirty="0">
                <a:latin typeface="Times New Roman" panose="02020603050405020304" pitchFamily="18" charset="0"/>
                <a:ea typeface="方正中等线简体" panose="03000509000000000000" pitchFamily="65" charset="-122"/>
              </a:rPr>
              <a:t>和</a:t>
            </a:r>
            <a:r>
              <a:rPr lang="en-US" altLang="zh-CN" sz="2800" dirty="0" err="1">
                <a:latin typeface="Times New Roman" panose="02020603050405020304" pitchFamily="18" charset="0"/>
                <a:ea typeface="方正中等线简体" panose="03000509000000000000" pitchFamily="65" charset="-122"/>
              </a:rPr>
              <a:t>3a</a:t>
            </a:r>
            <a:r>
              <a:rPr lang="zh-CN" altLang="zh-CN" sz="2800" dirty="0">
                <a:latin typeface="Times New Roman" panose="02020603050405020304" pitchFamily="18" charset="0"/>
                <a:ea typeface="方正中等线简体" panose="03000509000000000000" pitchFamily="65" charset="-122"/>
              </a:rPr>
              <a:t>生成</a:t>
            </a:r>
            <a:r>
              <a:rPr lang="en-US" altLang="zh-CN" sz="2800" dirty="0" err="1">
                <a:latin typeface="Times New Roman" panose="02020603050405020304" pitchFamily="18" charset="0"/>
                <a:ea typeface="方正中等线简体" panose="03000509000000000000" pitchFamily="65" charset="-122"/>
              </a:rPr>
              <a:t>4a</a:t>
            </a:r>
            <a:r>
              <a:rPr lang="zh-CN" altLang="zh-CN" sz="2800" dirty="0">
                <a:latin typeface="Times New Roman" panose="02020603050405020304" pitchFamily="18" charset="0"/>
                <a:ea typeface="方正中等线简体" panose="03000509000000000000" pitchFamily="65" charset="-122"/>
              </a:rPr>
              <a:t>的过程中</a:t>
            </a:r>
            <a:r>
              <a:rPr lang="zh-CN"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中等线简体" panose="03000509000000000000" pitchFamily="65" charset="-122"/>
              </a:rPr>
              <a:t>有</a:t>
            </a:r>
            <a:r>
              <a:rPr lang="en-US" altLang="zh-CN" sz="2800" dirty="0">
                <a:latin typeface="Times New Roman" panose="02020603050405020304" pitchFamily="18" charset="0"/>
                <a:ea typeface="方正中等线简体" panose="03000509000000000000" pitchFamily="65" charset="-122"/>
              </a:rPr>
              <a:t>π</a:t>
            </a:r>
            <a:r>
              <a:rPr lang="zh-CN" altLang="zh-CN" sz="2800" dirty="0">
                <a:latin typeface="Times New Roman" panose="02020603050405020304" pitchFamily="18" charset="0"/>
                <a:ea typeface="方正中等线简体" panose="03000509000000000000" pitchFamily="65" charset="-122"/>
              </a:rPr>
              <a:t>键断裂与</a:t>
            </a:r>
            <a:r>
              <a:rPr lang="en-US" altLang="zh-CN" sz="2800" dirty="0">
                <a:latin typeface="Times New Roman" panose="02020603050405020304" pitchFamily="18" charset="0"/>
                <a:ea typeface="方正中等线简体" panose="03000509000000000000" pitchFamily="65" charset="-122"/>
              </a:rPr>
              <a:t>σ</a:t>
            </a:r>
            <a:r>
              <a:rPr lang="zh-CN" altLang="zh-CN" sz="2800" dirty="0">
                <a:latin typeface="Times New Roman" panose="02020603050405020304" pitchFamily="18" charset="0"/>
                <a:ea typeface="方正中等线简体" panose="03000509000000000000" pitchFamily="65" charset="-122"/>
              </a:rPr>
              <a:t>键形成</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中等线简体" panose="03000509000000000000" pitchFamily="65" charset="-122"/>
              </a:rPr>
              <a:t>在</a:t>
            </a:r>
            <a:r>
              <a:rPr lang="en-US" altLang="zh-CN" sz="2800" dirty="0" err="1">
                <a:latin typeface="Times New Roman" panose="02020603050405020304" pitchFamily="18" charset="0"/>
                <a:ea typeface="方正中等线简体" panose="03000509000000000000" pitchFamily="65" charset="-122"/>
              </a:rPr>
              <a:t>4a</a:t>
            </a:r>
            <a:r>
              <a:rPr lang="zh-CN" altLang="zh-CN" sz="2800" dirty="0">
                <a:latin typeface="Times New Roman" panose="02020603050405020304" pitchFamily="18" charset="0"/>
                <a:ea typeface="方正中等线简体" panose="03000509000000000000" pitchFamily="65" charset="-122"/>
              </a:rPr>
              <a:t>分子中，存在手性碳原子</a:t>
            </a:r>
            <a:r>
              <a:rPr lang="zh-CN"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中等线简体" panose="03000509000000000000" pitchFamily="65" charset="-122"/>
              </a:rPr>
              <a:t>并</a:t>
            </a:r>
            <a:r>
              <a:rPr lang="zh-CN" altLang="zh-CN" sz="2800" dirty="0">
                <a:latin typeface="Times New Roman" panose="02020603050405020304" pitchFamily="18" charset="0"/>
                <a:ea typeface="方正中等线简体" panose="03000509000000000000" pitchFamily="65" charset="-122"/>
              </a:rPr>
              <a:t>有</a:t>
            </a:r>
            <a:r>
              <a:rPr lang="en-US" altLang="zh-CN" sz="2800" dirty="0">
                <a:latin typeface="Times New Roman" panose="02020603050405020304" pitchFamily="18" charset="0"/>
                <a:ea typeface="方正中等线简体" panose="03000509000000000000" pitchFamily="65" charset="-122"/>
              </a:rPr>
              <a:t>20</a:t>
            </a:r>
            <a:r>
              <a:rPr lang="zh-CN" altLang="zh-CN" sz="2800" dirty="0">
                <a:latin typeface="Times New Roman" panose="02020603050405020304" pitchFamily="18" charset="0"/>
                <a:ea typeface="方正中等线简体" panose="03000509000000000000" pitchFamily="65" charset="-122"/>
              </a:rPr>
              <a:t>个碳原子采取</a:t>
            </a:r>
            <a:r>
              <a:rPr lang="en-US" altLang="zh-CN" sz="2800" dirty="0" err="1">
                <a:latin typeface="Times New Roman" panose="02020603050405020304" pitchFamily="18" charset="0"/>
                <a:ea typeface="方正中等线简体" panose="03000509000000000000" pitchFamily="65" charset="-122"/>
              </a:rPr>
              <a:t>sp</a:t>
            </a:r>
            <a:r>
              <a:rPr lang="en-US" altLang="zh-CN" sz="2800" baseline="30000" dirty="0" err="1">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杂化</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中等线简体" panose="03000509000000000000" pitchFamily="65" charset="-122"/>
              </a:rPr>
              <a:t>在</a:t>
            </a:r>
            <a:r>
              <a:rPr lang="en-US" altLang="zh-CN" sz="2800" dirty="0" err="1">
                <a:latin typeface="Times New Roman" panose="02020603050405020304" pitchFamily="18" charset="0"/>
                <a:ea typeface="方正中等线简体" panose="03000509000000000000" pitchFamily="65" charset="-122"/>
              </a:rPr>
              <a:t>5a</a:t>
            </a:r>
            <a:r>
              <a:rPr lang="zh-CN" altLang="zh-CN" sz="2800" dirty="0">
                <a:latin typeface="Times New Roman" panose="02020603050405020304" pitchFamily="18" charset="0"/>
                <a:ea typeface="方正中等线简体" panose="03000509000000000000" pitchFamily="65" charset="-122"/>
              </a:rPr>
              <a:t>分子中，有大</a:t>
            </a:r>
            <a:r>
              <a:rPr lang="en-US" altLang="zh-CN" sz="2800" dirty="0">
                <a:latin typeface="Times New Roman" panose="02020603050405020304" pitchFamily="18" charset="0"/>
                <a:ea typeface="方正中等线简体" panose="03000509000000000000" pitchFamily="65" charset="-122"/>
              </a:rPr>
              <a:t>π</a:t>
            </a:r>
            <a:r>
              <a:rPr lang="zh-CN" altLang="zh-CN" sz="2800" dirty="0">
                <a:latin typeface="Times New Roman" panose="02020603050405020304" pitchFamily="18" charset="0"/>
                <a:ea typeface="方正中等线简体" panose="03000509000000000000" pitchFamily="65" charset="-122"/>
              </a:rPr>
              <a:t>键，可</a:t>
            </a:r>
            <a:r>
              <a:rPr lang="zh-CN" altLang="zh-CN" sz="2800" dirty="0" smtClean="0">
                <a:latin typeface="Times New Roman" panose="02020603050405020304" pitchFamily="18" charset="0"/>
                <a:ea typeface="方正中等线简体" panose="03000509000000000000" pitchFamily="65" charset="-122"/>
              </a:rPr>
              <a:t>存在</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中等线简体" panose="03000509000000000000" pitchFamily="65" charset="-122"/>
              </a:rPr>
              <a:t>分子内</a:t>
            </a:r>
            <a:r>
              <a:rPr lang="zh-CN" altLang="zh-CN" sz="2800" dirty="0">
                <a:latin typeface="Times New Roman" panose="02020603050405020304" pitchFamily="18" charset="0"/>
                <a:ea typeface="方正中等线简体" panose="03000509000000000000" pitchFamily="65" charset="-122"/>
              </a:rPr>
              <a:t>氢键，但不存在手性碳原子</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中等线简体" panose="03000509000000000000" pitchFamily="65" charset="-122"/>
              </a:rPr>
              <a:t>化合物</a:t>
            </a:r>
            <a:r>
              <a:rPr lang="en-US" altLang="zh-CN" sz="2800" dirty="0" err="1">
                <a:latin typeface="Times New Roman" panose="02020603050405020304" pitchFamily="18" charset="0"/>
                <a:ea typeface="方正中等线简体" panose="03000509000000000000" pitchFamily="65" charset="-122"/>
              </a:rPr>
              <a:t>5a</a:t>
            </a:r>
            <a:r>
              <a:rPr lang="zh-CN" altLang="zh-CN" sz="2800" dirty="0">
                <a:latin typeface="Times New Roman" panose="02020603050405020304" pitchFamily="18" charset="0"/>
                <a:ea typeface="方正中等线简体" panose="03000509000000000000" pitchFamily="65" charset="-122"/>
              </a:rPr>
              <a:t>是苯酚的同系物，且可发生原子利用率为</a:t>
            </a:r>
            <a:r>
              <a:rPr lang="en-US" altLang="zh-CN" sz="2800" dirty="0">
                <a:latin typeface="Times New Roman" panose="02020603050405020304" pitchFamily="18" charset="0"/>
                <a:ea typeface="方正中等线简体" panose="03000509000000000000" pitchFamily="65" charset="-122"/>
              </a:rPr>
              <a:t>100%</a:t>
            </a:r>
            <a:r>
              <a:rPr lang="zh-CN" altLang="zh-CN" sz="2800" dirty="0">
                <a:latin typeface="Times New Roman" panose="02020603050405020304" pitchFamily="18" charset="0"/>
                <a:ea typeface="方正中等线简体" panose="03000509000000000000" pitchFamily="65" charset="-122"/>
              </a:rPr>
              <a:t>的还原反应</a:t>
            </a:r>
            <a:endParaRPr lang="zh-CN" altLang="zh-CN" sz="2800" dirty="0">
              <a:effectLst/>
              <a:latin typeface="Times New Roman" panose="02020603050405020304" pitchFamily="18" charset="0"/>
              <a:ea typeface="宋体" panose="02010600030101010101" pitchFamily="2" charset="-122"/>
            </a:endParaRPr>
          </a:p>
        </p:txBody>
      </p:sp>
      <p:pic>
        <p:nvPicPr>
          <p:cNvPr id="16" name="image765.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5090" y="1263159"/>
            <a:ext cx="5274732" cy="3325097"/>
          </a:xfrm>
          <a:prstGeom prst="rect">
            <a:avLst/>
          </a:prstGeom>
          <a:noFill/>
          <a:ln>
            <a:noFill/>
          </a:ln>
        </p:spPr>
      </p:pic>
      <p:sp>
        <p:nvSpPr>
          <p:cNvPr id="3" name="矩形 2"/>
          <p:cNvSpPr/>
          <p:nvPr/>
        </p:nvSpPr>
        <p:spPr>
          <a:xfrm>
            <a:off x="4057774" y="634182"/>
            <a:ext cx="683200"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方正中等线简体" panose="03000509000000000000" pitchFamily="65" charset="-122"/>
              </a:rPr>
              <a:t>AB</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125503"/>
            <a:ext cx="11855846" cy="6348069"/>
            <a:chOff x="0" y="125503"/>
            <a:chExt cx="11855846" cy="6348069"/>
          </a:xfrm>
        </p:grpSpPr>
        <p:grpSp>
          <p:nvGrpSpPr>
            <p:cNvPr id="11" name="组合 10"/>
            <p:cNvGrpSpPr/>
            <p:nvPr/>
          </p:nvGrpSpPr>
          <p:grpSpPr>
            <a:xfrm>
              <a:off x="0" y="227103"/>
              <a:ext cx="11855846" cy="6246469"/>
              <a:chOff x="0" y="333450"/>
              <a:chExt cx="11855846" cy="6246469"/>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5909310"/>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对照反应物，</a:t>
                </a:r>
                <a:r>
                  <a:rPr lang="en-US" altLang="zh-CN" sz="2800" kern="0" dirty="0" err="1">
                    <a:latin typeface="Times New Roman" panose="02020603050405020304" pitchFamily="18" charset="0"/>
                    <a:ea typeface="方正中等线简体" panose="03000509000000000000" pitchFamily="65" charset="-122"/>
                  </a:rPr>
                  <a:t>4a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中的结构可拆分成如</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图</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三</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部分，分别对应三个反应物，</a:t>
                </a:r>
                <a:r>
                  <a:rPr lang="en-US" altLang="zh-CN" sz="2800" kern="0" dirty="0" err="1">
                    <a:latin typeface="Times New Roman" panose="02020603050405020304" pitchFamily="18" charset="0"/>
                    <a:ea typeface="方正中等线简体" panose="03000509000000000000" pitchFamily="65" charset="-122"/>
                  </a:rPr>
                  <a:t>4a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中三部分之间的</a:t>
                </a:r>
                <a:r>
                  <a:rPr lang="en-US" altLang="zh-CN" sz="2800" kern="0" dirty="0">
                    <a:latin typeface="Times New Roman" panose="02020603050405020304" pitchFamily="18" charset="0"/>
                    <a:ea typeface="方正中等线简体" panose="03000509000000000000" pitchFamily="65" charset="-122"/>
                  </a:rPr>
                  <a:t>σ</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键是新形成的，反应中</a:t>
                </a:r>
                <a:r>
                  <a:rPr lang="en-US" altLang="zh-CN" sz="2800" kern="0" dirty="0" err="1">
                    <a:latin typeface="Times New Roman" panose="02020603050405020304" pitchFamily="18" charset="0"/>
                    <a:ea typeface="方正中等线简体" panose="03000509000000000000" pitchFamily="65" charset="-122"/>
                  </a:rPr>
                  <a:t>2a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断裂了碳碳双键中的</a:t>
                </a:r>
                <a:r>
                  <a:rPr lang="en-US" altLang="zh-CN" sz="2800" kern="0" dirty="0">
                    <a:latin typeface="Times New Roman" panose="02020603050405020304" pitchFamily="18" charset="0"/>
                    <a:ea typeface="方正中等线简体" panose="03000509000000000000" pitchFamily="65" charset="-122"/>
                  </a:rPr>
                  <a:t>π</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键，</a:t>
                </a:r>
                <a:r>
                  <a:rPr lang="en-US" altLang="zh-CN" sz="2800" kern="0" dirty="0">
                    <a:latin typeface="Times New Roman" panose="02020603050405020304" pitchFamily="18" charset="0"/>
                    <a:ea typeface="方正中等线简体" panose="03000509000000000000" pitchFamily="65" charset="-122"/>
                  </a:rPr>
                  <a:t>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kern="0" dirty="0" err="1" smtClean="0">
                    <a:latin typeface="Times New Roman" panose="02020603050405020304" pitchFamily="18" charset="0"/>
                    <a:ea typeface="方正中等线简体" panose="03000509000000000000" pitchFamily="65" charset="-122"/>
                  </a:rPr>
                  <a:t>4a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中间的</a:t>
                </a:r>
                <a:r>
                  <a:rPr lang="en-US" altLang="zh-CN" sz="2800" kern="0" dirty="0" err="1">
                    <a:latin typeface="Times New Roman" panose="02020603050405020304" pitchFamily="18" charset="0"/>
                    <a:ea typeface="方正中等线简体" panose="03000509000000000000" pitchFamily="65" charset="-122"/>
                  </a:rPr>
                  <a:t>Ph</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所连接的</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原子连接了四个不同的基团或原子，是手性碳原子，其中三个苯环上的碳原子和两个羰基碳原子均采取</a:t>
                </a:r>
                <a:r>
                  <a:rPr lang="en-US" altLang="zh-CN" sz="2800" kern="0" dirty="0" err="1">
                    <a:latin typeface="Times New Roman" panose="02020603050405020304" pitchFamily="18" charset="0"/>
                    <a:ea typeface="方正中等线简体" panose="03000509000000000000" pitchFamily="65" charset="-122"/>
                  </a:rPr>
                  <a:t>sp</a:t>
                </a:r>
                <a:r>
                  <a:rPr lang="en-US" altLang="zh-CN" sz="2800" kern="0" baseline="30000" dirty="0" err="1">
                    <a:latin typeface="Times New Roman" panose="02020603050405020304" pitchFamily="18" charset="0"/>
                    <a:ea typeface="方正中等线简体" panose="03000509000000000000" pitchFamily="65" charset="-122"/>
                  </a:rPr>
                  <a:t>2</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杂化，数量</a:t>
                </a:r>
                <a:r>
                  <a:rPr lang="en-US" altLang="zh-CN" sz="2800" kern="0" dirty="0">
                    <a:latin typeface="Times New Roman" panose="02020603050405020304" pitchFamily="18" charset="0"/>
                    <a:ea typeface="方正中等线简体" panose="03000509000000000000" pitchFamily="65" charset="-122"/>
                  </a:rPr>
                  <a:t>3</a:t>
                </a:r>
                <a:r>
                  <a:rPr lang="en-US" altLang="zh-CN" sz="2800" kern="0" dirty="0">
                    <a:latin typeface="宋体" panose="02010600030101010101" pitchFamily="2" charset="-122"/>
                    <a:cs typeface="Times New Roman" panose="02020603050405020304" pitchFamily="18" charset="0"/>
                  </a:rPr>
                  <a:t>×</a:t>
                </a:r>
                <a:r>
                  <a:rPr lang="en-US" altLang="zh-CN" sz="2800" kern="0" dirty="0">
                    <a:latin typeface="Times New Roman" panose="02020603050405020304" pitchFamily="18" charset="0"/>
                    <a:ea typeface="方正中等线简体" panose="03000509000000000000" pitchFamily="65" charset="-122"/>
                  </a:rPr>
                  <a:t>6+2=20</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latin typeface="Times New Roman" panose="02020603050405020304" pitchFamily="18" charset="0"/>
                    <a:ea typeface="方正中等线简体" panose="03000509000000000000" pitchFamily="65" charset="-122"/>
                  </a:rPr>
                  <a:t>B</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kern="0" dirty="0" err="1" smtClean="0">
                    <a:latin typeface="Times New Roman" panose="02020603050405020304" pitchFamily="18" charset="0"/>
                    <a:ea typeface="方正中等线简体" panose="03000509000000000000" pitchFamily="65" charset="-122"/>
                  </a:rPr>
                  <a:t>5a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分子中的苯环上有大</a:t>
                </a:r>
                <a:r>
                  <a:rPr lang="en-US" altLang="zh-CN" sz="2800" kern="0" dirty="0">
                    <a:latin typeface="Times New Roman" panose="02020603050405020304" pitchFamily="18" charset="0"/>
                    <a:ea typeface="方正中等线简体" panose="03000509000000000000" pitchFamily="65" charset="-122"/>
                  </a:rPr>
                  <a:t>π</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键，其中与</a:t>
                </a:r>
                <a:r>
                  <a:rPr lang="en-US" altLang="zh-CN" sz="2800" kern="0" dirty="0">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原子相连的</a:t>
                </a:r>
                <a:r>
                  <a:rPr lang="en-US" altLang="zh-CN" sz="2800" kern="0" dirty="0">
                    <a:latin typeface="Times New Roman" panose="02020603050405020304" pitchFamily="18" charset="0"/>
                    <a:ea typeface="方正中等线简体" panose="03000509000000000000" pitchFamily="65" charset="-122"/>
                  </a:rPr>
                  <a:t>H</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原子可与羰基上的氧原子形成分子内氢键，羟基所连碳原子连接了四个不同的基团或原子，是手性碳原子，</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6" name="image779.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99263" y="125503"/>
              <a:ext cx="2376264" cy="128899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0" y="1065101"/>
            <a:ext cx="11855846" cy="2940757"/>
            <a:chOff x="0" y="333450"/>
            <a:chExt cx="11855846" cy="2940757"/>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2603598"/>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同系物</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要求有机物中具有相同的官能团种类及数量，且组成相差</a:t>
              </a:r>
              <a:r>
                <a:rPr lang="en-US" altLang="zh-CN" sz="2800" i="1" kern="0" dirty="0">
                  <a:latin typeface="Times New Roman" panose="02020603050405020304" pitchFamily="18" charset="0"/>
                  <a:ea typeface="方正中等线简体" panose="03000509000000000000" pitchFamily="65" charset="-122"/>
                </a:rPr>
                <a:t>n</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个</a:t>
              </a:r>
              <a:r>
                <a:rPr lang="en-US" altLang="zh-CN" sz="2800" kern="0" dirty="0" err="1">
                  <a:latin typeface="Times New Roman" panose="02020603050405020304" pitchFamily="18" charset="0"/>
                  <a:ea typeface="方正中等线简体" panose="03000509000000000000" pitchFamily="65" charset="-122"/>
                </a:rPr>
                <a:t>CH</a:t>
              </a:r>
              <a:r>
                <a:rPr lang="en-US" altLang="zh-CN" sz="2800" kern="0" baseline="-25000" dirty="0" err="1">
                  <a:latin typeface="Times New Roman" panose="02020603050405020304" pitchFamily="18" charset="0"/>
                  <a:ea typeface="方正中等线简体" panose="03000509000000000000" pitchFamily="65" charset="-122"/>
                </a:rPr>
                <a:t>2</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不饱和度相同</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en-US" altLang="zh-CN" sz="2800" kern="0" dirty="0" err="1">
                  <a:latin typeface="Times New Roman" panose="02020603050405020304" pitchFamily="18" charset="0"/>
                  <a:ea typeface="方正中等线简体" panose="03000509000000000000" pitchFamily="65" charset="-122"/>
                </a:rPr>
                <a:t>5a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与苯酚不满足上述任意一条要求，故两者不互为同系物，</a:t>
              </a:r>
              <a:r>
                <a:rPr lang="en-US" altLang="zh-CN" sz="2800" kern="0" dirty="0" err="1">
                  <a:latin typeface="Times New Roman" panose="02020603050405020304" pitchFamily="18" charset="0"/>
                  <a:ea typeface="方正中等线简体" panose="03000509000000000000" pitchFamily="65" charset="-122"/>
                </a:rPr>
                <a:t>5a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中的羰基、苯环均可与</a:t>
              </a:r>
              <a:r>
                <a:rPr lang="en-US" altLang="zh-CN" sz="2800" kern="0" dirty="0" err="1">
                  <a:latin typeface="Times New Roman" panose="02020603050405020304" pitchFamily="18" charset="0"/>
                  <a:ea typeface="方正中等线简体" panose="03000509000000000000" pitchFamily="65" charset="-122"/>
                </a:rPr>
                <a:t>H</a:t>
              </a:r>
              <a:r>
                <a:rPr lang="en-US" altLang="zh-CN" sz="2800" kern="0" baseline="-25000" dirty="0" err="1">
                  <a:latin typeface="Times New Roman" panose="02020603050405020304" pitchFamily="18" charset="0"/>
                  <a:ea typeface="方正中等线简体" panose="03000509000000000000" pitchFamily="65" charset="-122"/>
                </a:rPr>
                <a:t>2</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发生加成</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还原</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反应，加成反应的原子利用率为</a:t>
              </a:r>
              <a:r>
                <a:rPr lang="en-US" altLang="zh-CN" sz="2800" kern="0" dirty="0">
                  <a:latin typeface="Times New Roman" panose="02020603050405020304" pitchFamily="18" charset="0"/>
                  <a:ea typeface="方正中等线简体" panose="03000509000000000000" pitchFamily="65" charset="-122"/>
                </a:rPr>
                <a:t>100%</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latin typeface="Times New Roman" panose="02020603050405020304" pitchFamily="18" charset="0"/>
                  <a:ea typeface="方正中等线简体" panose="03000509000000000000" pitchFamily="65" charset="-122"/>
                </a:rPr>
                <a:t>D</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错误。</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4" y="471071"/>
            <a:ext cx="11288488" cy="2031325"/>
          </a:xfrm>
          <a:prstGeom prst="rect">
            <a:avLst/>
          </a:prstGeom>
        </p:spPr>
        <p:txBody>
          <a:bodyPr wrap="square">
            <a:spAutoFit/>
          </a:bodyPr>
          <a:lstStyle/>
          <a:p>
            <a:pPr>
              <a:lnSpc>
                <a:spcPct val="150000"/>
              </a:lnSpc>
              <a:spcAft>
                <a:spcPts val="0"/>
              </a:spcAft>
              <a:tabLst>
                <a:tab pos="4231005" algn="l"/>
                <a:tab pos="6481445" algn="r"/>
              </a:tabLst>
            </a:pPr>
            <a:r>
              <a:rPr lang="en-US" altLang="zh-CN" sz="2800" dirty="0">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中等线简体" panose="03000509000000000000" pitchFamily="65" charset="-122"/>
              </a:rPr>
              <a:t>一定条件下，</a:t>
            </a:r>
            <a:r>
              <a:rPr lang="en-US" altLang="zh-CN" sz="2800" dirty="0" err="1">
                <a:latin typeface="Times New Roman" panose="02020603050405020304" pitchFamily="18" charset="0"/>
                <a:ea typeface="方正中等线简体" panose="03000509000000000000" pitchFamily="65" charset="-122"/>
              </a:rPr>
              <a:t>Br</a:t>
            </a:r>
            <a:r>
              <a:rPr lang="en-US" altLang="zh-CN" sz="2800" baseline="-25000" dirty="0" err="1">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与丙酮</a:t>
            </a:r>
            <a:r>
              <a:rPr lang="en-US" altLang="zh-CN" sz="2800" dirty="0">
                <a:latin typeface="Times New Roman" panose="02020603050405020304" pitchFamily="18" charset="0"/>
                <a:ea typeface="方正中等线简体"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COCH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发生反应，溴取代丙酮中的</a:t>
            </a:r>
            <a:r>
              <a:rPr lang="en-US" altLang="zh-CN" sz="2800" dirty="0">
                <a:latin typeface="Times New Roman" panose="02020603050405020304" pitchFamily="18" charset="0"/>
                <a:ea typeface="方正中等线简体" panose="03000509000000000000" pitchFamily="65" charset="-122"/>
              </a:rPr>
              <a:t>α</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en-US" altLang="zh-CN" sz="2800" dirty="0">
                <a:latin typeface="Times New Roman" panose="02020603050405020304" pitchFamily="18" charset="0"/>
                <a:ea typeface="方正中等线简体" panose="03000509000000000000" pitchFamily="65" charset="-122"/>
              </a:rPr>
              <a:t>H</a:t>
            </a:r>
            <a:r>
              <a:rPr lang="zh-CN" altLang="zh-CN" sz="2800" dirty="0">
                <a:latin typeface="Times New Roman" panose="02020603050405020304" pitchFamily="18" charset="0"/>
                <a:ea typeface="方正中等线简体" panose="03000509000000000000" pitchFamily="65" charset="-122"/>
              </a:rPr>
              <a:t>，生成化合物</a:t>
            </a:r>
            <a:r>
              <a:rPr lang="en-US" altLang="zh-CN" sz="2800" dirty="0" err="1">
                <a:latin typeface="Times New Roman" panose="02020603050405020304" pitchFamily="18" charset="0"/>
                <a:ea typeface="方正中等线简体" panose="03000509000000000000" pitchFamily="65" charset="-122"/>
              </a:rPr>
              <a:t>3a</a:t>
            </a:r>
            <a:r>
              <a:rPr lang="zh-CN" altLang="zh-CN" sz="2800" dirty="0">
                <a:latin typeface="Times New Roman" panose="02020603050405020304" pitchFamily="18" charset="0"/>
                <a:ea typeface="方正中等线简体" panose="03000509000000000000" pitchFamily="65" charset="-122"/>
              </a:rPr>
              <a:t>。若用核磁共振氢谱监测该取代反应，则可推测：与丙酮相比，产物</a:t>
            </a:r>
            <a:r>
              <a:rPr lang="en-US" altLang="zh-CN" sz="2800" dirty="0" err="1">
                <a:latin typeface="Times New Roman" panose="02020603050405020304" pitchFamily="18" charset="0"/>
                <a:ea typeface="方正中等线简体" panose="03000509000000000000" pitchFamily="65" charset="-122"/>
              </a:rPr>
              <a:t>3a</a:t>
            </a:r>
            <a:r>
              <a:rPr lang="zh-CN" altLang="zh-CN" sz="2800" dirty="0">
                <a:latin typeface="Times New Roman" panose="02020603050405020304" pitchFamily="18" charset="0"/>
                <a:ea typeface="方正中等线简体" panose="03000509000000000000" pitchFamily="65" charset="-122"/>
              </a:rPr>
              <a:t>的氢谱图中</a:t>
            </a:r>
            <a:r>
              <a:rPr lang="en-US" altLang="zh-CN" sz="2800" u="sng" dirty="0">
                <a:latin typeface="Times New Roman" panose="02020603050405020304" pitchFamily="18" charset="0"/>
                <a:ea typeface="方正中等线简体" panose="03000509000000000000" pitchFamily="65" charset="-122"/>
              </a:rPr>
              <a:t>	</a:t>
            </a:r>
            <a:r>
              <a:rPr lang="en-US" altLang="zh-CN" sz="2800" u="sng" dirty="0" smtClean="0">
                <a:latin typeface="Times New Roman" panose="02020603050405020304" pitchFamily="18" charset="0"/>
                <a:ea typeface="方正中等线简体" panose="03000509000000000000" pitchFamily="65" charset="-122"/>
              </a:rPr>
              <a:t>                       </a:t>
            </a:r>
            <a:r>
              <a:rPr lang="zh-CN"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3" name="矩形 2"/>
          <p:cNvSpPr/>
          <p:nvPr/>
        </p:nvSpPr>
        <p:spPr>
          <a:xfrm>
            <a:off x="4451722" y="1835954"/>
            <a:ext cx="2518638"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新增</a:t>
            </a:r>
            <a:r>
              <a:rPr lang="en-US" altLang="zh-CN" sz="2800" dirty="0">
                <a:solidFill>
                  <a:srgbClr val="C00000"/>
                </a:solidFill>
                <a:latin typeface="Times New Roman" panose="02020603050405020304" pitchFamily="18" charset="0"/>
                <a:ea typeface="方正中等线简体" panose="03000509000000000000" pitchFamily="65" charset="-122"/>
              </a:rPr>
              <a:t>1</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个吸收峰</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065101"/>
            <a:ext cx="11855846" cy="3014815"/>
            <a:chOff x="0" y="1065101"/>
            <a:chExt cx="11855846" cy="3014815"/>
          </a:xfrm>
        </p:grpSpPr>
        <p:grpSp>
          <p:nvGrpSpPr>
            <p:cNvPr id="11" name="组合 10"/>
            <p:cNvGrpSpPr/>
            <p:nvPr/>
          </p:nvGrpSpPr>
          <p:grpSpPr>
            <a:xfrm>
              <a:off x="0" y="1065101"/>
              <a:ext cx="11855846" cy="3014815"/>
              <a:chOff x="0" y="333450"/>
              <a:chExt cx="11855846" cy="3014815"/>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2677656"/>
              </a:xfrm>
              <a:prstGeom prst="rect">
                <a:avLst/>
              </a:prstGeom>
            </p:spPr>
            <p:txBody>
              <a:bodyPr wrap="square">
                <a:spAutoFit/>
              </a:bodyPr>
              <a:lstStyle/>
              <a:p>
                <a:pPr algn="just">
                  <a:lnSpc>
                    <a:spcPct val="200000"/>
                  </a:lnSpc>
                  <a:spcAft>
                    <a:spcPts val="0"/>
                  </a:spcAft>
                  <a:tabLst>
                    <a:tab pos="2790825" algn="l"/>
                    <a:tab pos="4140835" algn="l"/>
                  </a:tabLst>
                </a:pPr>
                <a:r>
                  <a:rPr lang="en-US" altLang="zh-CN" sz="2800" kern="0" dirty="0" err="1">
                    <a:latin typeface="Times New Roman" panose="02020603050405020304" pitchFamily="18" charset="0"/>
                    <a:ea typeface="方正中等线简体" panose="03000509000000000000" pitchFamily="65" charset="-122"/>
                  </a:rPr>
                  <a:t>CH</a:t>
                </a:r>
                <a:r>
                  <a:rPr lang="en-US" altLang="zh-CN" sz="2800" kern="0" baseline="-25000" dirty="0" err="1">
                    <a:latin typeface="Times New Roman" panose="02020603050405020304" pitchFamily="18" charset="0"/>
                    <a:ea typeface="方正中等线简体" panose="03000509000000000000" pitchFamily="65" charset="-122"/>
                  </a:rPr>
                  <a:t>3</a:t>
                </a:r>
                <a:r>
                  <a:rPr lang="en-US" altLang="zh-CN" sz="2800" kern="0" dirty="0" err="1">
                    <a:latin typeface="Times New Roman" panose="02020603050405020304" pitchFamily="18" charset="0"/>
                    <a:ea typeface="方正中等线简体" panose="03000509000000000000" pitchFamily="65" charset="-122"/>
                  </a:rPr>
                  <a:t>COCH</a:t>
                </a:r>
                <a:r>
                  <a:rPr lang="en-US" altLang="zh-CN" sz="2800" kern="0" baseline="-25000" dirty="0" err="1">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中只有</a:t>
                </a:r>
                <a:r>
                  <a:rPr lang="en-US" altLang="zh-CN" sz="2800" kern="0" dirty="0">
                    <a:latin typeface="Times New Roman" panose="02020603050405020304" pitchFamily="18" charset="0"/>
                    <a:ea typeface="方正中等线简体" panose="03000509000000000000" pitchFamily="65" charset="-122"/>
                  </a:rPr>
                  <a:t>1</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种化学环境的</a:t>
                </a:r>
                <a:r>
                  <a:rPr lang="en-US" altLang="zh-CN" sz="2800" kern="0" dirty="0">
                    <a:latin typeface="Times New Roman" panose="02020603050405020304" pitchFamily="18" charset="0"/>
                    <a:ea typeface="方正中等线简体" panose="03000509000000000000" pitchFamily="65" charset="-122"/>
                  </a:rPr>
                  <a:t>H</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原子</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中的</a:t>
                </a:r>
                <a:r>
                  <a:rPr lang="en-US" altLang="zh-CN" sz="2800" kern="0" dirty="0">
                    <a:latin typeface="Times New Roman" panose="02020603050405020304" pitchFamily="18" charset="0"/>
                    <a:ea typeface="方正中等线简体" panose="03000509000000000000" pitchFamily="65" charset="-122"/>
                  </a:rPr>
                  <a:t>1</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号</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上有</a:t>
                </a:r>
                <a:r>
                  <a:rPr lang="en-US" altLang="zh-CN" sz="2800" kern="0" dirty="0">
                    <a:latin typeface="Times New Roman" panose="02020603050405020304" pitchFamily="18" charset="0"/>
                    <a:ea typeface="方正中等线简体" panose="03000509000000000000" pitchFamily="65" charset="-122"/>
                  </a:rPr>
                  <a:t>2</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个</a:t>
                </a:r>
                <a:r>
                  <a:rPr lang="en-US" altLang="zh-CN" sz="2800" kern="0" dirty="0">
                    <a:latin typeface="Times New Roman" panose="02020603050405020304" pitchFamily="18" charset="0"/>
                    <a:ea typeface="方正中等线简体" panose="03000509000000000000" pitchFamily="65" charset="-122"/>
                  </a:rPr>
                  <a:t>H</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latin typeface="Times New Roman" panose="02020603050405020304" pitchFamily="18" charset="0"/>
                    <a:ea typeface="方正中等线简体" panose="03000509000000000000" pitchFamily="65" charset="-122"/>
                  </a:rPr>
                  <a:t>2</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号</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上没有</a:t>
                </a:r>
                <a:r>
                  <a:rPr lang="en-US" altLang="zh-CN" sz="2800" kern="0" dirty="0">
                    <a:latin typeface="Times New Roman" panose="02020603050405020304" pitchFamily="18" charset="0"/>
                    <a:ea typeface="方正中等线简体" panose="03000509000000000000" pitchFamily="65" charset="-122"/>
                  </a:rPr>
                  <a:t>H</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号</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上有</a:t>
                </a:r>
                <a:r>
                  <a:rPr lang="en-US" altLang="zh-CN" sz="2800" kern="0" dirty="0">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个</a:t>
                </a:r>
                <a:r>
                  <a:rPr lang="en-US" altLang="zh-CN" sz="2800" kern="0" dirty="0">
                    <a:latin typeface="Times New Roman" panose="02020603050405020304" pitchFamily="18" charset="0"/>
                    <a:ea typeface="方正中等线简体" panose="03000509000000000000" pitchFamily="65" charset="-122"/>
                  </a:rPr>
                  <a:t>H</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，因此</a:t>
                </a:r>
                <a:r>
                  <a:rPr lang="en-US" altLang="zh-CN" sz="2800" kern="0" dirty="0" err="1">
                    <a:latin typeface="Times New Roman" panose="02020603050405020304" pitchFamily="18" charset="0"/>
                    <a:ea typeface="方正中等线简体" panose="03000509000000000000" pitchFamily="65" charset="-122"/>
                  </a:rPr>
                  <a:t>3a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的核磁共振氢谱中有两个峰，与丙酮相比，氢谱图中新增</a:t>
                </a:r>
                <a:r>
                  <a:rPr lang="en-US" altLang="zh-CN" sz="2800" kern="0" dirty="0">
                    <a:latin typeface="Times New Roman" panose="02020603050405020304" pitchFamily="18" charset="0"/>
                    <a:ea typeface="方正中等线简体" panose="03000509000000000000" pitchFamily="65" charset="-122"/>
                  </a:rPr>
                  <a:t>1</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个吸收峰。</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6" name="image780.jpeg" descr="source:si_idp2100117120;FounderCES"/>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78" y="1160613"/>
              <a:ext cx="1457880" cy="1377644"/>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4" y="471071"/>
            <a:ext cx="11288488" cy="2677656"/>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(5)</a:t>
            </a:r>
            <a:r>
              <a:rPr lang="zh-CN" altLang="zh-CN" sz="2800" dirty="0">
                <a:latin typeface="Times New Roman" panose="02020603050405020304" pitchFamily="18" charset="0"/>
                <a:ea typeface="方正中等线简体" panose="03000509000000000000" pitchFamily="65" charset="-122"/>
              </a:rPr>
              <a:t>已知：羧酸在一定条件下，可发生类似于丙酮的</a:t>
            </a:r>
            <a:r>
              <a:rPr lang="en-US" altLang="zh-CN" sz="2800" dirty="0">
                <a:latin typeface="Times New Roman" panose="02020603050405020304" pitchFamily="18" charset="0"/>
                <a:ea typeface="方正中等线简体" panose="03000509000000000000" pitchFamily="65" charset="-122"/>
              </a:rPr>
              <a:t>α</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en-US" altLang="zh-CN" sz="2800" dirty="0">
                <a:latin typeface="Times New Roman" panose="02020603050405020304" pitchFamily="18" charset="0"/>
                <a:ea typeface="方正中等线简体" panose="03000509000000000000" pitchFamily="65" charset="-122"/>
              </a:rPr>
              <a:t>H</a:t>
            </a:r>
            <a:r>
              <a:rPr lang="zh-CN" altLang="zh-CN" sz="2800" dirty="0">
                <a:latin typeface="Times New Roman" panose="02020603050405020304" pitchFamily="18" charset="0"/>
                <a:ea typeface="方正中等线简体" panose="03000509000000000000" pitchFamily="65" charset="-122"/>
              </a:rPr>
              <a:t>取代反应。根据上述信息，分三步合成化合物</a:t>
            </a:r>
            <a:r>
              <a:rPr lang="zh-CN" altLang="zh-CN" sz="2800" dirty="0">
                <a:latin typeface="Times New Roman" panose="02020603050405020304" pitchFamily="18" charset="0"/>
                <a:ea typeface="宋体" panose="02010600030101010101" pitchFamily="2"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rPr>
              <a:t>第一步，引入溴：其反应的化学方程式</a:t>
            </a:r>
            <a:r>
              <a:rPr lang="zh-CN" altLang="zh-CN" sz="2800" dirty="0" smtClean="0">
                <a:latin typeface="Times New Roman" panose="02020603050405020304" pitchFamily="18" charset="0"/>
                <a:ea typeface="方正中等线简体" panose="03000509000000000000" pitchFamily="65" charset="-122"/>
              </a:rPr>
              <a:t>为</a:t>
            </a:r>
            <a:r>
              <a:rPr lang="en-US" altLang="zh-CN" sz="2800" dirty="0" smtClean="0">
                <a:latin typeface="Times New Roman" panose="02020603050405020304" pitchFamily="18" charset="0"/>
                <a:ea typeface="方正中等线简体" panose="03000509000000000000" pitchFamily="65" charset="-122"/>
              </a:rPr>
              <a:t>________________________</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rPr>
              <a:t>　</a:t>
            </a:r>
            <a:r>
              <a:rPr lang="en-US"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4" name="image767.jpeg"/>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24348" y="3597600"/>
            <a:ext cx="3941717" cy="1923572"/>
          </a:xfrm>
          <a:prstGeom prst="rect">
            <a:avLst/>
          </a:prstGeom>
          <a:noFill/>
          <a:ln>
            <a:noFill/>
          </a:ln>
        </p:spPr>
      </p:pic>
      <p:grpSp>
        <p:nvGrpSpPr>
          <p:cNvPr id="6" name="组合 5"/>
          <p:cNvGrpSpPr/>
          <p:nvPr/>
        </p:nvGrpSpPr>
        <p:grpSpPr>
          <a:xfrm>
            <a:off x="7192998" y="1686624"/>
            <a:ext cx="3900282" cy="640630"/>
            <a:chOff x="7192998" y="1686624"/>
            <a:chExt cx="3900282" cy="640630"/>
          </a:xfrm>
        </p:grpSpPr>
        <p:pic>
          <p:nvPicPr>
            <p:cNvPr id="5" name="image769.jpeg" descr="source:si_idp1936889264;FounderCES"/>
            <p:cNvPicPr/>
            <p:nvPr/>
          </p:nvPicPr>
          <p:blipFill>
            <a:blip r:embed="rId2">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5400" y="1686624"/>
              <a:ext cx="1457880" cy="602530"/>
            </a:xfrm>
            <a:prstGeom prst="rect">
              <a:avLst/>
            </a:prstGeom>
            <a:noFill/>
            <a:ln>
              <a:noFill/>
            </a:ln>
          </p:spPr>
        </p:pic>
        <p:sp>
          <p:nvSpPr>
            <p:cNvPr id="3" name="矩形 2"/>
            <p:cNvSpPr/>
            <p:nvPr/>
          </p:nvSpPr>
          <p:spPr>
            <a:xfrm>
              <a:off x="7192998" y="1804034"/>
              <a:ext cx="2502608" cy="523220"/>
            </a:xfrm>
            <a:prstGeom prst="rect">
              <a:avLst/>
            </a:prstGeom>
          </p:spPr>
          <p:txBody>
            <a:bodyPr wrap="none">
              <a:spAutoFit/>
            </a:bodyPr>
            <a:lstStyle/>
            <a:p>
              <a:r>
                <a:rPr lang="en-US" altLang="zh-CN" sz="2800" dirty="0" err="1" smtClean="0">
                  <a:solidFill>
                    <a:srgbClr val="C00000"/>
                  </a:solidFill>
                  <a:latin typeface="Times New Roman" panose="02020603050405020304" pitchFamily="18" charset="0"/>
                  <a:ea typeface="方正中等线简体" panose="03000509000000000000" pitchFamily="65" charset="-122"/>
                </a:rPr>
                <a:t>CH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3</a:t>
              </a:r>
              <a:r>
                <a:rPr lang="en-US" altLang="zh-CN" sz="2800" dirty="0" err="1" smtClean="0">
                  <a:solidFill>
                    <a:srgbClr val="C00000"/>
                  </a:solidFill>
                  <a:latin typeface="Times New Roman" panose="02020603050405020304" pitchFamily="18" charset="0"/>
                  <a:ea typeface="方正中等线简体" panose="03000509000000000000" pitchFamily="65" charset="-122"/>
                </a:rPr>
                <a:t>COOH+Br</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2</a:t>
              </a:r>
              <a:endParaRPr lang="zh-CN" altLang="en-US" sz="2800" dirty="0"/>
            </a:p>
          </p:txBody>
        </p:sp>
      </p:grpSp>
      <p:sp>
        <p:nvSpPr>
          <p:cNvPr id="7" name="矩形 6"/>
          <p:cNvSpPr/>
          <p:nvPr/>
        </p:nvSpPr>
        <p:spPr>
          <a:xfrm>
            <a:off x="550590" y="2493690"/>
            <a:ext cx="3001143" cy="523220"/>
          </a:xfrm>
          <a:prstGeom prst="rect">
            <a:avLst/>
          </a:prstGeom>
        </p:spPr>
        <p:txBody>
          <a:bodyPr wrap="none">
            <a:spAutoFit/>
          </a:bodyPr>
          <a:lstStyle/>
          <a:p>
            <a:r>
              <a:rPr lang="en-US" altLang="zh-CN" sz="2800" dirty="0" err="1" smtClean="0">
                <a:solidFill>
                  <a:srgbClr val="C00000"/>
                </a:solidFill>
                <a:latin typeface="Times New Roman" panose="02020603050405020304" pitchFamily="18" charset="0"/>
                <a:ea typeface="方正中等线简体" panose="03000509000000000000" pitchFamily="65" charset="-122"/>
              </a:rPr>
              <a:t>CH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2</a:t>
            </a:r>
            <a:r>
              <a:rPr lang="en-US" altLang="zh-CN" sz="2800" dirty="0" err="1" smtClean="0">
                <a:solidFill>
                  <a:srgbClr val="C00000"/>
                </a:solidFill>
                <a:latin typeface="Times New Roman" panose="02020603050405020304" pitchFamily="18" charset="0"/>
                <a:ea typeface="方正中等线简体" panose="03000509000000000000" pitchFamily="65" charset="-122"/>
              </a:rPr>
              <a:t>BrCOOH+HBr</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205" y="745278"/>
            <a:ext cx="3152181" cy="452268"/>
            <a:chOff x="2205" y="745278"/>
            <a:chExt cx="3152181" cy="452268"/>
          </a:xfrm>
        </p:grpSpPr>
        <p:sp>
          <p:nvSpPr>
            <p:cNvPr id="17" name="矩形 16"/>
            <p:cNvSpPr/>
            <p:nvPr/>
          </p:nvSpPr>
          <p:spPr>
            <a:xfrm>
              <a:off x="1071704" y="745278"/>
              <a:ext cx="2082682" cy="452268"/>
            </a:xfrm>
            <a:prstGeom prst="rect">
              <a:avLst/>
            </a:prstGeom>
            <a:noFill/>
          </p:spPr>
          <p:txBody>
            <a:bodyPr wrap="square">
              <a:spAutoFit/>
            </a:bodyPr>
            <a:lstStyle/>
            <a:p>
              <a:pPr algn="ctr">
                <a:lnSpc>
                  <a:spcPct val="90000"/>
                </a:lnSpc>
              </a:pPr>
              <a:r>
                <a:rPr lang="zh-CN" altLang="en-US" sz="2600" kern="100" dirty="0" smtClean="0">
                  <a:solidFill>
                    <a:schemeClr val="accent5">
                      <a:lumMod val="75000"/>
                    </a:schemeClr>
                  </a:solidFill>
                  <a:latin typeface="方正大黑简体" panose="02000000000000000000" pitchFamily="65" charset="-122"/>
                  <a:ea typeface="方正大黑简体" panose="02000000000000000000" pitchFamily="65" charset="-122"/>
                  <a:cs typeface="Times New Roman" panose="02020603050405020304" pitchFamily="18" charset="0"/>
                </a:rPr>
                <a:t>复习目标</a:t>
              </a:r>
              <a:endParaRPr lang="zh-CN" altLang="en-US" sz="2600" kern="100" dirty="0">
                <a:solidFill>
                  <a:schemeClr val="accent5">
                    <a:lumMod val="75000"/>
                  </a:schemeClr>
                </a:solidFill>
                <a:latin typeface="方正大黑简体" panose="02000000000000000000" pitchFamily="65" charset="-122"/>
                <a:ea typeface="方正大黑简体" panose="02000000000000000000" pitchFamily="65" charset="-122"/>
                <a:cs typeface="Times New Roman" panose="02020603050405020304" pitchFamily="18" charset="0"/>
              </a:endParaRPr>
            </a:p>
          </p:txBody>
        </p:sp>
        <p:cxnSp>
          <p:nvCxnSpPr>
            <p:cNvPr id="18" name="直接连接符 17"/>
            <p:cNvCxnSpPr/>
            <p:nvPr/>
          </p:nvCxnSpPr>
          <p:spPr>
            <a:xfrm>
              <a:off x="2205" y="960182"/>
              <a:ext cx="1367255"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矩形 6"/>
          <p:cNvSpPr/>
          <p:nvPr>
            <p:custDataLst>
              <p:tags r:id="rId1"/>
            </p:custDataLst>
          </p:nvPr>
        </p:nvSpPr>
        <p:spPr>
          <a:xfrm>
            <a:off x="1372486" y="1701602"/>
            <a:ext cx="9763280" cy="1697837"/>
          </a:xfrm>
          <a:prstGeom prst="rect">
            <a:avLst/>
          </a:prstGeom>
          <a:noFill/>
          <a:ln>
            <a:noFill/>
          </a:ln>
        </p:spPr>
        <p:txBody>
          <a:bodyPr wrap="square">
            <a:spAutoFit/>
          </a:bodyPr>
          <a:lstStyle/>
          <a:p>
            <a:pPr algn="just">
              <a:lnSpc>
                <a:spcPct val="150000"/>
              </a:lnSpc>
              <a:tabLst>
                <a:tab pos="2790825" algn="l"/>
                <a:tab pos="4140835" algn="l"/>
              </a:tabLst>
            </a:pPr>
            <a:r>
              <a:rPr lang="en-US" altLang="zh-CN" dirty="0">
                <a:latin typeface="微软雅黑" panose="020B0503020204020204" charset="-122"/>
                <a:ea typeface="微软雅黑" panose="020B0503020204020204" charset="-122"/>
                <a:cs typeface="Times New Roman" panose="02020603050405020304" pitchFamily="18" charset="0"/>
              </a:rPr>
              <a:t>1.</a:t>
            </a:r>
            <a:r>
              <a:rPr lang="zh-CN" altLang="zh-CN" dirty="0">
                <a:latin typeface="微软雅黑" panose="020B0503020204020204" charset="-122"/>
                <a:ea typeface="微软雅黑" panose="020B0503020204020204" charset="-122"/>
                <a:cs typeface="Times New Roman" panose="02020603050405020304" pitchFamily="18" charset="0"/>
              </a:rPr>
              <a:t>掌握烃及其衍生物的转化关系，基于官能团的变化认识其转化关系</a:t>
            </a:r>
            <a:r>
              <a:rPr lang="zh-CN" altLang="zh-CN" dirty="0" smtClean="0">
                <a:latin typeface="微软雅黑" panose="020B0503020204020204" charset="-122"/>
                <a:ea typeface="微软雅黑" panose="020B0503020204020204" charset="-122"/>
                <a:cs typeface="Times New Roman" panose="02020603050405020304" pitchFamily="18" charset="0"/>
              </a:rPr>
              <a:t>。</a:t>
            </a:r>
            <a:endParaRPr lang="en-US" altLang="zh-CN" dirty="0" smtClean="0">
              <a:latin typeface="微软雅黑" panose="020B0503020204020204" charset="-122"/>
              <a:ea typeface="微软雅黑" panose="020B0503020204020204" charset="-122"/>
              <a:cs typeface="Times New Roman" panose="02020603050405020304" pitchFamily="18" charset="0"/>
            </a:endParaRPr>
          </a:p>
          <a:p>
            <a:pPr algn="just">
              <a:lnSpc>
                <a:spcPct val="150000"/>
              </a:lnSpc>
              <a:tabLst>
                <a:tab pos="2790825" algn="l"/>
                <a:tab pos="4140835" algn="l"/>
              </a:tabLst>
            </a:pPr>
            <a:r>
              <a:rPr lang="en-US" altLang="zh-CN" dirty="0" smtClean="0">
                <a:latin typeface="微软雅黑" panose="020B0503020204020204" charset="-122"/>
                <a:ea typeface="微软雅黑" panose="020B0503020204020204" charset="-122"/>
                <a:cs typeface="Times New Roman" panose="02020603050405020304" pitchFamily="18" charset="0"/>
              </a:rPr>
              <a:t>2</a:t>
            </a:r>
            <a:r>
              <a:rPr lang="en-US" altLang="zh-CN" dirty="0">
                <a:latin typeface="微软雅黑" panose="020B0503020204020204" charset="-122"/>
                <a:ea typeface="微软雅黑" panose="020B0503020204020204" charset="-122"/>
                <a:cs typeface="Times New Roman" panose="02020603050405020304" pitchFamily="18" charset="0"/>
              </a:rPr>
              <a:t>.</a:t>
            </a:r>
            <a:r>
              <a:rPr lang="zh-CN" altLang="zh-CN" dirty="0">
                <a:latin typeface="微软雅黑" panose="020B0503020204020204" charset="-122"/>
                <a:ea typeface="微软雅黑" panose="020B0503020204020204" charset="-122"/>
                <a:cs typeface="Times New Roman" panose="02020603050405020304" pitchFamily="18" charset="0"/>
              </a:rPr>
              <a:t>分析合成路线图中有机物的转化条件及部分有机物的分子结构，推断未知有机物的结构简式，掌握推断未知有机物分子结构的技巧。</a:t>
            </a:r>
            <a:endParaRPr lang="zh-CN" altLang="zh-CN" dirty="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065101"/>
            <a:ext cx="11855846" cy="4523220"/>
            <a:chOff x="0" y="1065101"/>
            <a:chExt cx="11855846" cy="4523220"/>
          </a:xfrm>
        </p:grpSpPr>
        <p:grpSp>
          <p:nvGrpSpPr>
            <p:cNvPr id="11" name="组合 10"/>
            <p:cNvGrpSpPr/>
            <p:nvPr/>
          </p:nvGrpSpPr>
          <p:grpSpPr>
            <a:xfrm>
              <a:off x="0" y="1065101"/>
              <a:ext cx="11855846" cy="4307477"/>
              <a:chOff x="0" y="333450"/>
              <a:chExt cx="11855846" cy="4307477"/>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3970318"/>
              </a:xfrm>
              <a:prstGeom prst="rect">
                <a:avLst/>
              </a:prstGeom>
            </p:spPr>
            <p:txBody>
              <a:bodyPr wrap="square">
                <a:spAutoFit/>
              </a:bodyPr>
              <a:lstStyle/>
              <a:p>
                <a:pPr algn="just">
                  <a:lnSpc>
                    <a:spcPct val="200000"/>
                  </a:lnSpc>
                  <a:spcAft>
                    <a:spcPts val="0"/>
                  </a:spcAft>
                  <a:tabLst>
                    <a:tab pos="2790825" algn="l"/>
                    <a:tab pos="414083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将</a:t>
                </a:r>
                <a:r>
                  <a:rPr lang="en-US" altLang="zh-CN" sz="2800" kern="0" dirty="0" err="1">
                    <a:latin typeface="Times New Roman" panose="02020603050405020304" pitchFamily="18" charset="0"/>
                    <a:ea typeface="方正中等线简体" panose="03000509000000000000" pitchFamily="65" charset="-122"/>
                  </a:rPr>
                  <a:t>4a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中最右侧的一个甲基改成甲氧基</a:t>
                </a:r>
                <a:r>
                  <a:rPr lang="en-US" altLang="zh-CN" sz="2800" kern="0" dirty="0">
                    <a:latin typeface="Times New Roman" panose="02020603050405020304" pitchFamily="18" charset="0"/>
                    <a:ea typeface="方正楷体_GBK" panose="03000509000000000000" pitchFamily="65" charset="-122"/>
                  </a:rPr>
                  <a:t>(—</a:t>
                </a:r>
                <a:r>
                  <a:rPr lang="en-US" altLang="zh-CN" sz="2800" kern="0" dirty="0" err="1">
                    <a:latin typeface="Times New Roman" panose="02020603050405020304" pitchFamily="18" charset="0"/>
                    <a:ea typeface="方正中等线简体" panose="03000509000000000000" pitchFamily="65" charset="-122"/>
                  </a:rPr>
                  <a:t>OCH</a:t>
                </a:r>
                <a:r>
                  <a:rPr lang="en-US" altLang="zh-CN" sz="2800" kern="0" baseline="-25000" dirty="0" err="1">
                    <a:latin typeface="Times New Roman" panose="02020603050405020304" pitchFamily="18" charset="0"/>
                    <a:ea typeface="方正中等线简体" panose="03000509000000000000" pitchFamily="65" charset="-122"/>
                  </a:rPr>
                  <a:t>3</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即为化合物</a:t>
                </a:r>
                <a:r>
                  <a:rPr lang="zh-CN" altLang="zh-CN" sz="2800" kern="0" dirty="0">
                    <a:latin typeface="宋体" panose="02010600030101010101" pitchFamily="2" charset="-122"/>
                    <a:ea typeface="宋体" panose="02010600030101010101" pitchFamily="2" charset="-122"/>
                    <a:cs typeface="宋体" panose="02010600030101010101" pitchFamily="2" charset="-122"/>
                  </a:rPr>
                  <a:t>Ⅱ</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，对应原料中的</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变为</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记作</a:t>
                </a:r>
                <a:r>
                  <a:rPr lang="en-US" altLang="zh-CN" sz="2800" kern="0" dirty="0" err="1">
                    <a:latin typeface="Times New Roman" panose="02020603050405020304" pitchFamily="18" charset="0"/>
                    <a:ea typeface="方正中等线简体" panose="03000509000000000000" pitchFamily="65" charset="-122"/>
                  </a:rPr>
                  <a:t>3a</a:t>
                </a:r>
                <a:r>
                  <a:rPr lang="en-US" altLang="zh-CN" sz="2800" i="1" kern="0" dirty="0">
                    <a:latin typeface="Times New Roman" panose="02020603050405020304" pitchFamily="18" charset="0"/>
                    <a:ea typeface="方正中等线简体" panose="03000509000000000000" pitchFamily="65" charset="-122"/>
                  </a:rPr>
                  <a:t>'</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即可，对</a:t>
                </a:r>
                <a:r>
                  <a:rPr lang="en-US" altLang="zh-CN" sz="2800" kern="0" dirty="0" err="1">
                    <a:latin typeface="Times New Roman" panose="02020603050405020304" pitchFamily="18" charset="0"/>
                    <a:ea typeface="方正中等线简体" panose="03000509000000000000" pitchFamily="65" charset="-122"/>
                  </a:rPr>
                  <a:t>3a</a:t>
                </a:r>
                <a:r>
                  <a:rPr lang="en-US" altLang="zh-CN" sz="2800" i="1" kern="0" dirty="0">
                    <a:latin typeface="Times New Roman" panose="02020603050405020304" pitchFamily="18" charset="0"/>
                    <a:ea typeface="方正中等线简体"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进行逆合成分析：其中的酯基可</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由</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与甲醇反应产生，根据羧酸可发生类似丙酮的</a:t>
                </a:r>
                <a:r>
                  <a:rPr lang="en-US" altLang="zh-CN" sz="2800" kern="0" dirty="0">
                    <a:latin typeface="Times New Roman" panose="02020603050405020304" pitchFamily="18" charset="0"/>
                    <a:ea typeface="方正中等线简体" panose="03000509000000000000" pitchFamily="65" charset="-122"/>
                  </a:rPr>
                  <a:t>α</a:t>
                </a:r>
                <a:r>
                  <a:rPr lang="en-US" altLang="zh-CN" sz="2800" kern="0" dirty="0">
                    <a:latin typeface="MS Mincho" panose="02020609040205080304" pitchFamily="49" charset="-128"/>
                    <a:ea typeface="方正中等线简体" panose="03000509000000000000" pitchFamily="65" charset="-122"/>
                    <a:cs typeface="MS Mincho" panose="02020609040205080304" pitchFamily="49" charset="-128"/>
                  </a:rPr>
                  <a:t>⁃</a:t>
                </a:r>
                <a:r>
                  <a:rPr lang="en-US" altLang="zh-CN" sz="2800" kern="0" dirty="0">
                    <a:latin typeface="Times New Roman" panose="02020603050405020304" pitchFamily="18" charset="0"/>
                    <a:ea typeface="方正中等线简体" panose="03000509000000000000" pitchFamily="65" charset="-122"/>
                  </a:rPr>
                  <a:t>H</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取</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300000"/>
                  </a:lnSpc>
                  <a:spcAft>
                    <a:spcPts val="0"/>
                  </a:spcAft>
                  <a:tabLst>
                    <a:tab pos="2790825" algn="l"/>
                    <a:tab pos="4140835" algn="l"/>
                  </a:tabLst>
                </a:pP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代</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反应知</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可由乙酸发生取代反应得到。</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6" name="image781.jpeg" descr="source:si_idp2100195456;FounderCES"/>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8969" y="2203296"/>
              <a:ext cx="1385872" cy="978601"/>
            </a:xfrm>
            <a:prstGeom prst="rect">
              <a:avLst/>
            </a:prstGeom>
            <a:noFill/>
            <a:ln>
              <a:noFill/>
            </a:ln>
          </p:spPr>
        </p:pic>
        <p:pic>
          <p:nvPicPr>
            <p:cNvPr id="7" name="image782.jpeg" descr="source:si_idp2100208640;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70" y="2197842"/>
              <a:ext cx="1763757" cy="1288137"/>
            </a:xfrm>
            <a:prstGeom prst="rect">
              <a:avLst/>
            </a:prstGeom>
            <a:noFill/>
            <a:ln>
              <a:noFill/>
            </a:ln>
          </p:spPr>
        </p:pic>
        <p:pic>
          <p:nvPicPr>
            <p:cNvPr id="8" name="image783.jpeg" descr="source:si_idp2100228992;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19286" y="3046973"/>
              <a:ext cx="1927140" cy="1341773"/>
            </a:xfrm>
            <a:prstGeom prst="rect">
              <a:avLst/>
            </a:prstGeom>
            <a:noFill/>
            <a:ln>
              <a:noFill/>
            </a:ln>
          </p:spPr>
        </p:pic>
        <p:pic>
          <p:nvPicPr>
            <p:cNvPr id="9" name="image784.jpeg" descr="source:si_idp2100247680;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05995" y="4237415"/>
              <a:ext cx="1940258" cy="1350906"/>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065101"/>
            <a:ext cx="11855846" cy="2294426"/>
            <a:chOff x="0" y="1065101"/>
            <a:chExt cx="11855846" cy="2294426"/>
          </a:xfrm>
        </p:grpSpPr>
        <p:grpSp>
          <p:nvGrpSpPr>
            <p:cNvPr id="11" name="组合 10"/>
            <p:cNvGrpSpPr/>
            <p:nvPr/>
          </p:nvGrpSpPr>
          <p:grpSpPr>
            <a:xfrm>
              <a:off x="0" y="1065101"/>
              <a:ext cx="11855846" cy="2294426"/>
              <a:chOff x="0" y="333450"/>
              <a:chExt cx="11855846" cy="2294426"/>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1957267"/>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第一步为取代反应，化学方程式为</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err="1" smtClean="0">
                    <a:latin typeface="Times New Roman" panose="02020603050405020304" pitchFamily="18" charset="0"/>
                    <a:ea typeface="方正中等线简体" panose="03000509000000000000" pitchFamily="65" charset="-122"/>
                  </a:rPr>
                  <a:t>Br</a:t>
                </a:r>
                <a:r>
                  <a:rPr lang="en-US" altLang="zh-CN" sz="2800" kern="0" baseline="-25000" dirty="0" err="1" smtClean="0">
                    <a:latin typeface="Times New Roman" panose="02020603050405020304" pitchFamily="18" charset="0"/>
                    <a:ea typeface="方正中等线简体" panose="03000509000000000000" pitchFamily="65" charset="-122"/>
                  </a:rPr>
                  <a:t>2</a:t>
                </a:r>
                <a:r>
                  <a:rPr lang="en-US" altLang="zh-CN" sz="2800" kern="0" baseline="-25000" dirty="0" smtClean="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endParaRPr lang="en-US" altLang="zh-CN" sz="2800" kern="0" dirty="0" smtClean="0">
                  <a:latin typeface="Times New Roman" panose="02020603050405020304" pitchFamily="18" charset="0"/>
                  <a:ea typeface="方正中等线简体" panose="03000509000000000000" pitchFamily="65" charset="-122"/>
                </a:endParaRPr>
              </a:p>
              <a:p>
                <a:pPr algn="just">
                  <a:lnSpc>
                    <a:spcPct val="150000"/>
                  </a:lnSpc>
                  <a:spcAft>
                    <a:spcPts val="0"/>
                  </a:spcAft>
                  <a:tabLst>
                    <a:tab pos="2790825" algn="l"/>
                    <a:tab pos="4140835" algn="l"/>
                  </a:tabLst>
                </a:pPr>
                <a:endParaRPr lang="en-US" altLang="zh-CN" sz="2800" kern="0" dirty="0">
                  <a:latin typeface="Times New Roman" panose="02020603050405020304" pitchFamily="18" charset="0"/>
                  <a:ea typeface="方正中等线简体" panose="03000509000000000000" pitchFamily="65" charset="-122"/>
                </a:endParaRPr>
              </a:p>
              <a:p>
                <a:pPr algn="just">
                  <a:lnSpc>
                    <a:spcPct val="150000"/>
                  </a:lnSpc>
                  <a:spcAft>
                    <a:spcPts val="0"/>
                  </a:spcAft>
                  <a:tabLst>
                    <a:tab pos="2790825" algn="l"/>
                    <a:tab pos="4140835" algn="l"/>
                  </a:tabLst>
                </a:pPr>
                <a:r>
                  <a:rPr lang="en-US" altLang="zh-CN" sz="2800" kern="0" dirty="0" smtClean="0">
                    <a:latin typeface="Times New Roman" panose="02020603050405020304" pitchFamily="18" charset="0"/>
                    <a:ea typeface="方正中等线简体" panose="03000509000000000000" pitchFamily="65" charset="-122"/>
                  </a:rPr>
                  <a:t>+</a:t>
                </a:r>
                <a:r>
                  <a:rPr lang="en-US" altLang="zh-CN" sz="2800" kern="0" dirty="0" err="1">
                    <a:latin typeface="Times New Roman" panose="02020603050405020304" pitchFamily="18" charset="0"/>
                    <a:ea typeface="方正中等线简体" panose="03000509000000000000" pitchFamily="65" charset="-122"/>
                  </a:rPr>
                  <a:t>HBr</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6" name="image785.jpeg" descr="source:si_idp2100264576;FounderCES"/>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35166" y="1107867"/>
              <a:ext cx="1800200" cy="1253391"/>
            </a:xfrm>
            <a:prstGeom prst="rect">
              <a:avLst/>
            </a:prstGeom>
            <a:noFill/>
            <a:ln>
              <a:noFill/>
            </a:ln>
          </p:spPr>
        </p:pic>
        <p:pic>
          <p:nvPicPr>
            <p:cNvPr id="7" name="image786.jpeg" descr="source:si_idp2100279936;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46" y="1352619"/>
              <a:ext cx="1728192" cy="714247"/>
            </a:xfrm>
            <a:prstGeom prst="rect">
              <a:avLst/>
            </a:prstGeom>
            <a:noFill/>
            <a:ln>
              <a:noFill/>
            </a:ln>
          </p:spPr>
        </p:pic>
        <p:pic>
          <p:nvPicPr>
            <p:cNvPr id="8" name="image787.jpeg" descr="source:si_idp2100290432;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3638" y="1209116"/>
              <a:ext cx="1783124" cy="1241502"/>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4" y="471071"/>
            <a:ext cx="11288488" cy="2677656"/>
          </a:xfrm>
          <a:prstGeom prst="rect">
            <a:avLst/>
          </a:prstGeom>
        </p:spPr>
        <p:txBody>
          <a:bodyPr wrap="square">
            <a:spAutoFit/>
          </a:bodyPr>
          <a:lstStyle/>
          <a:p>
            <a:pPr>
              <a:lnSpc>
                <a:spcPct val="150000"/>
              </a:lnSpc>
              <a:spcAft>
                <a:spcPts val="0"/>
              </a:spcAft>
              <a:tabLst>
                <a:tab pos="4231005" algn="l"/>
                <a:tab pos="6481445" algn="r"/>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第二步，进行</a:t>
            </a:r>
            <a:r>
              <a:rPr lang="zh-CN" altLang="zh-CN" sz="2800" u="sng" dirty="0">
                <a:latin typeface="Times New Roman" panose="02020603050405020304" pitchFamily="18" charset="0"/>
                <a:ea typeface="方正中等线简体" panose="03000509000000000000" pitchFamily="65" charset="-122"/>
              </a:rPr>
              <a:t>　　　</a:t>
            </a:r>
            <a:r>
              <a:rPr lang="en-US" altLang="zh-CN" sz="2800" u="sng" dirty="0" smtClean="0">
                <a:latin typeface="Times New Roman" panose="02020603050405020304" pitchFamily="18" charset="0"/>
                <a:ea typeface="方正中等线简体" panose="03000509000000000000" pitchFamily="65" charset="-122"/>
              </a:rPr>
              <a:t>                           </a:t>
            </a:r>
            <a:r>
              <a:rPr lang="zh-CN" altLang="zh-CN" sz="2800" u="sng" dirty="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填具体反应类型</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：其反应</a:t>
            </a:r>
            <a:r>
              <a:rPr lang="zh-CN" altLang="zh-CN" sz="2800" dirty="0" smtClean="0">
                <a:latin typeface="Times New Roman" panose="02020603050405020304" pitchFamily="18" charset="0"/>
                <a:ea typeface="方正中等线简体" panose="03000509000000000000" pitchFamily="65" charset="-122"/>
              </a:rPr>
              <a:t>的</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r>
              <a:rPr lang="zh-CN" altLang="zh-CN" sz="2800" dirty="0" smtClean="0">
                <a:latin typeface="Times New Roman" panose="02020603050405020304" pitchFamily="18" charset="0"/>
                <a:ea typeface="方正中等线简体" panose="03000509000000000000" pitchFamily="65" charset="-122"/>
              </a:rPr>
              <a:t>化学方程式</a:t>
            </a:r>
            <a:r>
              <a:rPr lang="zh-CN" altLang="zh-CN" sz="2800" dirty="0">
                <a:latin typeface="Times New Roman" panose="02020603050405020304" pitchFamily="18" charset="0"/>
                <a:ea typeface="方正中等线简体" panose="03000509000000000000" pitchFamily="65" charset="-122"/>
              </a:rPr>
              <a:t>为</a:t>
            </a:r>
            <a:r>
              <a:rPr lang="en-US" altLang="zh-CN" sz="2800" dirty="0" smtClean="0">
                <a:latin typeface="Times New Roman" panose="02020603050405020304" pitchFamily="18" charset="0"/>
                <a:ea typeface="方正中等线简体" panose="03000509000000000000" pitchFamily="65" charset="-122"/>
              </a:rPr>
              <a:t>_______________________________________________ </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注明反应条件</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4" name="image767.jpeg"/>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24348" y="3285778"/>
            <a:ext cx="3941717" cy="1923572"/>
          </a:xfrm>
          <a:prstGeom prst="rect">
            <a:avLst/>
          </a:prstGeom>
          <a:noFill/>
          <a:ln>
            <a:noFill/>
          </a:ln>
        </p:spPr>
      </p:pic>
      <p:sp>
        <p:nvSpPr>
          <p:cNvPr id="3" name="矩形 2"/>
          <p:cNvSpPr/>
          <p:nvPr/>
        </p:nvSpPr>
        <p:spPr>
          <a:xfrm>
            <a:off x="3142878" y="554795"/>
            <a:ext cx="3297698"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取代反应</a:t>
            </a:r>
            <a:r>
              <a:rPr lang="en-US" altLang="zh-CN" sz="2800" dirty="0">
                <a:solidFill>
                  <a:srgbClr val="C00000"/>
                </a:solidFill>
                <a:latin typeface="Times New Roman" panose="02020603050405020304" pitchFamily="18" charset="0"/>
                <a:ea typeface="方正中等线简体" panose="03000509000000000000" pitchFamily="65" charset="-122"/>
              </a:rPr>
              <a:t>(</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酯化反应</a:t>
            </a:r>
            <a:r>
              <a:rPr lang="en-US" altLang="zh-CN" sz="28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nvGrpSpPr>
          <p:cNvPr id="8" name="组合 7"/>
          <p:cNvGrpSpPr/>
          <p:nvPr/>
        </p:nvGrpSpPr>
        <p:grpSpPr>
          <a:xfrm>
            <a:off x="2566814" y="1476525"/>
            <a:ext cx="8242962" cy="889051"/>
            <a:chOff x="1774726" y="5229994"/>
            <a:chExt cx="8242962" cy="889051"/>
          </a:xfrm>
        </p:grpSpPr>
        <p:pic>
          <p:nvPicPr>
            <p:cNvPr id="6" name="image770.jpeg" descr="source:si_idm1746588240;FounderCES"/>
            <p:cNvPicPr/>
            <p:nvPr/>
          </p:nvPicPr>
          <p:blipFill>
            <a:blip r:embed="rId2">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56675" y="5229994"/>
              <a:ext cx="1272801" cy="889051"/>
            </a:xfrm>
            <a:prstGeom prst="rect">
              <a:avLst/>
            </a:prstGeom>
            <a:noFill/>
            <a:ln>
              <a:noFill/>
            </a:ln>
          </p:spPr>
        </p:pic>
        <p:sp>
          <p:nvSpPr>
            <p:cNvPr id="7" name="矩形 6"/>
            <p:cNvSpPr/>
            <p:nvPr/>
          </p:nvSpPr>
          <p:spPr>
            <a:xfrm>
              <a:off x="1774726" y="5229994"/>
              <a:ext cx="8242962" cy="661207"/>
            </a:xfrm>
            <a:prstGeom prst="rect">
              <a:avLst/>
            </a:prstGeom>
          </p:spPr>
          <p:txBody>
            <a:bodyPr wrap="none">
              <a:spAutoFit/>
            </a:bodyPr>
            <a:lstStyle/>
            <a:p>
              <a:pPr marL="209550" indent="-209550">
                <a:lnSpc>
                  <a:spcPct val="150000"/>
                </a:lnSpc>
                <a:spcAft>
                  <a:spcPts val="0"/>
                </a:spcAft>
                <a:tabLst>
                  <a:tab pos="4231005" algn="l"/>
                </a:tabLst>
              </a:pPr>
              <a:r>
                <a:rPr lang="en-US" altLang="zh-CN" sz="2800" dirty="0" err="1">
                  <a:solidFill>
                    <a:srgbClr val="C00000"/>
                  </a:solidFill>
                  <a:latin typeface="Times New Roman" panose="02020603050405020304" pitchFamily="18" charset="0"/>
                  <a:ea typeface="方正中等线简体" panose="03000509000000000000" pitchFamily="65" charset="-122"/>
                </a:rPr>
                <a:t>CH</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2</a:t>
              </a:r>
              <a:r>
                <a:rPr lang="en-US" altLang="zh-CN" sz="2800" dirty="0" err="1">
                  <a:solidFill>
                    <a:srgbClr val="C00000"/>
                  </a:solidFill>
                  <a:latin typeface="Times New Roman" panose="02020603050405020304" pitchFamily="18" charset="0"/>
                  <a:ea typeface="方正中等线简体" panose="03000509000000000000" pitchFamily="65" charset="-122"/>
                </a:rPr>
                <a:t>BrCOOH+CH</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3</a:t>
              </a:r>
              <a:r>
                <a:rPr lang="en-US" altLang="zh-CN" sz="2800" dirty="0" err="1">
                  <a:solidFill>
                    <a:srgbClr val="C00000"/>
                  </a:solidFill>
                  <a:latin typeface="Times New Roman" panose="02020603050405020304" pitchFamily="18" charset="0"/>
                  <a:ea typeface="方正中等线简体" panose="03000509000000000000" pitchFamily="65" charset="-122"/>
                </a:rPr>
                <a:t>OH</a:t>
              </a:r>
              <a:r>
                <a:rPr lang="en-US" altLang="zh-CN" sz="2800" dirty="0">
                  <a:solidFill>
                    <a:srgbClr val="C00000"/>
                  </a:solidFill>
                  <a:latin typeface="Times New Roman" panose="02020603050405020304" pitchFamily="18" charset="0"/>
                  <a:ea typeface="方正中等线简体" panose="03000509000000000000" pitchFamily="65" charset="-122"/>
                </a:rPr>
                <a:t> </a:t>
              </a:r>
              <a:r>
                <a:rPr lang="en-US" altLang="zh-CN" sz="2800" dirty="0" smtClean="0">
                  <a:solidFill>
                    <a:srgbClr val="C00000"/>
                  </a:solidFill>
                  <a:latin typeface="Times New Roman" panose="02020603050405020304" pitchFamily="18" charset="0"/>
                  <a:ea typeface="方正中等线简体" panose="03000509000000000000" pitchFamily="65" charset="-122"/>
                </a:rPr>
                <a:t>                </a:t>
              </a:r>
              <a:r>
                <a:rPr lang="en-US" altLang="zh-CN" sz="2800" dirty="0" err="1" smtClean="0">
                  <a:solidFill>
                    <a:srgbClr val="C00000"/>
                  </a:solidFill>
                  <a:latin typeface="Times New Roman" panose="02020603050405020304" pitchFamily="18" charset="0"/>
                  <a:ea typeface="方正中等线简体" panose="03000509000000000000" pitchFamily="65" charset="-122"/>
                </a:rPr>
                <a:t>CH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2</a:t>
              </a:r>
              <a:r>
                <a:rPr lang="en-US" altLang="zh-CN" sz="2800" dirty="0" err="1" smtClean="0">
                  <a:solidFill>
                    <a:srgbClr val="C00000"/>
                  </a:solidFill>
                  <a:latin typeface="Times New Roman" panose="02020603050405020304" pitchFamily="18" charset="0"/>
                  <a:ea typeface="方正中等线简体" panose="03000509000000000000" pitchFamily="65" charset="-122"/>
                </a:rPr>
                <a:t>BrCOOCH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3</a:t>
              </a:r>
              <a:r>
                <a:rPr lang="en-US" altLang="zh-CN" sz="2800" dirty="0" err="1" smtClean="0">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2</a:t>
              </a:r>
              <a:r>
                <a:rPr lang="en-US" altLang="zh-CN" sz="2800" dirty="0" err="1" smtClean="0">
                  <a:solidFill>
                    <a:srgbClr val="C00000"/>
                  </a:solidFill>
                  <a:latin typeface="Times New Roman" panose="02020603050405020304" pitchFamily="18" charset="0"/>
                  <a:ea typeface="方正中等线简体" panose="03000509000000000000" pitchFamily="65" charset="-122"/>
                </a:rPr>
                <a:t>O</a:t>
              </a:r>
              <a:endParaRPr lang="zh-CN" altLang="zh-CN" sz="2800" dirty="0">
                <a:effectLst/>
                <a:latin typeface="Times New Roman" panose="02020603050405020304" pitchFamily="18" charset="0"/>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065101"/>
            <a:ext cx="11855846" cy="2796741"/>
            <a:chOff x="0" y="1065101"/>
            <a:chExt cx="11855846" cy="2796741"/>
          </a:xfrm>
        </p:grpSpPr>
        <p:grpSp>
          <p:nvGrpSpPr>
            <p:cNvPr id="11" name="组合 10"/>
            <p:cNvGrpSpPr/>
            <p:nvPr/>
          </p:nvGrpSpPr>
          <p:grpSpPr>
            <a:xfrm>
              <a:off x="0" y="1065101"/>
              <a:ext cx="11855846" cy="2368484"/>
              <a:chOff x="0" y="333450"/>
              <a:chExt cx="11855846" cy="2368484"/>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2031325"/>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第二步为酯化反应，化学方程式为</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err="1">
                    <a:latin typeface="Times New Roman" panose="02020603050405020304" pitchFamily="18" charset="0"/>
                    <a:ea typeface="方正中等线简体" panose="03000509000000000000" pitchFamily="65" charset="-122"/>
                  </a:rPr>
                  <a:t>CH</a:t>
                </a:r>
                <a:r>
                  <a:rPr lang="en-US" altLang="zh-CN" sz="2800" kern="0" baseline="-25000" dirty="0" err="1">
                    <a:latin typeface="Times New Roman" panose="02020603050405020304" pitchFamily="18" charset="0"/>
                    <a:ea typeface="方正中等线简体" panose="03000509000000000000" pitchFamily="65" charset="-122"/>
                  </a:rPr>
                  <a:t>3</a:t>
                </a:r>
                <a:r>
                  <a:rPr lang="en-US" altLang="zh-CN" sz="2800" kern="0" dirty="0" err="1">
                    <a:latin typeface="Times New Roman" panose="02020603050405020304" pitchFamily="18" charset="0"/>
                    <a:ea typeface="方正中等线简体" panose="03000509000000000000" pitchFamily="65" charset="-122"/>
                  </a:rPr>
                  <a:t>OH</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endParaRPr lang="en-US" altLang="zh-CN" sz="2800" kern="0" dirty="0" smtClean="0">
                  <a:latin typeface="Times New Roman" panose="02020603050405020304" pitchFamily="18" charset="0"/>
                  <a:ea typeface="方正中等线简体" panose="03000509000000000000" pitchFamily="65" charset="-122"/>
                </a:endParaRPr>
              </a:p>
              <a:p>
                <a:pPr algn="just">
                  <a:lnSpc>
                    <a:spcPct val="150000"/>
                  </a:lnSpc>
                  <a:spcAft>
                    <a:spcPts val="0"/>
                  </a:spcAft>
                  <a:tabLst>
                    <a:tab pos="2790825" algn="l"/>
                    <a:tab pos="4140835" algn="l"/>
                  </a:tabLst>
                </a:pPr>
                <a:r>
                  <a:rPr lang="en-US" altLang="zh-CN" sz="2800" kern="0" dirty="0" smtClean="0">
                    <a:latin typeface="Times New Roman" panose="02020603050405020304" pitchFamily="18" charset="0"/>
                    <a:ea typeface="方正中等线简体" panose="03000509000000000000" pitchFamily="65" charset="-122"/>
                  </a:rPr>
                  <a:t>  </a:t>
                </a:r>
                <a:endParaRPr lang="en-US" altLang="zh-CN" sz="2800" kern="0" dirty="0" smtClean="0">
                  <a:latin typeface="Times New Roman" panose="02020603050405020304" pitchFamily="18" charset="0"/>
                  <a:ea typeface="方正中等线简体" panose="03000509000000000000" pitchFamily="65" charset="-122"/>
                </a:endParaRPr>
              </a:p>
              <a:p>
                <a:pPr algn="just">
                  <a:lnSpc>
                    <a:spcPct val="150000"/>
                  </a:lnSpc>
                  <a:spcAft>
                    <a:spcPts val="0"/>
                  </a:spcAft>
                  <a:tabLst>
                    <a:tab pos="2790825" algn="l"/>
                    <a:tab pos="4140835" algn="l"/>
                  </a:tabLst>
                </a:pP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a:latin typeface="Times New Roman" panose="02020603050405020304" pitchFamily="18" charset="0"/>
                    <a:ea typeface="方正中等线简体" panose="03000509000000000000" pitchFamily="65" charset="-122"/>
                  </a:rPr>
                  <a:t>H</a:t>
                </a:r>
                <a:r>
                  <a:rPr lang="en-US" altLang="zh-CN" sz="2800" kern="0" baseline="-25000" dirty="0">
                    <a:latin typeface="Times New Roman" panose="02020603050405020304" pitchFamily="18" charset="0"/>
                    <a:ea typeface="方正中等线简体" panose="03000509000000000000" pitchFamily="65" charset="-122"/>
                  </a:rPr>
                  <a:t>2</a:t>
                </a:r>
                <a:r>
                  <a:rPr lang="en-US" altLang="zh-CN" sz="2800" kern="0" dirty="0">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6" name="image788.jpeg" descr="source:si_idp2100309120;FounderCES"/>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42890" y="1209116"/>
              <a:ext cx="1999148" cy="1391909"/>
            </a:xfrm>
            <a:prstGeom prst="rect">
              <a:avLst/>
            </a:prstGeom>
            <a:noFill/>
            <a:ln>
              <a:noFill/>
            </a:ln>
          </p:spPr>
        </p:pic>
        <p:pic>
          <p:nvPicPr>
            <p:cNvPr id="7" name="image789.jpeg" descr="source:si_idp2100326272;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42" y="1359804"/>
              <a:ext cx="1529888" cy="897598"/>
            </a:xfrm>
            <a:prstGeom prst="rect">
              <a:avLst/>
            </a:prstGeom>
            <a:noFill/>
            <a:ln>
              <a:noFill/>
            </a:ln>
          </p:spPr>
        </p:pic>
        <p:pic>
          <p:nvPicPr>
            <p:cNvPr id="8" name="image790.jpeg" descr="source:si_idp2100336640;FounderCE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383" y="2441909"/>
              <a:ext cx="1944216" cy="141993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51334" y="471071"/>
            <a:ext cx="11288488" cy="664477"/>
          </a:xfrm>
          <a:prstGeom prst="rect">
            <a:avLst/>
          </a:prstGeom>
        </p:spPr>
        <p:txBody>
          <a:bodyPr wrap="square">
            <a:spAutoFit/>
          </a:bodyPr>
          <a:lstStyle/>
          <a:p>
            <a:pPr>
              <a:lnSpc>
                <a:spcPct val="150000"/>
              </a:lnSpc>
              <a:spcAft>
                <a:spcPts val="0"/>
              </a:spcAft>
              <a:tabLst>
                <a:tab pos="4231005" algn="l"/>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③</a:t>
            </a:r>
            <a:r>
              <a:rPr lang="zh-CN" altLang="zh-CN" sz="2800" dirty="0">
                <a:latin typeface="Times New Roman" panose="02020603050405020304" pitchFamily="18" charset="0"/>
                <a:ea typeface="方正中等线简体" panose="03000509000000000000" pitchFamily="65" charset="-122"/>
              </a:rPr>
              <a:t>第三步，合成</a:t>
            </a:r>
            <a:r>
              <a:rPr lang="zh-CN" altLang="zh-CN" sz="2800" dirty="0">
                <a:latin typeface="Times New Roman" panose="02020603050405020304" pitchFamily="18" charset="0"/>
                <a:ea typeface="宋体" panose="02010600030101010101" pitchFamily="2"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中得到的含溴有机物与</a:t>
            </a:r>
            <a:r>
              <a:rPr lang="en-US" altLang="zh-CN" sz="2800" dirty="0" err="1">
                <a:latin typeface="Times New Roman" panose="02020603050405020304" pitchFamily="18" charset="0"/>
                <a:ea typeface="方正中等线简体" panose="03000509000000000000" pitchFamily="65" charset="-122"/>
              </a:rPr>
              <a:t>1a</a:t>
            </a:r>
            <a:r>
              <a:rPr lang="zh-CN" altLang="zh-CN" sz="2800" dirty="0">
                <a:latin typeface="Times New Roman" panose="02020603050405020304" pitchFamily="18" charset="0"/>
                <a:ea typeface="方正中等线简体"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2a</a:t>
            </a:r>
            <a:r>
              <a:rPr lang="zh-CN" altLang="zh-CN" sz="2800" dirty="0">
                <a:latin typeface="Times New Roman" panose="02020603050405020304" pitchFamily="18" charset="0"/>
                <a:ea typeface="方正中等线简体" panose="03000509000000000000" pitchFamily="65" charset="-122"/>
              </a:rPr>
              <a:t>反应。</a:t>
            </a:r>
            <a:endParaRPr lang="zh-CN" altLang="zh-CN" sz="2800" dirty="0">
              <a:effectLst/>
              <a:latin typeface="Times New Roman" panose="02020603050405020304" pitchFamily="18" charset="0"/>
              <a:ea typeface="宋体" panose="02010600030101010101" pitchFamily="2" charset="-122"/>
            </a:endParaRPr>
          </a:p>
        </p:txBody>
      </p:sp>
      <p:pic>
        <p:nvPicPr>
          <p:cNvPr id="4" name="image767.jpeg"/>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78" y="1413570"/>
            <a:ext cx="3941717" cy="1923572"/>
          </a:xfrm>
          <a:prstGeom prst="rect">
            <a:avLst/>
          </a:prstGeom>
          <a:noFill/>
          <a:ln>
            <a:noFill/>
          </a:ln>
        </p:spPr>
      </p:pic>
      <p:pic>
        <p:nvPicPr>
          <p:cNvPr id="5" name="image7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214" y="1413570"/>
            <a:ext cx="4033093" cy="1915275"/>
          </a:xfrm>
          <a:prstGeom prst="rect">
            <a:avLst/>
          </a:prstGeom>
          <a:noFill/>
          <a:ln>
            <a:noFill/>
          </a:ln>
        </p:spPr>
      </p:pic>
      <p:sp>
        <p:nvSpPr>
          <p:cNvPr id="6" name="矩形 5"/>
          <p:cNvSpPr/>
          <p:nvPr/>
        </p:nvSpPr>
        <p:spPr>
          <a:xfrm>
            <a:off x="351334" y="3576705"/>
            <a:ext cx="11288488" cy="2031325"/>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(6)</a:t>
            </a:r>
            <a:r>
              <a:rPr lang="zh-CN" altLang="zh-CN" sz="2800" dirty="0">
                <a:latin typeface="Times New Roman" panose="02020603050405020304" pitchFamily="18" charset="0"/>
                <a:ea typeface="方正中等线简体" panose="03000509000000000000" pitchFamily="65" charset="-122"/>
              </a:rPr>
              <a:t>参考上述三组分反应，</a:t>
            </a:r>
            <a:r>
              <a:rPr lang="zh-CN" altLang="zh-CN" sz="2800" dirty="0">
                <a:highlight>
                  <a:srgbClr val="FFFF00"/>
                </a:highlight>
                <a:latin typeface="Times New Roman" panose="02020603050405020304" pitchFamily="18" charset="0"/>
                <a:ea typeface="方正中等线简体" panose="03000509000000000000" pitchFamily="65" charset="-122"/>
              </a:rPr>
              <a:t>直接合成化合物</a:t>
            </a:r>
            <a:r>
              <a:rPr lang="zh-CN" altLang="zh-CN" sz="2800" dirty="0">
                <a:highlight>
                  <a:srgbClr val="FFFF00"/>
                </a:highlight>
                <a:latin typeface="Times New Roman" panose="02020603050405020304" pitchFamily="18" charset="0"/>
                <a:ea typeface="宋体" panose="02010600030101010101" pitchFamily="2" charset="-122"/>
                <a:cs typeface="宋体" panose="02010600030101010101" pitchFamily="2" charset="-122"/>
              </a:rPr>
              <a:t>Ⅲ</a:t>
            </a:r>
            <a:r>
              <a:rPr lang="zh-CN" altLang="zh-CN" sz="2800" dirty="0">
                <a:latin typeface="Times New Roman" panose="02020603050405020304" pitchFamily="18" charset="0"/>
                <a:ea typeface="方正中等线简体" panose="03000509000000000000" pitchFamily="65" charset="-122"/>
              </a:rPr>
              <a:t>，需要以</a:t>
            </a:r>
            <a:r>
              <a:rPr lang="en-US" altLang="zh-CN" sz="2800" dirty="0" err="1">
                <a:latin typeface="Times New Roman" panose="02020603050405020304" pitchFamily="18" charset="0"/>
                <a:ea typeface="方正中等线简体" panose="03000509000000000000" pitchFamily="65" charset="-122"/>
              </a:rPr>
              <a:t>1a</a:t>
            </a:r>
            <a:r>
              <a:rPr lang="zh-CN"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rPr>
              <a:t>_________________(</a:t>
            </a:r>
            <a:r>
              <a:rPr lang="zh-CN" altLang="zh-CN" sz="2800" dirty="0">
                <a:latin typeface="Times New Roman" panose="02020603050405020304" pitchFamily="18" charset="0"/>
                <a:ea typeface="方正中等线简体" panose="03000509000000000000" pitchFamily="65" charset="-122"/>
              </a:rPr>
              <a:t>填结构简式</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和</a:t>
            </a:r>
            <a:r>
              <a:rPr lang="en-US" altLang="zh-CN" sz="2800" dirty="0" err="1">
                <a:latin typeface="Times New Roman" panose="02020603050405020304" pitchFamily="18" charset="0"/>
                <a:ea typeface="方正中等线简体" panose="03000509000000000000" pitchFamily="65" charset="-122"/>
              </a:rPr>
              <a:t>3a</a:t>
            </a:r>
            <a:r>
              <a:rPr lang="zh-CN" altLang="zh-CN" sz="2800" dirty="0">
                <a:latin typeface="Times New Roman" panose="02020603050405020304" pitchFamily="18" charset="0"/>
                <a:ea typeface="方正中等线简体" panose="03000509000000000000" pitchFamily="65" charset="-122"/>
              </a:rPr>
              <a:t>为反应物。</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7" name="image771.jpeg" descr="source:si_idm1746556240;FounderCES"/>
          <p:cNvPicPr/>
          <p:nvPr/>
        </p:nvPicPr>
        <p:blipFill>
          <a:blip r:embed="rId3">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4034" y="4298082"/>
            <a:ext cx="3079462" cy="113543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065101"/>
            <a:ext cx="11855846" cy="3014815"/>
            <a:chOff x="0" y="1065101"/>
            <a:chExt cx="11855846" cy="3014815"/>
          </a:xfrm>
        </p:grpSpPr>
        <p:grpSp>
          <p:nvGrpSpPr>
            <p:cNvPr id="11" name="组合 10"/>
            <p:cNvGrpSpPr/>
            <p:nvPr/>
          </p:nvGrpSpPr>
          <p:grpSpPr>
            <a:xfrm>
              <a:off x="0" y="1065101"/>
              <a:ext cx="11855846" cy="3014815"/>
              <a:chOff x="0" y="333450"/>
              <a:chExt cx="11855846" cy="3014815"/>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2677656"/>
              </a:xfrm>
              <a:prstGeom prst="rect">
                <a:avLst/>
              </a:prstGeom>
            </p:spPr>
            <p:txBody>
              <a:bodyPr wrap="square">
                <a:spAutoFit/>
              </a:bodyPr>
              <a:lstStyle/>
              <a:p>
                <a:pPr>
                  <a:lnSpc>
                    <a:spcPct val="20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rPr>
                  <a:t>如</a:t>
                </a:r>
                <a:r>
                  <a:rPr lang="zh-CN" altLang="zh-CN" sz="2800" dirty="0" smtClean="0">
                    <a:latin typeface="Times New Roman" panose="02020603050405020304" pitchFamily="18" charset="0"/>
                    <a:ea typeface="方正楷体_GBK" panose="03000509000000000000" pitchFamily="65" charset="-122"/>
                  </a:rPr>
                  <a:t>图</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，虚线框中结构分别来自</a:t>
                </a:r>
                <a:r>
                  <a:rPr lang="en-US" altLang="zh-CN" sz="2800" dirty="0" err="1">
                    <a:latin typeface="Times New Roman" panose="02020603050405020304" pitchFamily="18" charset="0"/>
                    <a:ea typeface="方正中等线简体" panose="03000509000000000000" pitchFamily="65" charset="-122"/>
                  </a:rPr>
                  <a:t>1a</a:t>
                </a:r>
                <a:r>
                  <a:rPr lang="zh-CN" altLang="zh-CN" sz="2800" dirty="0">
                    <a:latin typeface="Times New Roman" panose="02020603050405020304" pitchFamily="18" charset="0"/>
                    <a:ea typeface="方正楷体_GBK"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3a</a:t>
                </a:r>
                <a:r>
                  <a:rPr lang="zh-CN" altLang="zh-CN" sz="2800" dirty="0">
                    <a:latin typeface="Times New Roman" panose="02020603050405020304" pitchFamily="18" charset="0"/>
                    <a:ea typeface="方正楷体_GBK" panose="03000509000000000000" pitchFamily="65" charset="-122"/>
                  </a:rPr>
                  <a:t>，结合已知反应中</a:t>
                </a:r>
                <a:r>
                  <a:rPr lang="en-US" altLang="zh-CN" sz="2800" dirty="0" err="1">
                    <a:latin typeface="Times New Roman" panose="02020603050405020304" pitchFamily="18" charset="0"/>
                    <a:ea typeface="方正中等线简体" panose="03000509000000000000" pitchFamily="65" charset="-122"/>
                  </a:rPr>
                  <a:t>2a</a:t>
                </a:r>
                <a:r>
                  <a:rPr lang="zh-CN" altLang="zh-CN" sz="2800" dirty="0">
                    <a:latin typeface="Times New Roman" panose="02020603050405020304" pitchFamily="18" charset="0"/>
                    <a:ea typeface="方正楷体_GBK" panose="03000509000000000000" pitchFamily="65" charset="-122"/>
                  </a:rPr>
                  <a:t>的碳碳双键发生加成反应知，化合物</a:t>
                </a:r>
                <a:r>
                  <a:rPr lang="zh-CN" altLang="zh-CN" sz="2800" dirty="0">
                    <a:latin typeface="Times New Roman" panose="02020603050405020304" pitchFamily="18" charset="0"/>
                    <a:ea typeface="宋体" panose="02010600030101010101" pitchFamily="2" charset="-122"/>
                    <a:cs typeface="宋体" panose="02010600030101010101" pitchFamily="2" charset="-122"/>
                  </a:rPr>
                  <a:t>Ⅲ</a:t>
                </a:r>
                <a:r>
                  <a:rPr lang="zh-CN" altLang="zh-CN" sz="2800" dirty="0">
                    <a:latin typeface="Times New Roman" panose="02020603050405020304" pitchFamily="18" charset="0"/>
                    <a:ea typeface="方正楷体_GBK" panose="03000509000000000000" pitchFamily="65" charset="-122"/>
                  </a:rPr>
                  <a:t>中间的结构应来自</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提示：与</a:t>
                </a: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3</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丁二烯的</a:t>
                </a: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4</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加成反应类似</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6" name="image791.jpeg"/>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0670" y="1276933"/>
              <a:ext cx="3076604" cy="1318322"/>
            </a:xfrm>
            <a:prstGeom prst="rect">
              <a:avLst/>
            </a:prstGeom>
            <a:noFill/>
            <a:ln>
              <a:noFill/>
            </a:ln>
          </p:spPr>
        </p:pic>
        <p:pic>
          <p:nvPicPr>
            <p:cNvPr id="7" name="image792.jpeg" descr="source:si_idp2100386688;FounderCES"/>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43678" y="2421682"/>
              <a:ext cx="1024815" cy="95071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1334" y="903119"/>
            <a:ext cx="5095800" cy="3970318"/>
          </a:xfrm>
          <a:prstGeom prst="rect">
            <a:avLst/>
          </a:prstGeom>
        </p:spPr>
        <p:txBody>
          <a:bodyPr wrap="square">
            <a:spAutoFit/>
          </a:bodyPr>
          <a:lstStyle/>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2023·</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广东，</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室温下可见光催化合成技术，对于人工模仿自然界、发展有机合成新方法意义重大。一种基于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CO</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、碘代烃类等，合成化合物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ⅶ</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的路线</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如</a:t>
            </a:r>
            <a:r>
              <a:rPr lang="zh-CN" altLang="en-US" sz="2800" dirty="0" smtClean="0">
                <a:latin typeface="Times New Roman" panose="02020603050405020304" pitchFamily="18" charset="0"/>
                <a:ea typeface="方正中等线简体" panose="03000509000000000000" pitchFamily="65" charset="-122"/>
                <a:cs typeface="Times New Roman" panose="02020603050405020304" pitchFamily="18" charset="0"/>
              </a:rPr>
              <a:t>右</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加料顺序、反应条件略</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2" name="image576.jpeg"/>
          <p:cNvPicPr/>
          <p:nvPr/>
        </p:nvPicPr>
        <p:blipFill>
          <a:blip r:embed="rId1">
            <a:clrChange>
              <a:clrFrom>
                <a:srgbClr val="FFFFFF"/>
              </a:clrFrom>
              <a:clrTo>
                <a:srgbClr val="FFFFFF">
                  <a:alpha val="0"/>
                </a:srgbClr>
              </a:clrTo>
            </a:clrChange>
          </a:blip>
          <a:stretch>
            <a:fillRect/>
          </a:stretch>
        </p:blipFill>
        <p:spPr>
          <a:xfrm>
            <a:off x="5807174" y="989537"/>
            <a:ext cx="5886261" cy="3203398"/>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1334" y="903119"/>
            <a:ext cx="5455840" cy="2677656"/>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的分子式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的同分异构体，且在核磁共振氢谱上只有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组峰。</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的</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p:txBody>
      </p:sp>
      <p:sp>
        <p:nvSpPr>
          <p:cNvPr id="4" name="矩形 3"/>
          <p:cNvSpPr/>
          <p:nvPr/>
        </p:nvSpPr>
        <p:spPr>
          <a:xfrm>
            <a:off x="4194423" y="989537"/>
            <a:ext cx="130356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5</a:t>
            </a:r>
            <a:r>
              <a:rPr lang="en-US" altLang="zh-CN" sz="2800" kern="100" dirty="0">
                <a:solidFill>
                  <a:srgbClr val="C00000"/>
                </a:solidFill>
                <a:latin typeface="Times New Roman" panose="02020603050405020304" pitchFamily="18" charset="0"/>
                <a:ea typeface="方正中等线简体" panose="03000509000000000000" pitchFamily="65" charset="-122"/>
              </a:rPr>
              <a:t>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10</a:t>
            </a:r>
            <a:r>
              <a:rPr lang="en-US" altLang="zh-CN" sz="2800" kern="100" dirty="0">
                <a:solidFill>
                  <a:srgbClr val="C00000"/>
                </a:solidFill>
                <a:latin typeface="Times New Roman" panose="02020603050405020304" pitchFamily="18" charset="0"/>
                <a:ea typeface="方正中等线简体" panose="03000509000000000000" pitchFamily="65" charset="-122"/>
              </a:rPr>
              <a:t>O</a:t>
            </a:r>
            <a:endParaRPr lang="zh-CN" altLang="en-US" dirty="0"/>
          </a:p>
        </p:txBody>
      </p:sp>
      <p:pic>
        <p:nvPicPr>
          <p:cNvPr id="12" name="image576.jpeg"/>
          <p:cNvPicPr/>
          <p:nvPr/>
        </p:nvPicPr>
        <p:blipFill>
          <a:blip r:embed="rId1">
            <a:clrChange>
              <a:clrFrom>
                <a:srgbClr val="FFFFFF"/>
              </a:clrFrom>
              <a:clrTo>
                <a:srgbClr val="FFFFFF">
                  <a:alpha val="0"/>
                </a:srgbClr>
              </a:clrTo>
            </a:clrChange>
          </a:blip>
          <a:stretch>
            <a:fillRect/>
          </a:stretch>
        </p:blipFill>
        <p:spPr>
          <a:xfrm>
            <a:off x="5827576" y="603032"/>
            <a:ext cx="5616624" cy="3056657"/>
          </a:xfrm>
          <a:prstGeom prst="rect">
            <a:avLst/>
          </a:prstGeom>
        </p:spPr>
      </p:pic>
      <p:grpSp>
        <p:nvGrpSpPr>
          <p:cNvPr id="6" name="组合 5"/>
          <p:cNvGrpSpPr/>
          <p:nvPr/>
        </p:nvGrpSpPr>
        <p:grpSpPr>
          <a:xfrm>
            <a:off x="2336533" y="2966306"/>
            <a:ext cx="4606325" cy="1452350"/>
            <a:chOff x="2278782" y="2711710"/>
            <a:chExt cx="4606325" cy="1452350"/>
          </a:xfrm>
        </p:grpSpPr>
        <p:pic>
          <p:nvPicPr>
            <p:cNvPr id="13" name="image579.jpeg" descr="source:si_idp757080768;FounderCES"/>
            <p:cNvPicPr/>
            <p:nvPr/>
          </p:nvPicPr>
          <p:blipFill>
            <a:blip r:embed="rId2">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278782" y="2853730"/>
              <a:ext cx="1152068" cy="863733"/>
            </a:xfrm>
            <a:prstGeom prst="rect">
              <a:avLst/>
            </a:prstGeom>
          </p:spPr>
        </p:pic>
        <p:pic>
          <p:nvPicPr>
            <p:cNvPr id="14" name="image580.jpeg" descr="source:si_idp757093952;FounderCES"/>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628008" y="2711710"/>
              <a:ext cx="2179166" cy="1452350"/>
            </a:xfrm>
            <a:prstGeom prst="rect">
              <a:avLst/>
            </a:prstGeom>
          </p:spPr>
        </p:pic>
        <p:pic>
          <p:nvPicPr>
            <p:cNvPr id="22" name="image581.jpeg"/>
            <p:cNvPicPr/>
            <p:nvPr/>
          </p:nvPicPr>
          <p:blipFill>
            <a:blip r:embed="rId4">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073773" y="3028373"/>
              <a:ext cx="467990" cy="857523"/>
            </a:xfrm>
            <a:prstGeom prst="rect">
              <a:avLst/>
            </a:prstGeom>
          </p:spPr>
        </p:pic>
        <p:sp>
          <p:nvSpPr>
            <p:cNvPr id="5" name="矩形 4"/>
            <p:cNvSpPr/>
            <p:nvPr/>
          </p:nvSpPr>
          <p:spPr>
            <a:xfrm>
              <a:off x="3228337" y="3168930"/>
              <a:ext cx="3656770"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solidFill>
                    <a:srgbClr val="C00000"/>
                  </a:solidFill>
                  <a:latin typeface="Times New Roman" panose="02020603050405020304" pitchFamily="18" charset="0"/>
                  <a:ea typeface="方正中等线简体" panose="03000509000000000000" pitchFamily="65" charset="-122"/>
                </a:rPr>
                <a:t>        </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             </a:t>
              </a:r>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       )</a:t>
              </a:r>
              <a:endParaRPr lang="zh-CN" altLang="en-US" sz="2800" dirty="0"/>
            </a:p>
          </p:txBody>
        </p:sp>
      </p:grpSp>
      <p:sp>
        <p:nvSpPr>
          <p:cNvPr id="23" name="矩形 22"/>
          <p:cNvSpPr/>
          <p:nvPr/>
        </p:nvSpPr>
        <p:spPr>
          <a:xfrm>
            <a:off x="351334" y="3885896"/>
            <a:ext cx="10928448" cy="1384995"/>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结构简式为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写一种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，其名称</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p:txBody>
      </p:sp>
      <p:sp>
        <p:nvSpPr>
          <p:cNvPr id="24" name="矩形 23"/>
          <p:cNvSpPr/>
          <p:nvPr/>
        </p:nvSpPr>
        <p:spPr>
          <a:xfrm>
            <a:off x="389834" y="4593366"/>
            <a:ext cx="8683787"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3</a:t>
            </a:r>
            <a:r>
              <a:rPr lang="zh-CN" altLang="zh-CN" sz="2800" kern="100" dirty="0">
                <a:solidFill>
                  <a:srgbClr val="C00000"/>
                </a:solidFill>
                <a:ea typeface="MS Gothic" panose="020B0609070205080204" pitchFamily="49" charset="-128"/>
                <a:cs typeface="MS Gothic" panose="020B0609070205080204" pitchFamily="49" charset="-128"/>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戊酮</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solidFill>
                  <a:srgbClr val="C00000"/>
                </a:solidFill>
                <a:latin typeface="Times New Roman" panose="02020603050405020304" pitchFamily="18" charset="0"/>
                <a:ea typeface="方正中等线简体" panose="03000509000000000000" pitchFamily="65" charset="-122"/>
              </a:rPr>
              <a:t>2</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rPr>
              <a:t>2</a:t>
            </a:r>
            <a:r>
              <a:rPr lang="zh-CN" altLang="zh-CN" sz="2800" kern="100" dirty="0">
                <a:solidFill>
                  <a:srgbClr val="C00000"/>
                </a:solidFill>
                <a:ea typeface="MS Gothic" panose="020B0609070205080204" pitchFamily="49" charset="-128"/>
                <a:cs typeface="MS Gothic" panose="020B0609070205080204" pitchFamily="49" charset="-128"/>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二甲基丙醛或</a:t>
            </a:r>
            <a:r>
              <a:rPr lang="en-US" altLang="zh-CN" sz="2800" kern="100" dirty="0">
                <a:solidFill>
                  <a:srgbClr val="C00000"/>
                </a:solidFill>
                <a:latin typeface="Times New Roman" panose="02020603050405020304" pitchFamily="18" charset="0"/>
                <a:ea typeface="方正中等线简体" panose="03000509000000000000" pitchFamily="65" charset="-122"/>
              </a:rPr>
              <a:t>3</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rPr>
              <a:t>3</a:t>
            </a:r>
            <a:r>
              <a:rPr lang="zh-CN" altLang="zh-CN" sz="2800" kern="100" dirty="0">
                <a:solidFill>
                  <a:srgbClr val="C00000"/>
                </a:solidFill>
                <a:ea typeface="MS Gothic" panose="020B0609070205080204" pitchFamily="49" charset="-128"/>
                <a:cs typeface="MS Gothic" panose="020B0609070205080204" pitchFamily="49" charset="-128"/>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二甲基氧杂环丁烷</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227103"/>
            <a:ext cx="11855846" cy="6362060"/>
            <a:chOff x="0" y="227103"/>
            <a:chExt cx="11855846" cy="6362060"/>
          </a:xfrm>
        </p:grpSpPr>
        <p:grpSp>
          <p:nvGrpSpPr>
            <p:cNvPr id="3" name="组合 2"/>
            <p:cNvGrpSpPr/>
            <p:nvPr/>
          </p:nvGrpSpPr>
          <p:grpSpPr>
            <a:xfrm>
              <a:off x="0" y="227103"/>
              <a:ext cx="11855846" cy="4307477"/>
              <a:chOff x="0" y="227103"/>
              <a:chExt cx="11855846" cy="4307477"/>
            </a:xfrm>
          </p:grpSpPr>
          <p:grpSp>
            <p:nvGrpSpPr>
              <p:cNvPr id="11" name="组合 10"/>
              <p:cNvGrpSpPr/>
              <p:nvPr/>
            </p:nvGrpSpPr>
            <p:grpSpPr>
              <a:xfrm>
                <a:off x="0" y="227103"/>
                <a:ext cx="11855846" cy="4307477"/>
                <a:chOff x="0" y="333450"/>
                <a:chExt cx="11855846" cy="4307477"/>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3970318"/>
                </a:xfrm>
                <a:prstGeom prst="rect">
                  <a:avLst/>
                </a:prstGeom>
              </p:spPr>
              <p:txBody>
                <a:bodyPr wrap="square">
                  <a:spAutoFit/>
                </a:bodyPr>
                <a:lstStyle/>
                <a:p>
                  <a:pPr algn="just">
                    <a:lnSpc>
                      <a:spcPct val="150000"/>
                    </a:lnSpc>
                    <a:spcAft>
                      <a:spcPts val="0"/>
                    </a:spcAft>
                    <a:tabLst>
                      <a:tab pos="2790825" algn="l"/>
                      <a:tab pos="4140835" algn="l"/>
                    </a:tabLst>
                  </a:pP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不</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饱和度为</a:t>
                  </a: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X</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可形成碳碳双键或碳氧双键或一个环，核磁共振氢谱上只有</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组峰，说明分子中有对称结构，</a:t>
                  </a:r>
                  <a:r>
                    <a:rPr lang="en-US" altLang="zh-CN" sz="2800" dirty="0">
                      <a:latin typeface="Times New Roman" panose="02020603050405020304" pitchFamily="18" charset="0"/>
                      <a:ea typeface="方正中等线简体" panose="03000509000000000000" pitchFamily="65" charset="-122"/>
                    </a:rPr>
                    <a:t>X</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或</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dirty="0" smtClean="0">
                      <a:latin typeface="Times New Roman" panose="02020603050405020304" pitchFamily="18" charset="0"/>
                      <a:ea typeface="方正中等线简体" panose="03000509000000000000" pitchFamily="65" charset="-122"/>
                    </a:rPr>
                    <a:t>        </a:t>
                  </a:r>
                  <a:endParaRPr lang="en-US" altLang="zh-CN" sz="2800" dirty="0" smtClean="0">
                    <a:latin typeface="Times New Roman" panose="02020603050405020304" pitchFamily="18" charset="0"/>
                    <a:ea typeface="方正中等线简体" panose="03000509000000000000" pitchFamily="65" charset="-122"/>
                  </a:endParaRPr>
                </a:p>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或</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，其名称为</a:t>
                  </a:r>
                  <a:r>
                    <a:rPr lang="en-US" altLang="zh-CN" sz="2800" dirty="0">
                      <a:latin typeface="Times New Roman" panose="02020603050405020304" pitchFamily="18" charset="0"/>
                      <a:ea typeface="方正中等线简体" panose="03000509000000000000" pitchFamily="65" charset="-122"/>
                    </a:rPr>
                    <a:t>3</a:t>
                  </a:r>
                  <a:r>
                    <a:rPr lang="zh-CN" altLang="zh-CN" sz="2800" dirty="0">
                      <a:ea typeface="MS Gothic" panose="020B0609070205080204" pitchFamily="49" charset="-128"/>
                      <a:cs typeface="MS Gothic" panose="020B0609070205080204" pitchFamily="49" charset="-128"/>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戊酮或</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2</a:t>
                  </a:r>
                  <a:r>
                    <a:rPr lang="zh-CN" altLang="zh-CN" sz="2800" dirty="0">
                      <a:ea typeface="MS Gothic" panose="020B0609070205080204" pitchFamily="49" charset="-128"/>
                      <a:cs typeface="MS Gothic" panose="020B0609070205080204" pitchFamily="49" charset="-128"/>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二甲基丙醛或</a:t>
                  </a: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3</a:t>
                  </a:r>
                  <a:r>
                    <a:rPr lang="zh-CN" altLang="zh-CN" sz="2800" dirty="0">
                      <a:ea typeface="MS Gothic" panose="020B0609070205080204" pitchFamily="49" charset="-128"/>
                      <a:cs typeface="MS Gothic" panose="020B0609070205080204" pitchFamily="49" charset="-128"/>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二</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甲</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基</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氧杂环丁烷。</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5" name="image591.jpeg"/>
              <p:cNvPicPr/>
              <p:nvPr/>
            </p:nvPicPr>
            <p:blipFill>
              <a:blip r:embed="rId1">
                <a:clrChange>
                  <a:clrFrom>
                    <a:srgbClr val="FFFFFF"/>
                  </a:clrFrom>
                  <a:clrTo>
                    <a:srgbClr val="FFFFFF">
                      <a:alpha val="0"/>
                    </a:srgbClr>
                  </a:clrTo>
                </a:clrChange>
              </a:blip>
              <a:stretch>
                <a:fillRect/>
              </a:stretch>
            </p:blipFill>
            <p:spPr>
              <a:xfrm>
                <a:off x="603007" y="706126"/>
                <a:ext cx="1152128" cy="531511"/>
              </a:xfrm>
              <a:prstGeom prst="rect">
                <a:avLst/>
              </a:prstGeom>
            </p:spPr>
          </p:pic>
          <p:pic>
            <p:nvPicPr>
              <p:cNvPr id="16" name="image592.jpeg" descr="source:si_idp952460272;FounderCES"/>
              <p:cNvPicPr/>
              <p:nvPr/>
            </p:nvPicPr>
            <p:blipFill>
              <a:blip r:embed="rId2">
                <a:clrChange>
                  <a:clrFrom>
                    <a:srgbClr val="FFFFFF"/>
                  </a:clrFrom>
                  <a:clrTo>
                    <a:srgbClr val="FFFFFF">
                      <a:alpha val="0"/>
                    </a:srgbClr>
                  </a:clrTo>
                </a:clrChange>
              </a:blip>
              <a:stretch>
                <a:fillRect/>
              </a:stretch>
            </p:blipFill>
            <p:spPr>
              <a:xfrm>
                <a:off x="10167228" y="1073232"/>
                <a:ext cx="1152068" cy="863733"/>
              </a:xfrm>
              <a:prstGeom prst="rect">
                <a:avLst/>
              </a:prstGeom>
            </p:spPr>
          </p:pic>
          <p:pic>
            <p:nvPicPr>
              <p:cNvPr id="21" name="image593.jpeg" descr="source:si_idp952473456;FounderCES"/>
              <p:cNvPicPr/>
              <p:nvPr/>
            </p:nvPicPr>
            <p:blipFill>
              <a:blip r:embed="rId3">
                <a:clrChange>
                  <a:clrFrom>
                    <a:srgbClr val="FFFFFF"/>
                  </a:clrFrom>
                  <a:clrTo>
                    <a:srgbClr val="FFFFFF">
                      <a:alpha val="0"/>
                    </a:srgbClr>
                  </a:clrTo>
                </a:clrChange>
              </a:blip>
              <a:stretch>
                <a:fillRect/>
              </a:stretch>
            </p:blipFill>
            <p:spPr>
              <a:xfrm>
                <a:off x="262558" y="2025711"/>
                <a:ext cx="2758332" cy="1838347"/>
              </a:xfrm>
              <a:prstGeom prst="rect">
                <a:avLst/>
              </a:prstGeom>
            </p:spPr>
          </p:pic>
          <p:pic>
            <p:nvPicPr>
              <p:cNvPr id="22" name="image594.jpeg"/>
              <p:cNvPicPr/>
              <p:nvPr/>
            </p:nvPicPr>
            <p:blipFill>
              <a:blip r:embed="rId4">
                <a:clrChange>
                  <a:clrFrom>
                    <a:srgbClr val="FFFFFF"/>
                  </a:clrFrom>
                  <a:clrTo>
                    <a:srgbClr val="FFFFFF">
                      <a:alpha val="0"/>
                    </a:srgbClr>
                  </a:clrTo>
                </a:clrChange>
              </a:blip>
              <a:stretch>
                <a:fillRect/>
              </a:stretch>
            </p:blipFill>
            <p:spPr>
              <a:xfrm>
                <a:off x="3263144" y="2450150"/>
                <a:ext cx="539998" cy="989467"/>
              </a:xfrm>
              <a:prstGeom prst="rect">
                <a:avLst/>
              </a:prstGeom>
            </p:spPr>
          </p:pic>
        </p:grpSp>
        <p:pic>
          <p:nvPicPr>
            <p:cNvPr id="23" name="image576.jpeg"/>
            <p:cNvPicPr/>
            <p:nvPr/>
          </p:nvPicPr>
          <p:blipFill>
            <a:blip r:embed="rId5">
              <a:clrChange>
                <a:clrFrom>
                  <a:srgbClr val="FFFFFF"/>
                </a:clrFrom>
                <a:clrTo>
                  <a:srgbClr val="FFFFFF">
                    <a:alpha val="0"/>
                  </a:srgbClr>
                </a:clrTo>
              </a:clrChange>
            </a:blip>
            <a:stretch>
              <a:fillRect/>
            </a:stretch>
          </p:blipFill>
          <p:spPr>
            <a:xfrm>
              <a:off x="3325899" y="3574960"/>
              <a:ext cx="5538615" cy="3014203"/>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1334" y="903119"/>
            <a:ext cx="5023792" cy="2677656"/>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a:t>
            </a: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ⅲ</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与无色无味气体</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Y</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反应，生成化合物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，原子利用率为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100%</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Y</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478582" y="2892230"/>
            <a:ext cx="1882247"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O</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或氧气</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dirty="0"/>
          </a:p>
        </p:txBody>
      </p:sp>
      <p:pic>
        <p:nvPicPr>
          <p:cNvPr id="12" name="image576.jpeg"/>
          <p:cNvPicPr/>
          <p:nvPr/>
        </p:nvPicPr>
        <p:blipFill>
          <a:blip r:embed="rId1">
            <a:clrChange>
              <a:clrFrom>
                <a:srgbClr val="FFFFFF"/>
              </a:clrFrom>
              <a:clrTo>
                <a:srgbClr val="FFFFFF">
                  <a:alpha val="0"/>
                </a:srgbClr>
              </a:clrTo>
            </a:clrChange>
          </a:blip>
          <a:stretch>
            <a:fillRect/>
          </a:stretch>
        </p:blipFill>
        <p:spPr>
          <a:xfrm>
            <a:off x="5807174" y="989537"/>
            <a:ext cx="5886261" cy="32033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89206" y="596082"/>
            <a:ext cx="11412000" cy="669542"/>
          </a:xfrm>
          <a:prstGeom prst="rect">
            <a:avLst/>
          </a:prstGeom>
        </p:spPr>
        <p:txBody>
          <a:bodyPr wrap="square">
            <a:spAutoFit/>
          </a:bodyPr>
          <a:lstStyle/>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掌握典型有机物的转化关系及反应类型</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1" name="image496.jpeg"/>
          <p:cNvPicPr/>
          <p:nvPr/>
        </p:nvPicPr>
        <p:blipFill>
          <a:blip r:embed="rId1">
            <a:clrChange>
              <a:clrFrom>
                <a:srgbClr val="FFFFFF"/>
              </a:clrFrom>
              <a:clrTo>
                <a:srgbClr val="FFFFFF">
                  <a:alpha val="0"/>
                </a:srgbClr>
              </a:clrTo>
            </a:clrChange>
          </a:blip>
          <a:stretch>
            <a:fillRect/>
          </a:stretch>
        </p:blipFill>
        <p:spPr>
          <a:xfrm>
            <a:off x="2422798" y="1578794"/>
            <a:ext cx="7344816" cy="4015374"/>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1334" y="674906"/>
            <a:ext cx="11432504" cy="738664"/>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根据化合物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的结构特征，分析预测其可能的化学性质，完成下表。</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1486694" y="2311174"/>
            <a:ext cx="2339102"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浓硫酸，加热</a:t>
            </a:r>
            <a:endParaRPr lang="zh-CN" altLang="en-US" dirty="0"/>
          </a:p>
        </p:txBody>
      </p:sp>
      <p:graphicFrame>
        <p:nvGraphicFramePr>
          <p:cNvPr id="3" name="表格 2"/>
          <p:cNvGraphicFramePr>
            <a:graphicFrameLocks noGrp="1"/>
          </p:cNvGraphicFramePr>
          <p:nvPr/>
        </p:nvGraphicFramePr>
        <p:xfrm>
          <a:off x="478582" y="1557586"/>
          <a:ext cx="11089231" cy="3744416"/>
        </p:xfrm>
        <a:graphic>
          <a:graphicData uri="http://schemas.openxmlformats.org/drawingml/2006/table">
            <a:tbl>
              <a:tblPr firstRow="1" firstCol="1" bandRow="1"/>
              <a:tblGrid>
                <a:gridCol w="792088"/>
                <a:gridCol w="2831894"/>
                <a:gridCol w="3144770"/>
                <a:gridCol w="4320479"/>
              </a:tblGrid>
              <a:tr h="405130">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序号</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反应试剂、条件</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反应形成的新结构</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反应类型</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211455">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a</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消去反应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2405836">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b</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氧化反应</a:t>
                      </a: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a:t>
                      </a: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生成有机产物</a:t>
                      </a: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bl>
          </a:graphicData>
        </a:graphic>
      </p:graphicFrame>
      <p:pic>
        <p:nvPicPr>
          <p:cNvPr id="7" name="image582.jpeg"/>
          <p:cNvPicPr/>
          <p:nvPr/>
        </p:nvPicPr>
        <p:blipFill>
          <a:blip r:embed="rId1">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136830" y="2294396"/>
            <a:ext cx="898938" cy="539998"/>
          </a:xfrm>
          <a:prstGeom prst="rect">
            <a:avLst/>
          </a:prstGeom>
        </p:spPr>
      </p:pic>
      <p:sp>
        <p:nvSpPr>
          <p:cNvPr id="6" name="矩形 5"/>
          <p:cNvSpPr/>
          <p:nvPr/>
        </p:nvSpPr>
        <p:spPr>
          <a:xfrm>
            <a:off x="1342678" y="3054653"/>
            <a:ext cx="2736304" cy="2031325"/>
          </a:xfrm>
          <a:prstGeom prst="rect">
            <a:avLst/>
          </a:prstGeom>
        </p:spPr>
        <p:txBody>
          <a:bodyPr wrap="square">
            <a:spAutoFit/>
          </a:bodyPr>
          <a:lstStyle/>
          <a:p>
            <a:pPr>
              <a:lnSpc>
                <a:spcPct val="150000"/>
              </a:lnSpc>
            </a:pPr>
            <a:r>
              <a:rPr lang="en-US" altLang="zh-CN" sz="2800" kern="100" dirty="0">
                <a:solidFill>
                  <a:srgbClr val="C00000"/>
                </a:solidFill>
                <a:latin typeface="Times New Roman" panose="02020603050405020304" pitchFamily="18" charset="0"/>
                <a:ea typeface="方正中等线简体" panose="03000509000000000000" pitchFamily="65" charset="-122"/>
              </a:rPr>
              <a:t>O</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rPr>
              <a:t>Cu</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，加热</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或酸性</a:t>
            </a:r>
            <a:r>
              <a:rPr lang="en-US" altLang="zh-CN" sz="2800" kern="100" dirty="0">
                <a:solidFill>
                  <a:srgbClr val="C00000"/>
                </a:solidFill>
                <a:latin typeface="Times New Roman" panose="02020603050405020304" pitchFamily="18" charset="0"/>
                <a:ea typeface="方正中等线简体" panose="03000509000000000000" pitchFamily="65" charset="-122"/>
              </a:rPr>
              <a:t>KMnO</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4</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溶液</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nvGrpSpPr>
          <p:cNvPr id="13" name="组合 12"/>
          <p:cNvGrpSpPr/>
          <p:nvPr/>
        </p:nvGrpSpPr>
        <p:grpSpPr>
          <a:xfrm>
            <a:off x="4321851" y="3246099"/>
            <a:ext cx="2519067" cy="1212577"/>
            <a:chOff x="4321851" y="2670035"/>
            <a:chExt cx="2519067" cy="1212577"/>
          </a:xfrm>
        </p:grpSpPr>
        <p:pic>
          <p:nvPicPr>
            <p:cNvPr id="10" name="image583.jpeg"/>
            <p:cNvPicPr/>
            <p:nvPr/>
          </p:nvPicPr>
          <p:blipFill>
            <a:blip r:embed="rId2">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321851" y="2678458"/>
              <a:ext cx="1944216" cy="530099"/>
            </a:xfrm>
            <a:prstGeom prst="rect">
              <a:avLst/>
            </a:prstGeom>
          </p:spPr>
        </p:pic>
        <p:pic>
          <p:nvPicPr>
            <p:cNvPr id="11" name="image584.jpeg"/>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321851" y="3394549"/>
              <a:ext cx="2034073" cy="488063"/>
            </a:xfrm>
            <a:prstGeom prst="rect">
              <a:avLst/>
            </a:prstGeom>
          </p:spPr>
        </p:pic>
        <p:sp>
          <p:nvSpPr>
            <p:cNvPr id="9" name="矩形 8"/>
            <p:cNvSpPr/>
            <p:nvPr/>
          </p:nvSpPr>
          <p:spPr>
            <a:xfrm>
              <a:off x="6176954" y="2670035"/>
              <a:ext cx="663964"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endParaRPr lang="zh-CN" altLang="en-US" sz="2800" dirty="0"/>
            </a:p>
          </p:txBody>
        </p:sp>
        <p:sp>
          <p:nvSpPr>
            <p:cNvPr id="14" name="矩形 13"/>
            <p:cNvSpPr/>
            <p:nvPr/>
          </p:nvSpPr>
          <p:spPr>
            <a:xfrm>
              <a:off x="6295314" y="3338623"/>
              <a:ext cx="304892"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1333" y="903119"/>
            <a:ext cx="11342101" cy="4616648"/>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关于反应</a:t>
            </a:r>
            <a:r>
              <a:rPr lang="zh-CN" altLang="zh-CN" sz="2800" dirty="0">
                <a:latin typeface="Calibri" panose="020F0502020204030204" pitchFamily="34" charset="0"/>
                <a:ea typeface="宋体" panose="02010600030101010101" pitchFamily="2" charset="-122"/>
                <a:cs typeface="宋体" panose="02010600030101010101" pitchFamily="2" charset="-122"/>
              </a:rPr>
              <a:t>⑤</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的说法中，不正确的有</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反应过程中，有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C—I</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键和</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H—O</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键</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断裂</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反应过程中，有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双键和</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C—O</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单键</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形成</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反应物</a:t>
            </a:r>
            <a:r>
              <a:rPr lang="zh-CN" altLang="zh-CN" sz="2800" dirty="0">
                <a:latin typeface="Calibri" panose="020F0502020204030204" pitchFamily="34" charset="0"/>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中，氧原子采取</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sp</a:t>
            </a:r>
            <a:r>
              <a:rPr lang="en-US" altLang="zh-CN" sz="2800" baseline="300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杂化，并且存在手性碳原子</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D.CO</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属于极性分子，分子中存在由</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p</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轨道</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头碰头</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形成的</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π</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键</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6239222" y="1035241"/>
            <a:ext cx="683200"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CD</a:t>
            </a:r>
            <a:endParaRPr lang="zh-CN" altLang="en-US" dirty="0"/>
          </a:p>
        </p:txBody>
      </p:sp>
      <p:pic>
        <p:nvPicPr>
          <p:cNvPr id="12" name="image576.jpeg"/>
          <p:cNvPicPr/>
          <p:nvPr/>
        </p:nvPicPr>
        <p:blipFill>
          <a:blip r:embed="rId1">
            <a:clrChange>
              <a:clrFrom>
                <a:srgbClr val="FFFFFF"/>
              </a:clrFrom>
              <a:clrTo>
                <a:srgbClr val="FFFFFF">
                  <a:alpha val="0"/>
                </a:srgbClr>
              </a:clrTo>
            </a:clrChange>
          </a:blip>
          <a:stretch>
            <a:fillRect/>
          </a:stretch>
        </p:blipFill>
        <p:spPr>
          <a:xfrm>
            <a:off x="6154819" y="1730899"/>
            <a:ext cx="5538615" cy="3014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227103"/>
            <a:ext cx="11855846" cy="6617261"/>
            <a:chOff x="0" y="227103"/>
            <a:chExt cx="11855846" cy="6617261"/>
          </a:xfrm>
        </p:grpSpPr>
        <p:grpSp>
          <p:nvGrpSpPr>
            <p:cNvPr id="4" name="组合 3"/>
            <p:cNvGrpSpPr/>
            <p:nvPr/>
          </p:nvGrpSpPr>
          <p:grpSpPr>
            <a:xfrm>
              <a:off x="0" y="227103"/>
              <a:ext cx="11855846" cy="6617261"/>
              <a:chOff x="0" y="227103"/>
              <a:chExt cx="11855846" cy="6617261"/>
            </a:xfrm>
          </p:grpSpPr>
          <p:grpSp>
            <p:nvGrpSpPr>
              <p:cNvPr id="11" name="组合 10"/>
              <p:cNvGrpSpPr/>
              <p:nvPr/>
            </p:nvGrpSpPr>
            <p:grpSpPr>
              <a:xfrm>
                <a:off x="0" y="227103"/>
                <a:ext cx="11855846" cy="3587088"/>
                <a:chOff x="0" y="333450"/>
                <a:chExt cx="11855846" cy="3587088"/>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3249929"/>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由反应过程可以看出，有</a:t>
                  </a:r>
                  <a:r>
                    <a:rPr lang="en-US" altLang="zh-CN" sz="2800" dirty="0">
                      <a:latin typeface="Times New Roman" panose="02020603050405020304" pitchFamily="18" charset="0"/>
                      <a:ea typeface="方正中等线简体" panose="03000509000000000000" pitchFamily="65" charset="-122"/>
                    </a:rPr>
                    <a:t>C</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I</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键和</a:t>
                  </a:r>
                  <a:r>
                    <a:rPr lang="en-US" altLang="zh-CN" sz="2800" dirty="0">
                      <a:latin typeface="Times New Roman" panose="02020603050405020304" pitchFamily="18" charset="0"/>
                      <a:ea typeface="方正中等线简体" panose="03000509000000000000" pitchFamily="65" charset="-122"/>
                    </a:rPr>
                    <a:t>H</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键断裂，有</a:t>
                  </a:r>
                  <a:r>
                    <a:rPr lang="en-US" altLang="zh-CN" sz="2800" dirty="0">
                      <a:latin typeface="Times New Roman" panose="02020603050405020304" pitchFamily="18" charset="0"/>
                      <a:ea typeface="方正中等线简体" panose="03000509000000000000" pitchFamily="65" charset="-122"/>
                    </a:rPr>
                    <a:t>C</a:t>
                  </a:r>
                  <a:r>
                    <a:rPr lang="en-US" altLang="zh-CN" sz="2800" spc="-100" dirty="0">
                      <a:latin typeface="Times New Roman" panose="02020603050405020304" pitchFamily="18" charset="0"/>
                      <a:ea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双键和</a:t>
                  </a:r>
                  <a:r>
                    <a:rPr lang="en-US" altLang="zh-CN" sz="2800" dirty="0">
                      <a:latin typeface="Times New Roman" panose="02020603050405020304" pitchFamily="18" charset="0"/>
                      <a:ea typeface="方正中等线简体" panose="03000509000000000000" pitchFamily="65" charset="-122"/>
                    </a:rPr>
                    <a:t>C</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单键形成，故</a:t>
                  </a: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反应</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物</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中，氧原子采取</a:t>
                  </a:r>
                  <a:r>
                    <a:rPr lang="en-US" altLang="zh-CN" sz="2800" dirty="0">
                      <a:latin typeface="Times New Roman" panose="02020603050405020304" pitchFamily="18" charset="0"/>
                      <a:ea typeface="方正中等线简体" panose="03000509000000000000" pitchFamily="65" charset="-122"/>
                    </a:rPr>
                    <a:t>sp</a:t>
                  </a:r>
                  <a:r>
                    <a:rPr lang="en-US" altLang="zh-CN" sz="2800" baseline="300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杂化，但与羟基相连的碳有对称轴，其他碳上均有</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个氢，分子中不存在手性碳原子，故</a:t>
                  </a: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dirty="0" smtClean="0">
                      <a:latin typeface="Times New Roman" panose="02020603050405020304" pitchFamily="18" charset="0"/>
                      <a:ea typeface="方正中等线简体" panose="03000509000000000000" pitchFamily="65" charset="-122"/>
                    </a:rPr>
                    <a:t>CO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属于极性分子，分子中存在由</a:t>
                  </a:r>
                  <a:r>
                    <a:rPr lang="en-US" altLang="zh-CN" sz="2800" dirty="0">
                      <a:latin typeface="Times New Roman" panose="02020603050405020304" pitchFamily="18" charset="0"/>
                      <a:ea typeface="方正中等线简体" panose="03000509000000000000" pitchFamily="65" charset="-122"/>
                    </a:rPr>
                    <a:t>p</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轨道</a:t>
                  </a:r>
                  <a:r>
                    <a:rPr lang="en-US" altLang="zh-CN" sz="2800" dirty="0">
                      <a:latin typeface="宋体" panose="02010600030101010101" pitchFamily="2" charset="-122"/>
                      <a:cs typeface="Times New Roman" panose="02020603050405020304" pitchFamily="18" charset="0"/>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肩并肩</a:t>
                  </a:r>
                  <a:r>
                    <a:rPr lang="en-US" altLang="zh-CN" sz="2800" dirty="0">
                      <a:latin typeface="宋体" panose="02010600030101010101" pitchFamily="2" charset="-122"/>
                      <a:cs typeface="Times New Roman" panose="02020603050405020304" pitchFamily="18" charset="0"/>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形成的</a:t>
                  </a:r>
                  <a:r>
                    <a:rPr lang="en-US" altLang="zh-CN" sz="2800" dirty="0">
                      <a:latin typeface="Times New Roman" panose="02020603050405020304" pitchFamily="18" charset="0"/>
                      <a:ea typeface="方正中等线简体" panose="03000509000000000000" pitchFamily="65" charset="-122"/>
                    </a:rPr>
                    <a:t>π</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键，故</a:t>
                  </a: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错误。</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3" name="image576.jpeg"/>
              <p:cNvPicPr/>
              <p:nvPr/>
            </p:nvPicPr>
            <p:blipFill>
              <a:blip r:embed="rId1">
                <a:clrChange>
                  <a:clrFrom>
                    <a:srgbClr val="FFFFFF"/>
                  </a:clrFrom>
                  <a:clrTo>
                    <a:srgbClr val="FFFFFF">
                      <a:alpha val="0"/>
                    </a:srgbClr>
                  </a:clrTo>
                </a:clrChange>
              </a:blip>
              <a:stretch>
                <a:fillRect/>
              </a:stretch>
            </p:blipFill>
            <p:spPr>
              <a:xfrm>
                <a:off x="2831854" y="3830161"/>
                <a:ext cx="5538615" cy="3014203"/>
              </a:xfrm>
              <a:prstGeom prst="rect">
                <a:avLst/>
              </a:prstGeom>
            </p:spPr>
          </p:pic>
        </p:grpSp>
        <p:pic>
          <p:nvPicPr>
            <p:cNvPr id="17" name="image596.jpeg"/>
            <p:cNvPicPr/>
            <p:nvPr/>
          </p:nvPicPr>
          <p:blipFill>
            <a:blip r:embed="rId2">
              <a:clrChange>
                <a:clrFrom>
                  <a:srgbClr val="FFFFFF"/>
                </a:clrFrom>
                <a:clrTo>
                  <a:srgbClr val="FFFFFF">
                    <a:alpha val="0"/>
                  </a:srgbClr>
                </a:clrTo>
              </a:clrChange>
            </a:blip>
            <a:stretch>
              <a:fillRect/>
            </a:stretch>
          </p:blipFill>
          <p:spPr>
            <a:xfrm>
              <a:off x="1535710" y="1905044"/>
              <a:ext cx="1296144" cy="59795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1333" y="405458"/>
            <a:ext cx="11342101" cy="664862"/>
          </a:xfrm>
          <a:prstGeom prst="rect">
            <a:avLst/>
          </a:prstGeom>
        </p:spPr>
        <p:txBody>
          <a:bodyPr wrap="square">
            <a:spAutoFit/>
          </a:bodyPr>
          <a:lstStyle/>
          <a:p>
            <a:pPr>
              <a:lnSpc>
                <a:spcPct val="150000"/>
              </a:lnSpc>
              <a:spcAft>
                <a:spcPts val="0"/>
              </a:spcAft>
              <a:tabLst>
                <a:tab pos="4231005" algn="l"/>
              </a:tabLst>
            </a:pP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(5)</a:t>
            </a:r>
            <a:r>
              <a:rPr lang="zh-CN"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以苯、乙烯和</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CO</a:t>
            </a:r>
            <a:r>
              <a:rPr lang="zh-CN"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为含碳原料，利用反应</a:t>
            </a:r>
            <a:r>
              <a:rPr lang="zh-CN" altLang="zh-CN" sz="2800" spc="-100" dirty="0">
                <a:latin typeface="Calibri" panose="020F0502020204030204" pitchFamily="34" charset="0"/>
                <a:ea typeface="宋体" panose="02010600030101010101" pitchFamily="2" charset="-122"/>
                <a:cs typeface="宋体" panose="02010600030101010101" pitchFamily="2" charset="-122"/>
              </a:rPr>
              <a:t>③</a:t>
            </a:r>
            <a:r>
              <a:rPr lang="zh-CN"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zh-CN" altLang="zh-CN" sz="2800" spc="-100" dirty="0">
                <a:latin typeface="Calibri" panose="020F0502020204030204" pitchFamily="34" charset="0"/>
                <a:ea typeface="宋体" panose="02010600030101010101" pitchFamily="2" charset="-122"/>
                <a:cs typeface="宋体" panose="02010600030101010101" pitchFamily="2" charset="-122"/>
              </a:rPr>
              <a:t>⑤</a:t>
            </a:r>
            <a:r>
              <a:rPr lang="zh-CN"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的原理，合成化合物</a:t>
            </a:r>
            <a:r>
              <a:rPr lang="zh-CN" altLang="zh-CN" sz="2800" spc="-100" dirty="0">
                <a:latin typeface="宋体" panose="02010600030101010101" pitchFamily="2" charset="-122"/>
                <a:ea typeface="宋体" panose="02010600030101010101" pitchFamily="2" charset="-122"/>
                <a:cs typeface="宋体" panose="02010600030101010101" pitchFamily="2" charset="-122"/>
              </a:rPr>
              <a:t>ⅷ</a:t>
            </a:r>
            <a:r>
              <a:rPr lang="zh-CN"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spc="-1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5" name="image578.jpeg"/>
          <p:cNvPicPr/>
          <p:nvPr/>
        </p:nvPicPr>
        <p:blipFill>
          <a:blip r:embed="rId1">
            <a:clrChange>
              <a:clrFrom>
                <a:srgbClr val="FFFFFF"/>
              </a:clrFrom>
              <a:clrTo>
                <a:srgbClr val="FFFFFF">
                  <a:alpha val="0"/>
                </a:srgbClr>
              </a:clrTo>
            </a:clrChange>
          </a:blip>
          <a:stretch>
            <a:fillRect/>
          </a:stretch>
        </p:blipFill>
        <p:spPr>
          <a:xfrm>
            <a:off x="9191550" y="1070320"/>
            <a:ext cx="1939752" cy="1322205"/>
          </a:xfrm>
          <a:prstGeom prst="rect">
            <a:avLst/>
          </a:prstGeom>
        </p:spPr>
      </p:pic>
      <p:sp>
        <p:nvSpPr>
          <p:cNvPr id="6" name="矩形 5"/>
          <p:cNvSpPr/>
          <p:nvPr/>
        </p:nvSpPr>
        <p:spPr>
          <a:xfrm>
            <a:off x="351333" y="1125538"/>
            <a:ext cx="11342101" cy="4185761"/>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基于你设计的合成路线，回答下列问题：</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最后一步反应中，有机反应物</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________________________________</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写结构简式</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相关步骤涉及到烯烃制醇反应，其化学方程式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__________________</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20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p:txBody>
      </p:sp>
      <p:grpSp>
        <p:nvGrpSpPr>
          <p:cNvPr id="8" name="组合 7"/>
          <p:cNvGrpSpPr/>
          <p:nvPr/>
        </p:nvGrpSpPr>
        <p:grpSpPr>
          <a:xfrm>
            <a:off x="5879182" y="2205658"/>
            <a:ext cx="4462683" cy="768223"/>
            <a:chOff x="5879182" y="2205658"/>
            <a:chExt cx="4462683" cy="768223"/>
          </a:xfrm>
        </p:grpSpPr>
        <p:pic>
          <p:nvPicPr>
            <p:cNvPr id="7" name="image585.jpeg" descr="source:si_idp952298480;FounderCES"/>
            <p:cNvPicPr/>
            <p:nvPr/>
          </p:nvPicPr>
          <p:blipFill>
            <a:blip r:embed="rId2">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879182" y="2205658"/>
              <a:ext cx="2306364" cy="768223"/>
            </a:xfrm>
            <a:prstGeom prst="rect">
              <a:avLst/>
            </a:prstGeom>
          </p:spPr>
        </p:pic>
        <p:sp>
          <p:nvSpPr>
            <p:cNvPr id="3" name="矩形 2"/>
            <p:cNvSpPr/>
            <p:nvPr/>
          </p:nvSpPr>
          <p:spPr>
            <a:xfrm>
              <a:off x="8041235" y="2328159"/>
              <a:ext cx="2300630"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kern="100" dirty="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3</a:t>
              </a:r>
              <a:r>
                <a:rPr lang="en-US" altLang="zh-CN" sz="2800" kern="100" dirty="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Times New Roman" panose="02020603050405020304" pitchFamily="18" charset="0"/>
                  <a:ea typeface="方正中等线简体" panose="03000509000000000000" pitchFamily="65" charset="-122"/>
                </a:rPr>
                <a:t>OH</a:t>
              </a:r>
              <a:endParaRPr lang="zh-CN" altLang="en-US" sz="2800" dirty="0"/>
            </a:p>
          </p:txBody>
        </p:sp>
      </p:grpSp>
      <p:grpSp>
        <p:nvGrpSpPr>
          <p:cNvPr id="13" name="组合 12"/>
          <p:cNvGrpSpPr/>
          <p:nvPr/>
        </p:nvGrpSpPr>
        <p:grpSpPr>
          <a:xfrm>
            <a:off x="478582" y="3721663"/>
            <a:ext cx="10712384" cy="1364849"/>
            <a:chOff x="478582" y="3721663"/>
            <a:chExt cx="10712384" cy="1364849"/>
          </a:xfrm>
        </p:grpSpPr>
        <p:pic>
          <p:nvPicPr>
            <p:cNvPr id="11" name="image587.jpeg" descr="source:si_idp952353392;FounderCES"/>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78582" y="4312519"/>
              <a:ext cx="1547986" cy="773993"/>
            </a:xfrm>
            <a:prstGeom prst="rect">
              <a:avLst/>
            </a:prstGeom>
          </p:spPr>
        </p:pic>
        <p:sp>
          <p:nvSpPr>
            <p:cNvPr id="10" name="矩形 9"/>
            <p:cNvSpPr/>
            <p:nvPr/>
          </p:nvSpPr>
          <p:spPr>
            <a:xfrm>
              <a:off x="8548896" y="3721663"/>
              <a:ext cx="2642070"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spc="-100" dirty="0">
                  <a:solidFill>
                    <a:srgbClr val="C00000"/>
                  </a:solidFill>
                  <a:latin typeface="Times New Roman" panose="02020603050405020304" pitchFamily="18" charset="0"/>
                  <a:ea typeface="宋体" panose="02010600030101010101" pitchFamily="2" charset="-122"/>
                </a:rPr>
                <a:t>==</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smtClean="0">
                  <a:solidFill>
                    <a:srgbClr val="C00000"/>
                  </a:solidFill>
                  <a:latin typeface="Times New Roman" panose="02020603050405020304" pitchFamily="18" charset="0"/>
                  <a:ea typeface="方正中等线简体" panose="03000509000000000000" pitchFamily="65" charset="-122"/>
                </a:rPr>
                <a:t>2</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+H</a:t>
              </a:r>
              <a:r>
                <a:rPr lang="en-US" altLang="zh-CN" sz="2800" kern="100" baseline="-25000" dirty="0" smtClean="0">
                  <a:solidFill>
                    <a:srgbClr val="C00000"/>
                  </a:solidFill>
                  <a:latin typeface="Times New Roman" panose="02020603050405020304" pitchFamily="18" charset="0"/>
                  <a:ea typeface="方正中等线简体" panose="03000509000000000000" pitchFamily="65" charset="-122"/>
                </a:rPr>
                <a:t>2</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O</a:t>
              </a:r>
              <a:endParaRPr lang="zh-CN" altLang="en-US" sz="2800" dirty="0"/>
            </a:p>
          </p:txBody>
        </p:sp>
        <p:sp>
          <p:nvSpPr>
            <p:cNvPr id="14" name="矩形 13"/>
            <p:cNvSpPr/>
            <p:nvPr/>
          </p:nvSpPr>
          <p:spPr>
            <a:xfrm>
              <a:off x="1918742" y="4437906"/>
              <a:ext cx="1941557"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smtClean="0">
                  <a:solidFill>
                    <a:srgbClr val="C00000"/>
                  </a:solidFill>
                  <a:latin typeface="Times New Roman" panose="02020603050405020304" pitchFamily="18" charset="0"/>
                  <a:ea typeface="方正中等线简体" panose="03000509000000000000" pitchFamily="65" charset="-122"/>
                </a:rPr>
                <a:t>3</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smtClean="0">
                  <a:solidFill>
                    <a:srgbClr val="C00000"/>
                  </a:solidFill>
                  <a:latin typeface="Times New Roman" panose="02020603050405020304" pitchFamily="18" charset="0"/>
                  <a:ea typeface="方正中等线简体" panose="03000509000000000000" pitchFamily="65" charset="-122"/>
                </a:rPr>
                <a:t>2</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OH</a:t>
              </a:r>
              <a:endParaRPr lang="zh-CN" altLang="en-US" sz="2800" dirty="0"/>
            </a:p>
          </p:txBody>
        </p:sp>
      </p:grpSp>
      <p:sp>
        <p:nvSpPr>
          <p:cNvPr id="16" name="矩形 15"/>
          <p:cNvSpPr/>
          <p:nvPr/>
        </p:nvSpPr>
        <p:spPr>
          <a:xfrm>
            <a:off x="351333" y="5498297"/>
            <a:ext cx="11342101" cy="1315873"/>
          </a:xfrm>
          <a:prstGeom prst="rect">
            <a:avLst/>
          </a:prstGeom>
        </p:spPr>
        <p:txBody>
          <a:bodyPr wrap="square">
            <a:spAutoFit/>
          </a:bodyPr>
          <a:lstStyle/>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从苯出发，第一步的化学方程式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_____________________________</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注明反应条件</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pSp>
        <p:nvGrpSpPr>
          <p:cNvPr id="17" name="组合 16"/>
          <p:cNvGrpSpPr/>
          <p:nvPr/>
        </p:nvGrpSpPr>
        <p:grpSpPr>
          <a:xfrm>
            <a:off x="6380861" y="4972120"/>
            <a:ext cx="4610889" cy="1049962"/>
            <a:chOff x="6167214" y="2224908"/>
            <a:chExt cx="4610889" cy="1049962"/>
          </a:xfrm>
        </p:grpSpPr>
        <p:pic>
          <p:nvPicPr>
            <p:cNvPr id="18" name="image588.jpeg" descr="source:si_idp952381424;FounderCES"/>
            <p:cNvPicPr/>
            <p:nvPr/>
          </p:nvPicPr>
          <p:blipFill>
            <a:blip r:embed="rId4">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167214" y="2366011"/>
              <a:ext cx="864096" cy="864096"/>
            </a:xfrm>
            <a:prstGeom prst="rect">
              <a:avLst/>
            </a:prstGeom>
          </p:spPr>
        </p:pic>
        <p:pic>
          <p:nvPicPr>
            <p:cNvPr id="19" name="image589.jpeg" descr="source:si_idp952396784;FounderCES"/>
            <p:cNvPicPr/>
            <p:nvPr/>
          </p:nvPicPr>
          <p:blipFill>
            <a:blip r:embed="rId5">
              <a:clrChange>
                <a:clrFrom>
                  <a:srgbClr val="FFFFFF"/>
                </a:clrFrom>
                <a:clrTo>
                  <a:srgbClr val="FFFFFF">
                    <a:alpha val="0"/>
                  </a:srgbClr>
                </a:clrTo>
              </a:clrChange>
              <a:duotone>
                <a:schemeClr val="accent2">
                  <a:shade val="45000"/>
                  <a:satMod val="135000"/>
                </a:schemeClr>
                <a:prstClr val="white"/>
              </a:duotone>
            </a:blip>
            <a:stretch>
              <a:fillRect/>
            </a:stretch>
          </p:blipFill>
          <p:spPr>
            <a:xfrm>
              <a:off x="7669757" y="2403761"/>
              <a:ext cx="791899" cy="692256"/>
            </a:xfrm>
            <a:prstGeom prst="rect">
              <a:avLst/>
            </a:prstGeom>
          </p:spPr>
        </p:pic>
        <p:pic>
          <p:nvPicPr>
            <p:cNvPr id="20" name="image590.jpeg" descr="source:si_idp952407152;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8335735" y="2224908"/>
              <a:ext cx="1259954" cy="1049962"/>
            </a:xfrm>
            <a:prstGeom prst="rect">
              <a:avLst/>
            </a:prstGeom>
          </p:spPr>
        </p:pic>
        <p:sp>
          <p:nvSpPr>
            <p:cNvPr id="22" name="矩形 21"/>
            <p:cNvSpPr/>
            <p:nvPr/>
          </p:nvSpPr>
          <p:spPr>
            <a:xfrm>
              <a:off x="6887294" y="2565698"/>
              <a:ext cx="389080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Br</a:t>
              </a:r>
              <a:r>
                <a:rPr lang="en-US" altLang="zh-CN" sz="2800" kern="100" baseline="-25000" dirty="0" smtClean="0">
                  <a:solidFill>
                    <a:srgbClr val="C00000"/>
                  </a:solidFill>
                  <a:latin typeface="Times New Roman" panose="02020603050405020304" pitchFamily="18" charset="0"/>
                  <a:ea typeface="方正中等线简体" panose="03000509000000000000" pitchFamily="65" charset="-122"/>
                </a:rPr>
                <a:t>2                   </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        </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en-US" altLang="zh-CN" sz="2800" kern="100" dirty="0" err="1">
                  <a:solidFill>
                    <a:srgbClr val="C00000"/>
                  </a:solidFill>
                  <a:latin typeface="Times New Roman" panose="02020603050405020304" pitchFamily="18" charset="0"/>
                  <a:ea typeface="方正中等线简体" panose="03000509000000000000" pitchFamily="65" charset="-122"/>
                </a:rPr>
                <a:t>HBr</a:t>
              </a:r>
              <a:r>
                <a:rPr lang="en-US" altLang="zh-CN" sz="2800" kern="100" dirty="0">
                  <a:solidFill>
                    <a:srgbClr val="C00000"/>
                  </a:solidFill>
                  <a:latin typeface="宋体" panose="02010600030101010101" pitchFamily="2" charset="-122"/>
                  <a:cs typeface="Times New Roman" panose="02020603050405020304" pitchFamily="18" charset="0"/>
                </a:rPr>
                <a:t>↑</a:t>
              </a:r>
              <a:endParaRPr lang="zh-CN" altLang="en-US" sz="28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621185"/>
            <a:ext cx="11855846" cy="4536801"/>
            <a:chOff x="0" y="227103"/>
            <a:chExt cx="11855846" cy="4536801"/>
          </a:xfrm>
        </p:grpSpPr>
        <p:grpSp>
          <p:nvGrpSpPr>
            <p:cNvPr id="11" name="组合 10"/>
            <p:cNvGrpSpPr/>
            <p:nvPr/>
          </p:nvGrpSpPr>
          <p:grpSpPr>
            <a:xfrm>
              <a:off x="0" y="227103"/>
              <a:ext cx="11855846" cy="4307477"/>
              <a:chOff x="0" y="333450"/>
              <a:chExt cx="11855846" cy="4307477"/>
            </a:xfrm>
          </p:grpSpPr>
          <p:sp>
            <p:nvSpPr>
              <p:cNvPr id="12" name="矩形 11"/>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89206" y="670609"/>
                <a:ext cx="11466640" cy="3970318"/>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乙烯与水在催化剂、加热、加压条件下合成乙醇；乙烯氧化生成环氧乙烷；苯在</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FeBr</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催化作用下与溴反应生成溴苯，溴苯与环氧乙烷反应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成</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，再反应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生成</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，最后根据反应</a:t>
                </a:r>
                <a:r>
                  <a:rPr lang="zh-CN" altLang="zh-CN" sz="2800" dirty="0">
                    <a:latin typeface="Calibri" panose="020F0502020204030204" pitchFamily="34" charset="0"/>
                    <a:ea typeface="宋体" panose="02010600030101010101" pitchFamily="2" charset="-122"/>
                    <a:cs typeface="宋体" panose="02010600030101010101" pitchFamily="2" charset="-122"/>
                  </a:rPr>
                  <a:t>⑤</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的原理，</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与</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乙醇、</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合成化合物</a:t>
                </a:r>
                <a:r>
                  <a:rPr lang="zh-CN" altLang="zh-CN" sz="2800" dirty="0">
                    <a:latin typeface="Calibri" panose="020F0502020204030204" pitchFamily="34" charset="0"/>
                    <a:ea typeface="宋体" panose="02010600030101010101" pitchFamily="2" charset="-122"/>
                    <a:cs typeface="宋体" panose="02010600030101010101" pitchFamily="2" charset="-122"/>
                  </a:rPr>
                  <a:t>ⅷ</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4" name="文本框 13"/>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4" name="image597.jpeg" descr="source:si_idp952622704;FounderCES"/>
            <p:cNvPicPr/>
            <p:nvPr/>
          </p:nvPicPr>
          <p:blipFill>
            <a:blip r:embed="rId1">
              <a:clrChange>
                <a:clrFrom>
                  <a:srgbClr val="FFFFFF"/>
                </a:clrFrom>
                <a:clrTo>
                  <a:srgbClr val="FFFFFF">
                    <a:alpha val="0"/>
                  </a:srgbClr>
                </a:clrTo>
              </a:clrChange>
            </a:blip>
            <a:stretch>
              <a:fillRect/>
            </a:stretch>
          </p:blipFill>
          <p:spPr>
            <a:xfrm>
              <a:off x="673862" y="2061642"/>
              <a:ext cx="2469016" cy="1423788"/>
            </a:xfrm>
            <a:prstGeom prst="rect">
              <a:avLst/>
            </a:prstGeom>
          </p:spPr>
        </p:pic>
        <p:pic>
          <p:nvPicPr>
            <p:cNvPr id="25" name="image598.jpeg" descr="source:si_idp952635888;FounderCES"/>
            <p:cNvPicPr/>
            <p:nvPr/>
          </p:nvPicPr>
          <p:blipFill>
            <a:blip r:embed="rId2">
              <a:clrChange>
                <a:clrFrom>
                  <a:srgbClr val="FFFFFF"/>
                </a:clrFrom>
                <a:clrTo>
                  <a:srgbClr val="FFFFFF">
                    <a:alpha val="0"/>
                  </a:srgbClr>
                </a:clrTo>
              </a:clrChange>
            </a:blip>
            <a:stretch>
              <a:fillRect/>
            </a:stretch>
          </p:blipFill>
          <p:spPr>
            <a:xfrm>
              <a:off x="5015086" y="2191694"/>
              <a:ext cx="1908090" cy="1300623"/>
            </a:xfrm>
            <a:prstGeom prst="rect">
              <a:avLst/>
            </a:prstGeom>
          </p:spPr>
        </p:pic>
        <p:pic>
          <p:nvPicPr>
            <p:cNvPr id="26" name="image599.jpeg" descr="source:si_idp952652784;FounderCES"/>
            <p:cNvPicPr/>
            <p:nvPr/>
          </p:nvPicPr>
          <p:blipFill>
            <a:blip r:embed="rId2">
              <a:clrChange>
                <a:clrFrom>
                  <a:srgbClr val="FFFFFF"/>
                </a:clrFrom>
                <a:clrTo>
                  <a:srgbClr val="FFFFFF">
                    <a:alpha val="0"/>
                  </a:srgbClr>
                </a:clrTo>
              </a:clrChange>
            </a:blip>
            <a:stretch>
              <a:fillRect/>
            </a:stretch>
          </p:blipFill>
          <p:spPr>
            <a:xfrm>
              <a:off x="262558" y="3414198"/>
              <a:ext cx="1980098" cy="134970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408204" y="117426"/>
            <a:ext cx="11374004" cy="2031325"/>
          </a:xfrm>
          <a:prstGeom prst="rect">
            <a:avLst/>
          </a:prstGeom>
        </p:spPr>
        <p:txBody>
          <a:bodyPr wrap="square">
            <a:spAutoFit/>
          </a:bodyPr>
          <a:lstStyle/>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2022·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广东，</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21</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基于生物质资源开发常见的化工原料，是绿色化学的重要研究方向。以化合物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为原料，可合成丙烯酸</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、丙醇</a:t>
            </a:r>
            <a:r>
              <a:rPr lang="zh-CN" altLang="zh-CN" sz="2800" dirty="0">
                <a:latin typeface="宋体" panose="02010600030101010101" pitchFamily="2" charset="-122"/>
                <a:ea typeface="宋体" panose="02010600030101010101" pitchFamily="2" charset="-122"/>
                <a:cs typeface="宋体" panose="02010600030101010101" pitchFamily="2" charset="-122"/>
              </a:rPr>
              <a:t>Ⅶ</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等化工产品，进而可制备聚丙烯酸丙酯类高分子材料。</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1" name="矩形 10"/>
          <p:cNvSpPr/>
          <p:nvPr/>
        </p:nvSpPr>
        <p:spPr>
          <a:xfrm>
            <a:off x="408204" y="2061642"/>
            <a:ext cx="4462866" cy="2031325"/>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的分子式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，其环上的取代基是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写名称</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66614" y="2792840"/>
            <a:ext cx="130356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5</a:t>
            </a:r>
            <a:r>
              <a:rPr lang="en-US" altLang="zh-CN" sz="2800" kern="100" dirty="0">
                <a:solidFill>
                  <a:srgbClr val="C00000"/>
                </a:solidFill>
                <a:latin typeface="Times New Roman" panose="02020603050405020304" pitchFamily="18" charset="0"/>
                <a:ea typeface="方正中等线简体" panose="03000509000000000000" pitchFamily="65" charset="-122"/>
              </a:rPr>
              <a:t>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4</a:t>
            </a:r>
            <a:r>
              <a:rPr lang="en-US" altLang="zh-CN" sz="2800" kern="100" dirty="0">
                <a:solidFill>
                  <a:srgbClr val="C00000"/>
                </a:solidFill>
                <a:latin typeface="Times New Roman" panose="02020603050405020304" pitchFamily="18" charset="0"/>
                <a:ea typeface="方正中等线简体" panose="03000509000000000000" pitchFamily="65" charset="-122"/>
              </a:rPr>
              <a:t>O</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endParaRPr lang="zh-CN" altLang="en-US" dirty="0"/>
          </a:p>
        </p:txBody>
      </p:sp>
      <p:pic>
        <p:nvPicPr>
          <p:cNvPr id="7" name="image601.jpeg"/>
          <p:cNvPicPr/>
          <p:nvPr/>
        </p:nvPicPr>
        <p:blipFill>
          <a:blip r:embed="rId1">
            <a:clrChange>
              <a:clrFrom>
                <a:srgbClr val="FFFFFF"/>
              </a:clrFrom>
              <a:clrTo>
                <a:srgbClr val="FFFFFF">
                  <a:alpha val="0"/>
                </a:srgbClr>
              </a:clrTo>
            </a:clrChange>
          </a:blip>
          <a:stretch>
            <a:fillRect/>
          </a:stretch>
        </p:blipFill>
        <p:spPr>
          <a:xfrm>
            <a:off x="5373923" y="2151717"/>
            <a:ext cx="6408285" cy="3203357"/>
          </a:xfrm>
          <a:prstGeom prst="rect">
            <a:avLst/>
          </a:prstGeom>
        </p:spPr>
      </p:pic>
      <p:sp>
        <p:nvSpPr>
          <p:cNvPr id="8" name="矩形 7"/>
          <p:cNvSpPr/>
          <p:nvPr/>
        </p:nvSpPr>
        <p:spPr>
          <a:xfrm>
            <a:off x="1270670" y="3468035"/>
            <a:ext cx="902811"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醛基</a:t>
            </a:r>
            <a:endParaRPr lang="zh-CN" altLang="en-US" dirty="0"/>
          </a:p>
        </p:txBody>
      </p:sp>
      <p:grpSp>
        <p:nvGrpSpPr>
          <p:cNvPr id="9" name="组合 8"/>
          <p:cNvGrpSpPr/>
          <p:nvPr/>
        </p:nvGrpSpPr>
        <p:grpSpPr>
          <a:xfrm>
            <a:off x="0" y="4365898"/>
            <a:ext cx="6671270" cy="1718445"/>
            <a:chOff x="0" y="10160"/>
            <a:chExt cx="6671270" cy="1718445"/>
          </a:xfrm>
        </p:grpSpPr>
        <p:sp>
          <p:nvSpPr>
            <p:cNvPr id="12" name="矩形 11"/>
            <p:cNvSpPr/>
            <p:nvPr/>
          </p:nvSpPr>
          <p:spPr>
            <a:xfrm>
              <a:off x="0" y="1016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525190" y="4620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5" name="矩形 14"/>
            <p:cNvSpPr/>
            <p:nvPr/>
          </p:nvSpPr>
          <p:spPr>
            <a:xfrm>
              <a:off x="389206" y="343610"/>
              <a:ext cx="6282064" cy="1384995"/>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根据化合物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Ⅰ</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的结构简式可知，其分子式为</a:t>
              </a:r>
              <a:r>
                <a:rPr lang="en-US" altLang="zh-CN" sz="2800" dirty="0">
                  <a:latin typeface="Times New Roman" panose="02020603050405020304" pitchFamily="18" charset="0"/>
                  <a:ea typeface="方正中等线简体" panose="03000509000000000000" pitchFamily="65" charset="-122"/>
                </a:rPr>
                <a:t>C</a:t>
              </a:r>
              <a:r>
                <a:rPr lang="en-US" altLang="zh-CN" sz="2800" baseline="-25000" dirty="0">
                  <a:latin typeface="Times New Roman" panose="02020603050405020304" pitchFamily="18" charset="0"/>
                  <a:ea typeface="方正中等线简体" panose="03000509000000000000" pitchFamily="65" charset="-122"/>
                </a:rPr>
                <a:t>5</a:t>
              </a:r>
              <a:r>
                <a:rPr lang="en-US" altLang="zh-CN" sz="2800" dirty="0">
                  <a:latin typeface="Times New Roman" panose="02020603050405020304" pitchFamily="18" charset="0"/>
                  <a:ea typeface="方正中等线简体" panose="03000509000000000000" pitchFamily="65" charset="-122"/>
                </a:rPr>
                <a:t>H</a:t>
              </a:r>
              <a:r>
                <a:rPr lang="en-US" altLang="zh-CN" sz="2800" baseline="-25000" dirty="0">
                  <a:latin typeface="Times New Roman" panose="02020603050405020304" pitchFamily="18" charset="0"/>
                  <a:ea typeface="方正中等线简体" panose="03000509000000000000" pitchFamily="65" charset="-122"/>
                </a:rPr>
                <a:t>4</a:t>
              </a:r>
              <a:r>
                <a:rPr lang="en-US" altLang="zh-CN" sz="2800" dirty="0">
                  <a:latin typeface="Times New Roman" panose="02020603050405020304" pitchFamily="18" charset="0"/>
                  <a:ea typeface="方正中等线简体" panose="03000509000000000000" pitchFamily="65" charset="-122"/>
                </a:rPr>
                <a:t>O</a:t>
              </a:r>
              <a:r>
                <a:rPr lang="en-US" altLang="zh-CN" sz="2800" baseline="-250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408204" y="117426"/>
            <a:ext cx="11374004" cy="1311193"/>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已知化合物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也能以</a:t>
            </a:r>
            <a:r>
              <a:rPr lang="zh-CN" altLang="zh-CN" sz="2800" dirty="0">
                <a:latin typeface="宋体" panose="02010600030101010101" pitchFamily="2" charset="-122"/>
                <a:ea typeface="宋体" panose="02010600030101010101" pitchFamily="2" charset="-122"/>
                <a:cs typeface="宋体" panose="02010600030101010101" pitchFamily="2" charset="-122"/>
              </a:rPr>
              <a:t>Ⅱ</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的形式存在。根据</a:t>
            </a:r>
            <a:r>
              <a:rPr lang="zh-CN" altLang="zh-CN" sz="2800" dirty="0">
                <a:latin typeface="宋体" panose="02010600030101010101" pitchFamily="2" charset="-122"/>
                <a:ea typeface="宋体" panose="02010600030101010101" pitchFamily="2" charset="-122"/>
                <a:cs typeface="宋体" panose="02010600030101010101" pitchFamily="2" charset="-122"/>
              </a:rPr>
              <a:t>Ⅱ</a:t>
            </a:r>
            <a:r>
              <a:rPr lang="en-US" altLang="zh-CN" sz="2800" i="1"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的结构特征，分析预测其可能的化学性质，参考</a:t>
            </a:r>
            <a:r>
              <a:rPr lang="zh-CN" altLang="zh-CN" sz="2800" dirty="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的示例，完成下表。</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aphicFrame>
        <p:nvGraphicFramePr>
          <p:cNvPr id="4" name="表格 3"/>
          <p:cNvGraphicFramePr>
            <a:graphicFrameLocks noGrp="1"/>
          </p:cNvGraphicFramePr>
          <p:nvPr/>
        </p:nvGraphicFramePr>
        <p:xfrm>
          <a:off x="550590" y="1428619"/>
          <a:ext cx="10945216" cy="4305431"/>
        </p:xfrm>
        <a:graphic>
          <a:graphicData uri="http://schemas.openxmlformats.org/drawingml/2006/table">
            <a:tbl>
              <a:tblPr firstRow="1" firstCol="1" bandRow="1"/>
              <a:tblGrid>
                <a:gridCol w="549216"/>
                <a:gridCol w="2259096"/>
                <a:gridCol w="2520280"/>
                <a:gridCol w="2664296"/>
                <a:gridCol w="2952328"/>
              </a:tblGrid>
              <a:tr h="805180">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序</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号</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结构特征</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可反应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的试剂</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反应形成</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的新结构</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类型</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405130">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①</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—CH</a:t>
                      </a:r>
                      <a:r>
                        <a:rPr lang="en-US" sz="2800" spc="-100">
                          <a:effectLst/>
                          <a:latin typeface="Times New Roman" panose="02020603050405020304" pitchFamily="18" charset="0"/>
                          <a:ea typeface="方正中等线简体" panose="03000509000000000000" pitchFamily="65" charset="-122"/>
                          <a:cs typeface="Times New Roman" panose="02020603050405020304" pitchFamily="18" charset="0"/>
                        </a:rPr>
                        <a:t>==</a:t>
                      </a: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CH—</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H</a:t>
                      </a:r>
                      <a:r>
                        <a:rPr lang="en-US" sz="2800" baseline="-25000">
                          <a:effectLst/>
                          <a:latin typeface="Times New Roman" panose="02020603050405020304" pitchFamily="18" charset="0"/>
                          <a:ea typeface="方正中等线简体" panose="03000509000000000000" pitchFamily="65" charset="-122"/>
                          <a:cs typeface="Times New Roman" panose="02020603050405020304" pitchFamily="18" charset="0"/>
                        </a:rPr>
                        <a:t>2</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—CH</a:t>
                      </a:r>
                      <a:r>
                        <a:rPr lang="en-US" sz="2800" baseline="-25000">
                          <a:effectLst/>
                          <a:latin typeface="Times New Roman" panose="02020603050405020304" pitchFamily="18" charset="0"/>
                          <a:ea typeface="方正中等线简体" panose="03000509000000000000" pitchFamily="65" charset="-122"/>
                          <a:cs typeface="Times New Roman" panose="02020603050405020304" pitchFamily="18" charset="0"/>
                        </a:rPr>
                        <a:t>2</a:t>
                      </a: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—CH</a:t>
                      </a:r>
                      <a:r>
                        <a:rPr lang="en-US" sz="2800" baseline="-25000">
                          <a:effectLst/>
                          <a:latin typeface="Times New Roman" panose="02020603050405020304" pitchFamily="18" charset="0"/>
                          <a:ea typeface="方正中等线简体" panose="03000509000000000000" pitchFamily="65" charset="-122"/>
                          <a:cs typeface="Times New Roman" panose="02020603050405020304" pitchFamily="18" charset="0"/>
                        </a:rPr>
                        <a:t>2</a:t>
                      </a: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加成反应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405130">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②</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氧化反应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657481">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③</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dirty="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bl>
          </a:graphicData>
        </a:graphic>
      </p:graphicFrame>
      <p:sp>
        <p:nvSpPr>
          <p:cNvPr id="6" name="矩形 5"/>
          <p:cNvSpPr/>
          <p:nvPr/>
        </p:nvSpPr>
        <p:spPr>
          <a:xfrm>
            <a:off x="1426561" y="3458130"/>
            <a:ext cx="130195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—CHO</a:t>
            </a:r>
            <a:endParaRPr lang="zh-CN" altLang="en-US" sz="2800" dirty="0"/>
          </a:p>
        </p:txBody>
      </p:sp>
      <p:sp>
        <p:nvSpPr>
          <p:cNvPr id="12" name="矩形 11"/>
          <p:cNvSpPr/>
          <p:nvPr/>
        </p:nvSpPr>
        <p:spPr>
          <a:xfrm>
            <a:off x="4286825" y="3466177"/>
            <a:ext cx="564578"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O</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endParaRPr lang="zh-CN" altLang="en-US" sz="2800" dirty="0"/>
          </a:p>
        </p:txBody>
      </p:sp>
      <p:sp>
        <p:nvSpPr>
          <p:cNvPr id="14" name="矩形 13"/>
          <p:cNvSpPr/>
          <p:nvPr/>
        </p:nvSpPr>
        <p:spPr>
          <a:xfrm>
            <a:off x="6277567" y="3466177"/>
            <a:ext cx="1561646"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—COOH</a:t>
            </a:r>
            <a:endParaRPr lang="zh-CN" altLang="en-US" sz="2800" dirty="0"/>
          </a:p>
        </p:txBody>
      </p:sp>
      <p:sp>
        <p:nvSpPr>
          <p:cNvPr id="15" name="矩形 14"/>
          <p:cNvSpPr/>
          <p:nvPr/>
        </p:nvSpPr>
        <p:spPr>
          <a:xfrm>
            <a:off x="1346515" y="4631073"/>
            <a:ext cx="1561646"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—COOH</a:t>
            </a:r>
            <a:endParaRPr lang="zh-CN" altLang="en-US" sz="2800" dirty="0"/>
          </a:p>
        </p:txBody>
      </p:sp>
      <p:sp>
        <p:nvSpPr>
          <p:cNvPr id="16" name="矩形 15"/>
          <p:cNvSpPr/>
          <p:nvPr/>
        </p:nvSpPr>
        <p:spPr>
          <a:xfrm>
            <a:off x="3921944" y="4653930"/>
            <a:ext cx="1322798"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3</a:t>
            </a:r>
            <a:r>
              <a:rPr lang="en-US" altLang="zh-CN" sz="2800" kern="100" dirty="0">
                <a:solidFill>
                  <a:srgbClr val="C00000"/>
                </a:solidFill>
                <a:latin typeface="Times New Roman" panose="02020603050405020304" pitchFamily="18" charset="0"/>
                <a:ea typeface="方正中等线简体" panose="03000509000000000000" pitchFamily="65" charset="-122"/>
              </a:rPr>
              <a:t>OH</a:t>
            </a:r>
            <a:endParaRPr lang="zh-CN" altLang="en-US" sz="2800" dirty="0"/>
          </a:p>
        </p:txBody>
      </p:sp>
      <p:sp>
        <p:nvSpPr>
          <p:cNvPr id="17" name="矩形 16"/>
          <p:cNvSpPr/>
          <p:nvPr/>
        </p:nvSpPr>
        <p:spPr>
          <a:xfrm>
            <a:off x="6277567" y="4631073"/>
            <a:ext cx="192071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—COOCH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3</a:t>
            </a:r>
            <a:endParaRPr lang="zh-CN" altLang="en-US" sz="2800" dirty="0"/>
          </a:p>
        </p:txBody>
      </p:sp>
      <p:sp>
        <p:nvSpPr>
          <p:cNvPr id="18" name="矩形 17"/>
          <p:cNvSpPr/>
          <p:nvPr/>
        </p:nvSpPr>
        <p:spPr>
          <a:xfrm>
            <a:off x="8615486" y="4205039"/>
            <a:ext cx="2963593" cy="1384995"/>
          </a:xfrm>
          <a:prstGeom prst="rect">
            <a:avLst/>
          </a:prstGeom>
        </p:spPr>
        <p:txBody>
          <a:bodyPr wrap="square">
            <a:spAutoFit/>
          </a:bodyPr>
          <a:lstStyle/>
          <a:p>
            <a:pPr>
              <a:lnSpc>
                <a:spcPct val="150000"/>
              </a:lnSpc>
            </a:pP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酯化反应</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或取代反应</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合理即可</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linds(horizont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blinds(horizontal)">
                                      <p:cBhvr>
                                        <p:cTn id="22" dur="5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blinds(horizontal)">
                                      <p:cBhvr>
                                        <p:cTn id="27" dur="500"/>
                                        <p:tgtEl>
                                          <p:spTgt spid="1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blinds(horizontal)">
                                      <p:cBhvr>
                                        <p:cTn id="32" dur="500"/>
                                        <p:tgtEl>
                                          <p:spTgt spid="1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blinds(horizontal)">
                                      <p:cBhvr>
                                        <p:cTn id="3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420431"/>
            <a:ext cx="11783838" cy="1649323"/>
            <a:chOff x="0" y="10160"/>
            <a:chExt cx="11783838" cy="1649323"/>
          </a:xfrm>
        </p:grpSpPr>
        <p:sp>
          <p:nvSpPr>
            <p:cNvPr id="12" name="矩形 11"/>
            <p:cNvSpPr/>
            <p:nvPr/>
          </p:nvSpPr>
          <p:spPr>
            <a:xfrm>
              <a:off x="0" y="1016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525190" y="4620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3" name="矩形 12"/>
            <p:cNvSpPr/>
            <p:nvPr/>
          </p:nvSpPr>
          <p:spPr>
            <a:xfrm>
              <a:off x="389206" y="343610"/>
              <a:ext cx="11394632" cy="1315873"/>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ea typeface="宋体" panose="02010600030101010101" pitchFamily="2" charset="-122"/>
                  <a:cs typeface="宋体" panose="02010600030101010101" pitchFamily="2" charset="-122"/>
                </a:rPr>
                <a:t>②</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Ⅱ</a:t>
              </a:r>
              <a:r>
                <a:rPr lang="en-US" altLang="zh-CN" sz="2800" i="1"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中含有</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CHO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，可以被氧化为</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COOH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ea typeface="宋体" panose="02010600030101010101" pitchFamily="2" charset="-122"/>
                  <a:cs typeface="宋体" panose="02010600030101010101" pitchFamily="2" charset="-122"/>
                </a:rPr>
                <a:t>③</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Ⅱ</a:t>
              </a:r>
              <a:r>
                <a:rPr lang="en-US" altLang="zh-CN" sz="2800" i="1"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中含有</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COOH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，可与含有羟基的物质</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如甲醇</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发生酯化反应生成酯。</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08204" y="1125538"/>
            <a:ext cx="4462866" cy="2031325"/>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能溶于水，其原因</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是</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546827" y="1840442"/>
            <a:ext cx="3057247" cy="523220"/>
          </a:xfrm>
          <a:prstGeom prst="rect">
            <a:avLst/>
          </a:prstGeom>
        </p:spPr>
        <p:txBody>
          <a:bodyPr wrap="none">
            <a:spAutoFit/>
          </a:bodyPr>
          <a:lstStyle/>
          <a:p>
            <a:r>
              <a:rPr lang="zh-CN" altLang="zh-CN" sz="2800" kern="100" dirty="0">
                <a:solidFill>
                  <a:srgbClr val="C00000"/>
                </a:solidFill>
                <a:latin typeface="宋体" panose="02010600030101010101" pitchFamily="2" charset="-122"/>
                <a:ea typeface="宋体" panose="02010600030101010101" pitchFamily="2" charset="-122"/>
                <a:cs typeface="宋体" panose="02010600030101010101" pitchFamily="2" charset="-122"/>
              </a:rPr>
              <a:t>Ⅳ</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中羟基能与</a:t>
            </a:r>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水分</a:t>
            </a:r>
            <a:endParaRPr lang="zh-CN" altLang="en-US" dirty="0"/>
          </a:p>
        </p:txBody>
      </p:sp>
      <p:pic>
        <p:nvPicPr>
          <p:cNvPr id="7" name="image601.jpeg"/>
          <p:cNvPicPr/>
          <p:nvPr/>
        </p:nvPicPr>
        <p:blipFill>
          <a:blip r:embed="rId1">
            <a:clrChange>
              <a:clrFrom>
                <a:srgbClr val="FFFFFF"/>
              </a:clrFrom>
              <a:clrTo>
                <a:srgbClr val="FFFFFF">
                  <a:alpha val="0"/>
                </a:srgbClr>
              </a:clrTo>
            </a:clrChange>
          </a:blip>
          <a:stretch>
            <a:fillRect/>
          </a:stretch>
        </p:blipFill>
        <p:spPr>
          <a:xfrm>
            <a:off x="5373923" y="1215613"/>
            <a:ext cx="6408285" cy="3203357"/>
          </a:xfrm>
          <a:prstGeom prst="rect">
            <a:avLst/>
          </a:prstGeom>
        </p:spPr>
      </p:pic>
      <p:sp>
        <p:nvSpPr>
          <p:cNvPr id="8" name="矩形 7"/>
          <p:cNvSpPr/>
          <p:nvPr/>
        </p:nvSpPr>
        <p:spPr>
          <a:xfrm>
            <a:off x="478582" y="2498589"/>
            <a:ext cx="3057247" cy="523220"/>
          </a:xfrm>
          <a:prstGeom prst="rect">
            <a:avLst/>
          </a:prstGeom>
        </p:spPr>
        <p:txBody>
          <a:bodyPr wrap="none">
            <a:spAutoFit/>
          </a:bodyPr>
          <a:lstStyle/>
          <a:p>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子</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形成分子间氢键</a:t>
            </a:r>
            <a:endParaRPr lang="zh-CN" altLang="en-US" dirty="0"/>
          </a:p>
        </p:txBody>
      </p:sp>
      <p:grpSp>
        <p:nvGrpSpPr>
          <p:cNvPr id="9" name="组合 8"/>
          <p:cNvGrpSpPr/>
          <p:nvPr/>
        </p:nvGrpSpPr>
        <p:grpSpPr>
          <a:xfrm>
            <a:off x="0" y="4513238"/>
            <a:ext cx="11783838" cy="1004788"/>
            <a:chOff x="0" y="10160"/>
            <a:chExt cx="11783838" cy="1004788"/>
          </a:xfrm>
        </p:grpSpPr>
        <p:sp>
          <p:nvSpPr>
            <p:cNvPr id="10" name="矩形 9"/>
            <p:cNvSpPr/>
            <p:nvPr/>
          </p:nvSpPr>
          <p:spPr>
            <a:xfrm>
              <a:off x="0" y="1016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525190" y="4620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4" name="矩形 13"/>
            <p:cNvSpPr/>
            <p:nvPr/>
          </p:nvSpPr>
          <p:spPr>
            <a:xfrm>
              <a:off x="389206" y="343610"/>
              <a:ext cx="11394632" cy="671338"/>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中含有羟基，能与水分子形成分子间氢键，使其能溶于水。</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08204" y="693490"/>
            <a:ext cx="4462866" cy="3323987"/>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到化合物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的反应是原子利用率</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100%</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的反应，且</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与</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反应得到</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 </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mol</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，则化合物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2188231" y="3396628"/>
            <a:ext cx="902811"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乙烯</a:t>
            </a:r>
            <a:endParaRPr lang="zh-CN" altLang="en-US" dirty="0"/>
          </a:p>
        </p:txBody>
      </p:sp>
      <p:pic>
        <p:nvPicPr>
          <p:cNvPr id="7" name="image601.jpeg"/>
          <p:cNvPicPr/>
          <p:nvPr/>
        </p:nvPicPr>
        <p:blipFill>
          <a:blip r:embed="rId1">
            <a:clrChange>
              <a:clrFrom>
                <a:srgbClr val="FFFFFF"/>
              </a:clrFrom>
              <a:clrTo>
                <a:srgbClr val="FFFFFF">
                  <a:alpha val="0"/>
                </a:srgbClr>
              </a:clrTo>
            </a:clrChange>
          </a:blip>
          <a:stretch>
            <a:fillRect/>
          </a:stretch>
        </p:blipFill>
        <p:spPr>
          <a:xfrm>
            <a:off x="5373923" y="783565"/>
            <a:ext cx="6408285" cy="3203357"/>
          </a:xfrm>
          <a:prstGeom prst="rect">
            <a:avLst/>
          </a:prstGeom>
        </p:spPr>
      </p:pic>
      <p:grpSp>
        <p:nvGrpSpPr>
          <p:cNvPr id="6" name="组合 5"/>
          <p:cNvGrpSpPr/>
          <p:nvPr/>
        </p:nvGrpSpPr>
        <p:grpSpPr>
          <a:xfrm>
            <a:off x="0" y="4581922"/>
            <a:ext cx="11783838" cy="1718445"/>
            <a:chOff x="0" y="10160"/>
            <a:chExt cx="11783838" cy="1718445"/>
          </a:xfrm>
        </p:grpSpPr>
        <p:sp>
          <p:nvSpPr>
            <p:cNvPr id="8" name="矩形 7"/>
            <p:cNvSpPr/>
            <p:nvPr/>
          </p:nvSpPr>
          <p:spPr>
            <a:xfrm>
              <a:off x="0" y="1016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25190" y="4620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0" name="矩形 9"/>
            <p:cNvSpPr/>
            <p:nvPr/>
          </p:nvSpPr>
          <p:spPr>
            <a:xfrm>
              <a:off x="389206" y="343610"/>
              <a:ext cx="11394632" cy="1384995"/>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到化合物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的反应是原子利用率</a:t>
              </a:r>
              <a:r>
                <a:rPr lang="en-US" altLang="zh-CN" sz="2800" dirty="0">
                  <a:latin typeface="Times New Roman" panose="02020603050405020304" pitchFamily="18" charset="0"/>
                  <a:ea typeface="方正中等线简体" panose="03000509000000000000" pitchFamily="65" charset="-122"/>
                </a:rPr>
                <a:t>100%</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的反应，且</a:t>
              </a:r>
              <a:r>
                <a:rPr lang="en-US" altLang="zh-CN" sz="2800" dirty="0">
                  <a:latin typeface="Times New Roman" panose="02020603050405020304" pitchFamily="18" charset="0"/>
                  <a:ea typeface="方正中等线简体" panose="03000509000000000000" pitchFamily="65" charset="-122"/>
                </a:rPr>
                <a:t>1</a:t>
              </a:r>
              <a:r>
                <a:rPr lang="en-US" altLang="zh-CN" sz="2800" dirty="0">
                  <a:latin typeface="Times New Roman" panose="02020603050405020304" pitchFamily="18" charset="0"/>
                  <a:ea typeface="方正楷体_GBK" panose="03000509000000000000" pitchFamily="65" charset="-122"/>
                </a:rPr>
                <a:t> </a:t>
              </a:r>
              <a:r>
                <a:rPr lang="en-US" altLang="zh-CN" sz="2800" dirty="0" err="1">
                  <a:latin typeface="Times New Roman" panose="02020603050405020304" pitchFamily="18" charset="0"/>
                  <a:ea typeface="方正中等线简体" panose="03000509000000000000" pitchFamily="65" charset="-122"/>
                </a:rPr>
                <a:t>mol</a:t>
              </a:r>
              <a:r>
                <a:rPr lang="en-US" altLang="zh-CN" sz="2800" dirty="0">
                  <a:latin typeface="Times New Roman" panose="02020603050405020304" pitchFamily="18" charset="0"/>
                  <a:ea typeface="方正楷体_GBK" panose="03000509000000000000" pitchFamily="65" charset="-122"/>
                </a:rPr>
                <a:t> </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与</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dirty="0" smtClean="0">
                  <a:latin typeface="Times New Roman" panose="02020603050405020304" pitchFamily="18" charset="0"/>
                  <a:ea typeface="方正中等线简体" panose="03000509000000000000" pitchFamily="65" charset="-122"/>
                </a:rPr>
                <a:t>1</a:t>
              </a:r>
              <a:r>
                <a:rPr lang="en-US" altLang="zh-CN" sz="2800" dirty="0" smtClean="0">
                  <a:latin typeface="Times New Roman" panose="02020603050405020304" pitchFamily="18" charset="0"/>
                  <a:ea typeface="方正楷体_GBK" panose="03000509000000000000" pitchFamily="65" charset="-122"/>
                </a:rPr>
                <a:t> </a:t>
              </a:r>
              <a:r>
                <a:rPr lang="en-US" altLang="zh-CN" sz="2800" dirty="0" err="1">
                  <a:latin typeface="Times New Roman" panose="02020603050405020304" pitchFamily="18" charset="0"/>
                  <a:ea typeface="方正中等线简体" panose="03000509000000000000" pitchFamily="65" charset="-122"/>
                </a:rPr>
                <a:t>mol</a:t>
              </a:r>
              <a:r>
                <a:rPr lang="en-US" altLang="zh-CN" sz="2800" dirty="0">
                  <a:latin typeface="Times New Roman" panose="02020603050405020304" pitchFamily="18" charset="0"/>
                  <a:ea typeface="方正楷体_GBK" panose="03000509000000000000" pitchFamily="65" charset="-122"/>
                </a:rPr>
                <a:t> </a:t>
              </a: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反应得到</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Times New Roman" panose="02020603050405020304" pitchFamily="18" charset="0"/>
                  <a:ea typeface="方正楷体_GBK" panose="03000509000000000000" pitchFamily="65" charset="-122"/>
                </a:rPr>
                <a:t> </a:t>
              </a:r>
              <a:r>
                <a:rPr lang="en-US" altLang="zh-CN" sz="2800" dirty="0" err="1">
                  <a:latin typeface="Times New Roman" panose="02020603050405020304" pitchFamily="18" charset="0"/>
                  <a:ea typeface="方正中等线简体" panose="03000509000000000000" pitchFamily="65" charset="-122"/>
                </a:rPr>
                <a:t>mol</a:t>
              </a:r>
              <a:r>
                <a:rPr lang="en-US" altLang="zh-CN" sz="2800" dirty="0">
                  <a:latin typeface="Times New Roman" panose="02020603050405020304" pitchFamily="18" charset="0"/>
                  <a:ea typeface="方正楷体_GBK" panose="03000509000000000000" pitchFamily="65" charset="-122"/>
                </a:rPr>
                <a:t> </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，则</a:t>
              </a: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的分子式为</a:t>
              </a:r>
              <a:r>
                <a:rPr lang="en-US" altLang="zh-CN" sz="2800" dirty="0">
                  <a:latin typeface="Times New Roman" panose="02020603050405020304" pitchFamily="18" charset="0"/>
                  <a:ea typeface="方正中等线简体" panose="03000509000000000000" pitchFamily="65" charset="-122"/>
                </a:rPr>
                <a:t>C</a:t>
              </a:r>
              <a:r>
                <a:rPr lang="en-US" altLang="zh-CN" sz="2800" baseline="-25000" dirty="0">
                  <a:latin typeface="Times New Roman" panose="02020603050405020304" pitchFamily="18" charset="0"/>
                  <a:ea typeface="方正中等线简体" panose="03000509000000000000" pitchFamily="65" charset="-122"/>
                </a:rPr>
                <a:t>2</a:t>
              </a:r>
              <a:r>
                <a:rPr lang="en-US" altLang="zh-CN" sz="2800" dirty="0">
                  <a:latin typeface="Times New Roman" panose="02020603050405020304" pitchFamily="18" charset="0"/>
                  <a:ea typeface="方正中等线简体" panose="03000509000000000000" pitchFamily="65" charset="-122"/>
                </a:rPr>
                <a:t>H</a:t>
              </a:r>
              <a:r>
                <a:rPr lang="en-US" altLang="zh-CN" sz="2800" baseline="-25000" dirty="0">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，为乙烯。</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89206" y="549474"/>
            <a:ext cx="11412000" cy="5262979"/>
          </a:xfrm>
          <a:prstGeom prst="rect">
            <a:avLst/>
          </a:prstGeom>
        </p:spPr>
        <p:txBody>
          <a:bodyPr wrap="square">
            <a:spAutoFit/>
          </a:bodyPr>
          <a:lstStyle/>
          <a:p>
            <a:pPr>
              <a:lnSpc>
                <a:spcPct val="150000"/>
              </a:lnSpc>
              <a:spcAft>
                <a:spcPts val="0"/>
              </a:spcAf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官能团、反应类型的推断</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详见</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第</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57</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讲</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三看</a:t>
            </a:r>
            <a:r>
              <a:rPr lang="en-US" altLang="zh-CN" sz="2800" dirty="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流程图提取有效信息</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一看碳链结构变化：根据已知物质的结构简式，确定反应前后碳链的增减、形状的变化</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如碳链变成碳环</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，确定反应过程。</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二看官能团变化：如果反应中已经给出了部分物质的结构简式，可对比这些物质的结构简式，确定未知物质的结构和反应过程。</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三看反应条件：观察反应过程的条件，可推断物质变化过程中可能发生的反应和反应类型。</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08204" y="1125538"/>
            <a:ext cx="4462866" cy="3970318"/>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(5)</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Ⅵ</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有多种同分异构体，其中</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含</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结构的有</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种，核磁共振氢谱图上只有一组峰的结构</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简</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式</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3" name="矩形 12"/>
          <p:cNvSpPr/>
          <p:nvPr/>
        </p:nvSpPr>
        <p:spPr>
          <a:xfrm>
            <a:off x="1660481" y="2555681"/>
            <a:ext cx="36420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2</a:t>
            </a:r>
            <a:endParaRPr lang="zh-CN" altLang="en-US" dirty="0"/>
          </a:p>
        </p:txBody>
      </p:sp>
      <p:pic>
        <p:nvPicPr>
          <p:cNvPr id="7" name="image601.jpeg"/>
          <p:cNvPicPr/>
          <p:nvPr/>
        </p:nvPicPr>
        <p:blipFill>
          <a:blip r:embed="rId1">
            <a:clrChange>
              <a:clrFrom>
                <a:srgbClr val="FFFFFF"/>
              </a:clrFrom>
              <a:clrTo>
                <a:srgbClr val="FFFFFF">
                  <a:alpha val="0"/>
                </a:srgbClr>
              </a:clrTo>
            </a:clrChange>
          </a:blip>
          <a:stretch>
            <a:fillRect/>
          </a:stretch>
        </p:blipFill>
        <p:spPr>
          <a:xfrm>
            <a:off x="5373923" y="1215613"/>
            <a:ext cx="6408285" cy="3203357"/>
          </a:xfrm>
          <a:prstGeom prst="rect">
            <a:avLst/>
          </a:prstGeom>
        </p:spPr>
      </p:pic>
      <p:pic>
        <p:nvPicPr>
          <p:cNvPr id="6" name="image602.jpeg" descr="source:si_idp867377984;FounderCES"/>
          <p:cNvPicPr/>
          <p:nvPr/>
        </p:nvPicPr>
        <p:blipFill>
          <a:blip r:embed="rId2">
            <a:clrChange>
              <a:clrFrom>
                <a:srgbClr val="FFFFFF"/>
              </a:clrFrom>
              <a:clrTo>
                <a:srgbClr val="FFFFFF">
                  <a:alpha val="0"/>
                </a:srgbClr>
              </a:clrTo>
            </a:clrChange>
          </a:blip>
          <a:stretch>
            <a:fillRect/>
          </a:stretch>
        </p:blipFill>
        <p:spPr>
          <a:xfrm>
            <a:off x="2639637" y="1701602"/>
            <a:ext cx="1457880" cy="943156"/>
          </a:xfrm>
          <a:prstGeom prst="rect">
            <a:avLst/>
          </a:prstGeom>
        </p:spPr>
      </p:pic>
      <p:pic>
        <p:nvPicPr>
          <p:cNvPr id="8" name="image604.jpeg" descr="source:si_idp758711936;FounderCES"/>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1120741" y="3834298"/>
            <a:ext cx="2364552" cy="10980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708461"/>
            <a:ext cx="11783838" cy="3657437"/>
            <a:chOff x="0" y="358850"/>
            <a:chExt cx="11783838" cy="3657437"/>
          </a:xfrm>
        </p:grpSpPr>
        <p:grpSp>
          <p:nvGrpSpPr>
            <p:cNvPr id="2" name="组合 1"/>
            <p:cNvGrpSpPr/>
            <p:nvPr/>
          </p:nvGrpSpPr>
          <p:grpSpPr>
            <a:xfrm>
              <a:off x="0" y="358850"/>
              <a:ext cx="11783838" cy="3657437"/>
              <a:chOff x="0" y="10160"/>
              <a:chExt cx="11783838" cy="3657437"/>
            </a:xfrm>
          </p:grpSpPr>
          <p:sp>
            <p:nvSpPr>
              <p:cNvPr id="12" name="矩形 11"/>
              <p:cNvSpPr/>
              <p:nvPr/>
            </p:nvSpPr>
            <p:spPr>
              <a:xfrm>
                <a:off x="0" y="1016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525190" y="4620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3" name="矩形 12"/>
              <p:cNvSpPr/>
              <p:nvPr/>
            </p:nvSpPr>
            <p:spPr>
              <a:xfrm>
                <a:off x="389206" y="343610"/>
                <a:ext cx="11394632" cy="3323987"/>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Ⅵ</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的分子式为</a:t>
                </a:r>
                <a:r>
                  <a:rPr lang="en-US" altLang="zh-CN" sz="2800" dirty="0">
                    <a:latin typeface="Times New Roman" panose="02020603050405020304" pitchFamily="18" charset="0"/>
                    <a:ea typeface="方正中等线简体" panose="03000509000000000000" pitchFamily="65" charset="-122"/>
                  </a:rPr>
                  <a:t>C</a:t>
                </a:r>
                <a:r>
                  <a:rPr lang="en-US" altLang="zh-CN" sz="2800" baseline="-25000" dirty="0">
                    <a:latin typeface="Times New Roman" panose="02020603050405020304" pitchFamily="18" charset="0"/>
                    <a:ea typeface="方正中等线简体" panose="03000509000000000000" pitchFamily="65" charset="-122"/>
                  </a:rPr>
                  <a:t>3</a:t>
                </a:r>
                <a:r>
                  <a:rPr lang="en-US" altLang="zh-CN" sz="2800" dirty="0">
                    <a:latin typeface="Times New Roman" panose="02020603050405020304" pitchFamily="18" charset="0"/>
                    <a:ea typeface="方正中等线简体" panose="03000509000000000000" pitchFamily="65" charset="-122"/>
                  </a:rPr>
                  <a:t>H</a:t>
                </a:r>
                <a:r>
                  <a:rPr lang="en-US" altLang="zh-CN" sz="2800" baseline="-25000" dirty="0">
                    <a:latin typeface="Times New Roman" panose="02020603050405020304" pitchFamily="18" charset="0"/>
                    <a:ea typeface="方正中等线简体" panose="03000509000000000000" pitchFamily="65" charset="-122"/>
                  </a:rPr>
                  <a:t>6</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，其同分异构体中</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含有</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，则符合</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条件</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的</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同分异构体</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有</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共</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种，其中核磁</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共</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振</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氢谱中只有一组峰的结构简式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grpSp>
        <p:pic>
          <p:nvPicPr>
            <p:cNvPr id="16" name="image606.jpeg" descr="source:si_idp758896512;FounderCES"/>
            <p:cNvPicPr/>
            <p:nvPr/>
          </p:nvPicPr>
          <p:blipFill>
            <a:blip r:embed="rId1">
              <a:clrChange>
                <a:clrFrom>
                  <a:srgbClr val="FFFFFF"/>
                </a:clrFrom>
                <a:clrTo>
                  <a:srgbClr val="FFFFFF">
                    <a:alpha val="0"/>
                  </a:srgbClr>
                </a:clrTo>
              </a:clrChange>
            </a:blip>
            <a:stretch>
              <a:fillRect/>
            </a:stretch>
          </p:blipFill>
          <p:spPr>
            <a:xfrm>
              <a:off x="8135938" y="658865"/>
              <a:ext cx="1546033" cy="908676"/>
            </a:xfrm>
            <a:prstGeom prst="rect">
              <a:avLst/>
            </a:prstGeom>
          </p:spPr>
        </p:pic>
        <p:pic>
          <p:nvPicPr>
            <p:cNvPr id="17" name="image607.jpeg" descr="source:si_idp758909696;FounderCES"/>
            <p:cNvPicPr/>
            <p:nvPr/>
          </p:nvPicPr>
          <p:blipFill>
            <a:blip r:embed="rId2">
              <a:clrChange>
                <a:clrFrom>
                  <a:srgbClr val="FFFFFF"/>
                </a:clrFrom>
                <a:clrTo>
                  <a:srgbClr val="FFFFFF">
                    <a:alpha val="0"/>
                  </a:srgbClr>
                </a:clrTo>
              </a:clrChange>
            </a:blip>
            <a:stretch>
              <a:fillRect/>
            </a:stretch>
          </p:blipFill>
          <p:spPr>
            <a:xfrm>
              <a:off x="2762756" y="1496290"/>
              <a:ext cx="2718087" cy="1140142"/>
            </a:xfrm>
            <a:prstGeom prst="rect">
              <a:avLst/>
            </a:prstGeom>
          </p:spPr>
        </p:pic>
        <p:pic>
          <p:nvPicPr>
            <p:cNvPr id="18" name="image608.jpeg" descr="source:si_idp758922880;FounderCES"/>
            <p:cNvPicPr/>
            <p:nvPr/>
          </p:nvPicPr>
          <p:blipFill>
            <a:blip r:embed="rId3">
              <a:clrChange>
                <a:clrFrom>
                  <a:srgbClr val="FFFFFF"/>
                </a:clrFrom>
                <a:clrTo>
                  <a:srgbClr val="FFFFFF">
                    <a:alpha val="0"/>
                  </a:srgbClr>
                </a:clrTo>
              </a:clrChange>
            </a:blip>
            <a:stretch>
              <a:fillRect/>
            </a:stretch>
          </p:blipFill>
          <p:spPr>
            <a:xfrm>
              <a:off x="5564922" y="1397038"/>
              <a:ext cx="2592104" cy="1203769"/>
            </a:xfrm>
            <a:prstGeom prst="rect">
              <a:avLst/>
            </a:prstGeom>
          </p:spPr>
        </p:pic>
        <p:pic>
          <p:nvPicPr>
            <p:cNvPr id="19" name="image609.jpeg" descr="source:si_idp758939648;FounderCES"/>
            <p:cNvPicPr/>
            <p:nvPr/>
          </p:nvPicPr>
          <p:blipFill>
            <a:blip r:embed="rId3">
              <a:clrChange>
                <a:clrFrom>
                  <a:srgbClr val="FFFFFF"/>
                </a:clrFrom>
                <a:clrTo>
                  <a:srgbClr val="FFFFFF">
                    <a:alpha val="0"/>
                  </a:srgbClr>
                </a:clrTo>
              </a:clrChange>
            </a:blip>
            <a:stretch>
              <a:fillRect/>
            </a:stretch>
          </p:blipFill>
          <p:spPr>
            <a:xfrm>
              <a:off x="5649184" y="2799124"/>
              <a:ext cx="2376080" cy="110344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8895" y="981075"/>
            <a:ext cx="11904345" cy="2030095"/>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选用含二个羧基的化合物作为</a:t>
            </a:r>
            <a:endPar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a:highlight>
                  <a:srgbClr val="FFFF00"/>
                </a:highlight>
                <a:latin typeface="Times New Roman" panose="02020603050405020304" pitchFamily="18" charset="0"/>
                <a:ea typeface="方正中等线简体" panose="03000509000000000000" pitchFamily="65" charset="-122"/>
                <a:cs typeface="Times New Roman" panose="02020603050405020304" pitchFamily="18" charset="0"/>
              </a:rPr>
              <a:t>唯一的含氧有机</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原料，参考上述</a:t>
            </a:r>
            <a:endPar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信息，制备高分子化合物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Ⅷ</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的单体。</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8" name="image603.jpeg"/>
          <p:cNvPicPr/>
          <p:nvPr/>
        </p:nvPicPr>
        <p:blipFill>
          <a:blip r:embed="rId1">
            <a:clrChange>
              <a:clrFrom>
                <a:srgbClr val="FFFFFF"/>
              </a:clrFrom>
              <a:clrTo>
                <a:srgbClr val="FFFFFF">
                  <a:alpha val="0"/>
                </a:srgbClr>
              </a:clrTo>
            </a:clrChange>
          </a:blip>
          <a:stretch>
            <a:fillRect/>
          </a:stretch>
        </p:blipFill>
        <p:spPr>
          <a:xfrm>
            <a:off x="334714" y="3212789"/>
            <a:ext cx="2934111" cy="1798542"/>
          </a:xfrm>
          <a:prstGeom prst="rect">
            <a:avLst/>
          </a:prstGeom>
        </p:spPr>
      </p:pic>
      <p:sp>
        <p:nvSpPr>
          <p:cNvPr id="9" name="矩形 8"/>
          <p:cNvSpPr/>
          <p:nvPr/>
        </p:nvSpPr>
        <p:spPr>
          <a:xfrm>
            <a:off x="190399" y="5590081"/>
            <a:ext cx="11343994" cy="1315873"/>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写出</a:t>
            </a:r>
            <a:r>
              <a:rPr lang="zh-CN" altLang="zh-CN" sz="2800" dirty="0">
                <a:latin typeface="宋体" panose="02010600030101010101" pitchFamily="2" charset="-122"/>
                <a:ea typeface="宋体" panose="02010600030101010101" pitchFamily="2" charset="-122"/>
                <a:cs typeface="宋体" panose="02010600030101010101" pitchFamily="2" charset="-122"/>
              </a:rPr>
              <a:t>Ⅷ</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的单体的合成</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路线</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________________________________________</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不用注明反应条件</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0" name="image605.jpeg"/>
          <p:cNvPicPr/>
          <p:nvPr/>
        </p:nvPicPr>
        <p:blipFill>
          <a:blip r:embed="rId2">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654917" y="4149517"/>
            <a:ext cx="6670017" cy="2736185"/>
          </a:xfrm>
          <a:prstGeom prst="rect">
            <a:avLst/>
          </a:prstGeom>
        </p:spPr>
      </p:pic>
      <p:pic>
        <p:nvPicPr>
          <p:cNvPr id="7" name="image601.jpeg"/>
          <p:cNvPicPr/>
          <p:nvPr/>
        </p:nvPicPr>
        <p:blipFill>
          <a:blip r:embed="rId3">
            <a:clrChange>
              <a:clrFrom>
                <a:srgbClr val="FFFFFF"/>
              </a:clrFrom>
              <a:clrTo>
                <a:srgbClr val="FFFFFF">
                  <a:alpha val="0"/>
                </a:srgbClr>
              </a:clrTo>
            </a:clrChange>
          </a:blip>
          <a:stretch>
            <a:fillRect/>
          </a:stretch>
        </p:blipFill>
        <p:spPr>
          <a:xfrm>
            <a:off x="5446948" y="621253"/>
            <a:ext cx="6408285" cy="3203357"/>
          </a:xfrm>
          <a:prstGeom prst="rect">
            <a:avLst/>
          </a:prstGeom>
        </p:spPr>
      </p:pic>
      <p:pic>
        <p:nvPicPr>
          <p:cNvPr id="2" name="图片 1"/>
          <p:cNvPicPr/>
          <p:nvPr/>
        </p:nvPicPr>
        <p:blipFill>
          <a:blip r:embed="rId4"/>
          <a:stretch>
            <a:fillRect/>
          </a:stretch>
        </p:blipFill>
        <p:spPr>
          <a:xfrm>
            <a:off x="5866447" y="3372485"/>
            <a:ext cx="457200" cy="114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405458"/>
            <a:ext cx="11783838" cy="6242760"/>
            <a:chOff x="0" y="405458"/>
            <a:chExt cx="11783838" cy="6242760"/>
          </a:xfrm>
        </p:grpSpPr>
        <p:grpSp>
          <p:nvGrpSpPr>
            <p:cNvPr id="2" name="组合 1"/>
            <p:cNvGrpSpPr/>
            <p:nvPr/>
          </p:nvGrpSpPr>
          <p:grpSpPr>
            <a:xfrm>
              <a:off x="0" y="405458"/>
              <a:ext cx="11783838" cy="6242760"/>
              <a:chOff x="0" y="10160"/>
              <a:chExt cx="11783838" cy="6242760"/>
            </a:xfrm>
          </p:grpSpPr>
          <p:sp>
            <p:nvSpPr>
              <p:cNvPr id="12" name="矩形 11"/>
              <p:cNvSpPr/>
              <p:nvPr/>
            </p:nvSpPr>
            <p:spPr>
              <a:xfrm>
                <a:off x="0" y="1016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525190" y="4620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3" name="矩形 12"/>
              <p:cNvSpPr/>
              <p:nvPr/>
            </p:nvSpPr>
            <p:spPr>
              <a:xfrm>
                <a:off x="389206" y="343610"/>
                <a:ext cx="11394632" cy="5909310"/>
              </a:xfrm>
              <a:prstGeom prst="rect">
                <a:avLst/>
              </a:prstGeom>
            </p:spPr>
            <p:txBody>
              <a:bodyPr wrap="square">
                <a:spAutoFit/>
              </a:bodyPr>
              <a:lstStyle/>
              <a:p>
                <a:pPr>
                  <a:lnSpc>
                    <a:spcPct val="30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根据化合物</a:t>
                </a:r>
                <a:r>
                  <a:rPr lang="zh-CN" altLang="zh-CN" sz="2800" dirty="0">
                    <a:latin typeface="宋体" panose="02010600030101010101" pitchFamily="2" charset="-122"/>
                    <a:ea typeface="宋体" panose="02010600030101010101" pitchFamily="2" charset="-122"/>
                    <a:cs typeface="宋体" panose="02010600030101010101" pitchFamily="2" charset="-122"/>
                  </a:rPr>
                  <a:t>Ⅷ</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的结构简式可知，其单体</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，其原料中的含氧有机物只有一种是含二个羧基的化合物，原料可以</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是</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3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发生</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题干</a:t>
                </a:r>
                <a:r>
                  <a:rPr lang="zh-CN" altLang="zh-CN" sz="2800" dirty="0">
                    <a:latin typeface="宋体" panose="02010600030101010101" pitchFamily="2" charset="-122"/>
                    <a:ea typeface="宋体" panose="02010600030101010101" pitchFamily="2" charset="-122"/>
                    <a:cs typeface="宋体" panose="02010600030101010101" pitchFamily="2" charset="-122"/>
                  </a:rPr>
                  <a:t>Ⅳ</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zh-CN" altLang="zh-CN" sz="2800" dirty="0">
                    <a:latin typeface="宋体" panose="02010600030101010101" pitchFamily="2" charset="-122"/>
                    <a:ea typeface="宋体" panose="02010600030101010101" pitchFamily="2" charset="-122"/>
                    <a:cs typeface="宋体" panose="02010600030101010101" pitchFamily="2" charset="-122"/>
                  </a:rPr>
                  <a:t>Ⅴ</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得到</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还原</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，再加成</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得到</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发生酯化</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反应</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得到</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目标产物。</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pSp>
        <p:pic>
          <p:nvPicPr>
            <p:cNvPr id="20" name="image610.jpeg" descr="source:si_idp758960128;FounderCES"/>
            <p:cNvPicPr/>
            <p:nvPr/>
          </p:nvPicPr>
          <p:blipFill>
            <a:blip r:embed="rId1">
              <a:clrChange>
                <a:clrFrom>
                  <a:srgbClr val="FFFFFF"/>
                </a:clrFrom>
                <a:clrTo>
                  <a:srgbClr val="FFFFFF">
                    <a:alpha val="0"/>
                  </a:srgbClr>
                </a:clrTo>
              </a:clrChange>
            </a:blip>
            <a:stretch>
              <a:fillRect/>
            </a:stretch>
          </p:blipFill>
          <p:spPr>
            <a:xfrm>
              <a:off x="6846592" y="1069059"/>
              <a:ext cx="1799952" cy="1200409"/>
            </a:xfrm>
            <a:prstGeom prst="rect">
              <a:avLst/>
            </a:prstGeom>
          </p:spPr>
        </p:pic>
        <p:pic>
          <p:nvPicPr>
            <p:cNvPr id="21" name="image611.jpeg"/>
            <p:cNvPicPr/>
            <p:nvPr/>
          </p:nvPicPr>
          <p:blipFill>
            <a:blip r:embed="rId2">
              <a:clrChange>
                <a:clrFrom>
                  <a:srgbClr val="FFFFFF"/>
                </a:clrFrom>
                <a:clrTo>
                  <a:srgbClr val="FFFFFF">
                    <a:alpha val="0"/>
                  </a:srgbClr>
                </a:clrTo>
              </a:clrChange>
            </a:blip>
            <a:stretch>
              <a:fillRect/>
            </a:stretch>
          </p:blipFill>
          <p:spPr>
            <a:xfrm>
              <a:off x="8646544" y="2210929"/>
              <a:ext cx="2141894" cy="1303547"/>
            </a:xfrm>
            <a:prstGeom prst="rect">
              <a:avLst/>
            </a:prstGeom>
          </p:spPr>
        </p:pic>
        <p:pic>
          <p:nvPicPr>
            <p:cNvPr id="22" name="image612.jpeg"/>
            <p:cNvPicPr/>
            <p:nvPr/>
          </p:nvPicPr>
          <p:blipFill>
            <a:blip r:embed="rId3">
              <a:clrChange>
                <a:clrFrom>
                  <a:srgbClr val="FFFFFF"/>
                </a:clrFrom>
                <a:clrTo>
                  <a:srgbClr val="FFFFFF">
                    <a:alpha val="0"/>
                  </a:srgbClr>
                </a:clrTo>
              </a:clrChange>
            </a:blip>
            <a:stretch>
              <a:fillRect/>
            </a:stretch>
          </p:blipFill>
          <p:spPr>
            <a:xfrm>
              <a:off x="517235" y="3501802"/>
              <a:ext cx="1997878" cy="1215900"/>
            </a:xfrm>
            <a:prstGeom prst="rect">
              <a:avLst/>
            </a:prstGeom>
          </p:spPr>
        </p:pic>
        <p:pic>
          <p:nvPicPr>
            <p:cNvPr id="23" name="image613.jpeg" descr="source:si_idp759006976;FounderCES"/>
            <p:cNvPicPr/>
            <p:nvPr/>
          </p:nvPicPr>
          <p:blipFill>
            <a:blip r:embed="rId4">
              <a:clrChange>
                <a:clrFrom>
                  <a:srgbClr val="FFFFFF"/>
                </a:clrFrom>
                <a:clrTo>
                  <a:srgbClr val="FFFFFF">
                    <a:alpha val="0"/>
                  </a:srgbClr>
                </a:clrTo>
              </a:clrChange>
            </a:blip>
            <a:stretch>
              <a:fillRect/>
            </a:stretch>
          </p:blipFill>
          <p:spPr>
            <a:xfrm>
              <a:off x="6810462" y="3655114"/>
              <a:ext cx="1836082" cy="1001232"/>
            </a:xfrm>
            <a:prstGeom prst="rect">
              <a:avLst/>
            </a:prstGeom>
          </p:spPr>
        </p:pic>
        <p:pic>
          <p:nvPicPr>
            <p:cNvPr id="24" name="image614.jpeg" descr="source:si_idp759020160;FounderCES"/>
            <p:cNvPicPr/>
            <p:nvPr/>
          </p:nvPicPr>
          <p:blipFill>
            <a:blip r:embed="rId4">
              <a:clrChange>
                <a:clrFrom>
                  <a:srgbClr val="FFFFFF"/>
                </a:clrFrom>
                <a:clrTo>
                  <a:srgbClr val="FFFFFF">
                    <a:alpha val="0"/>
                  </a:srgbClr>
                </a:clrTo>
              </a:clrChange>
            </a:blip>
            <a:stretch>
              <a:fillRect/>
            </a:stretch>
          </p:blipFill>
          <p:spPr>
            <a:xfrm>
              <a:off x="8741561" y="3755737"/>
              <a:ext cx="1764074" cy="961965"/>
            </a:xfrm>
            <a:prstGeom prst="rect">
              <a:avLst/>
            </a:prstGeom>
          </p:spPr>
        </p:pic>
        <p:pic>
          <p:nvPicPr>
            <p:cNvPr id="25" name="image615.jpeg" descr="source:si_idp759033344;FounderCES"/>
            <p:cNvPicPr/>
            <p:nvPr/>
          </p:nvPicPr>
          <p:blipFill>
            <a:blip r:embed="rId5">
              <a:clrChange>
                <a:clrFrom>
                  <a:srgbClr val="FFFFFF"/>
                </a:clrFrom>
                <a:clrTo>
                  <a:srgbClr val="FFFFFF">
                    <a:alpha val="0"/>
                  </a:srgbClr>
                </a:clrTo>
              </a:clrChange>
            </a:blip>
            <a:stretch>
              <a:fillRect/>
            </a:stretch>
          </p:blipFill>
          <p:spPr>
            <a:xfrm>
              <a:off x="697128" y="5042205"/>
              <a:ext cx="1638091" cy="689002"/>
            </a:xfrm>
            <a:prstGeom prst="rect">
              <a:avLst/>
            </a:prstGeom>
          </p:spPr>
        </p:pic>
        <p:pic>
          <p:nvPicPr>
            <p:cNvPr id="26" name="image616.jpeg" descr="source:si_idp759046528;FounderCES"/>
            <p:cNvPicPr/>
            <p:nvPr/>
          </p:nvPicPr>
          <p:blipFill>
            <a:blip r:embed="rId6">
              <a:clrChange>
                <a:clrFrom>
                  <a:srgbClr val="FFFFFF"/>
                </a:clrFrom>
                <a:clrTo>
                  <a:srgbClr val="FFFFFF">
                    <a:alpha val="0"/>
                  </a:srgbClr>
                </a:clrTo>
              </a:clrChange>
            </a:blip>
            <a:stretch>
              <a:fillRect/>
            </a:stretch>
          </p:blipFill>
          <p:spPr>
            <a:xfrm>
              <a:off x="4150990" y="5042205"/>
              <a:ext cx="1566083" cy="658715"/>
            </a:xfrm>
            <a:prstGeom prst="rect">
              <a:avLst/>
            </a:prstGeom>
          </p:spPr>
        </p:pic>
        <p:pic>
          <p:nvPicPr>
            <p:cNvPr id="27" name="image617.jpeg" descr="source:si_idp759059712;FounderCES"/>
            <p:cNvPicPr/>
            <p:nvPr/>
          </p:nvPicPr>
          <p:blipFill>
            <a:blip r:embed="rId6">
              <a:clrChange>
                <a:clrFrom>
                  <a:srgbClr val="FFFFFF"/>
                </a:clrFrom>
                <a:clrTo>
                  <a:srgbClr val="FFFFFF">
                    <a:alpha val="0"/>
                  </a:srgbClr>
                </a:clrTo>
              </a:clrChange>
            </a:blip>
            <a:stretch>
              <a:fillRect/>
            </a:stretch>
          </p:blipFill>
          <p:spPr>
            <a:xfrm>
              <a:off x="5717073" y="5042205"/>
              <a:ext cx="1638091" cy="689002"/>
            </a:xfrm>
            <a:prstGeom prst="rect">
              <a:avLst/>
            </a:prstGeom>
          </p:spPr>
        </p:pic>
        <p:pic>
          <p:nvPicPr>
            <p:cNvPr id="28" name="image618.jpeg" descr="source:si_idp759072896;FounderCES"/>
            <p:cNvPicPr/>
            <p:nvPr/>
          </p:nvPicPr>
          <p:blipFill>
            <a:blip r:embed="rId4">
              <a:clrChange>
                <a:clrFrom>
                  <a:srgbClr val="FFFFFF"/>
                </a:clrFrom>
                <a:clrTo>
                  <a:srgbClr val="FFFFFF">
                    <a:alpha val="0"/>
                  </a:srgbClr>
                </a:clrTo>
              </a:clrChange>
            </a:blip>
            <a:stretch>
              <a:fillRect/>
            </a:stretch>
          </p:blipFill>
          <p:spPr>
            <a:xfrm>
              <a:off x="7540692" y="4876308"/>
              <a:ext cx="1871959" cy="102079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00" y="1241"/>
            <a:ext cx="12188013" cy="6855757"/>
          </a:xfrm>
          <a:prstGeom prst="rect">
            <a:avLst/>
          </a:prstGeom>
        </p:spPr>
      </p:pic>
      <p:sp>
        <p:nvSpPr>
          <p:cNvPr id="13" name="矩形 12"/>
          <p:cNvSpPr/>
          <p:nvPr/>
        </p:nvSpPr>
        <p:spPr>
          <a:xfrm>
            <a:off x="0" y="995429"/>
            <a:ext cx="9841822" cy="5864159"/>
          </a:xfrm>
          <a:prstGeom prst="rect">
            <a:avLst/>
          </a:prstGeom>
          <a:solidFill>
            <a:schemeClr val="bg1">
              <a:alpha val="9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标题 1"/>
          <p:cNvSpPr txBox="1"/>
          <p:nvPr/>
        </p:nvSpPr>
        <p:spPr>
          <a:xfrm>
            <a:off x="474013" y="1846191"/>
            <a:ext cx="4613081" cy="41387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2000" dirty="0">
                <a:solidFill>
                  <a:schemeClr val="tx1">
                    <a:lumMod val="65000"/>
                    <a:lumOff val="35000"/>
                  </a:schemeClr>
                </a:solidFill>
                <a:latin typeface="C-KT" panose="03000509000000000000" pitchFamily="65" charset="-122"/>
                <a:ea typeface="C-KT" panose="03000509000000000000" pitchFamily="65" charset="-122"/>
              </a:rPr>
              <a:t>KESHIJINGLIAN</a:t>
            </a:r>
            <a:endParaRPr lang="zh-CN" altLang="en-US" sz="2000" dirty="0">
              <a:solidFill>
                <a:schemeClr val="tx1">
                  <a:lumMod val="65000"/>
                  <a:lumOff val="35000"/>
                </a:schemeClr>
              </a:solidFill>
              <a:latin typeface="C-KT" panose="03000509000000000000" pitchFamily="65" charset="-122"/>
              <a:ea typeface="C-KT" panose="03000509000000000000" pitchFamily="65" charset="-122"/>
            </a:endParaRPr>
          </a:p>
        </p:txBody>
      </p:sp>
      <p:cxnSp>
        <p:nvCxnSpPr>
          <p:cNvPr id="19" name="直接连接符 18"/>
          <p:cNvCxnSpPr/>
          <p:nvPr/>
        </p:nvCxnSpPr>
        <p:spPr>
          <a:xfrm>
            <a:off x="336649" y="1905861"/>
            <a:ext cx="0" cy="1079206"/>
          </a:xfrm>
          <a:prstGeom prst="line">
            <a:avLst/>
          </a:prstGeom>
          <a:ln w="57150">
            <a:solidFill>
              <a:srgbClr val="3A5150"/>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451582" y="2243361"/>
            <a:ext cx="9201398" cy="861774"/>
          </a:xfrm>
          <a:prstGeom prst="rect">
            <a:avLst/>
          </a:prstGeom>
        </p:spPr>
        <p:txBody>
          <a:bodyPr wrap="square">
            <a:spAutoFit/>
          </a:bodyPr>
          <a:lstStyle/>
          <a:p>
            <a:pPr defTabSz="914400">
              <a:spcBef>
                <a:spcPts val="1300"/>
              </a:spcBef>
              <a:spcAft>
                <a:spcPts val="1300"/>
              </a:spcAft>
            </a:pPr>
            <a:r>
              <a:rPr lang="zh-CN" altLang="en-US" sz="5000" b="1" kern="100" dirty="0">
                <a:solidFill>
                  <a:prstClr val="black">
                    <a:lumMod val="75000"/>
                    <a:lumOff val="25000"/>
                  </a:prstClr>
                </a:solidFill>
                <a:latin typeface="微软雅黑" panose="020B0503020204020204" charset="-122"/>
                <a:ea typeface="微软雅黑" panose="020B0503020204020204" charset="-122"/>
                <a:cs typeface="华文黑体" panose="02010600040101010101" pitchFamily="2" charset="-122"/>
              </a:rPr>
              <a:t>课时</a:t>
            </a:r>
            <a:r>
              <a:rPr lang="zh-CN" altLang="en-US" sz="5000" b="1" kern="100" dirty="0" smtClean="0">
                <a:solidFill>
                  <a:prstClr val="black">
                    <a:lumMod val="75000"/>
                    <a:lumOff val="25000"/>
                  </a:prstClr>
                </a:solidFill>
                <a:latin typeface="微软雅黑" panose="020B0503020204020204" charset="-122"/>
                <a:ea typeface="微软雅黑" panose="020B0503020204020204" charset="-122"/>
                <a:cs typeface="华文黑体" panose="02010600040101010101" pitchFamily="2" charset="-122"/>
              </a:rPr>
              <a:t>精练</a:t>
            </a:r>
            <a:r>
              <a:rPr lang="en-US" altLang="zh-CN" sz="5000" b="1" kern="100" dirty="0" smtClean="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rPr>
              <a:t>(A)</a:t>
            </a:r>
            <a:endParaRPr lang="zh-CN" altLang="zh-CN" sz="5000" b="1" kern="100" dirty="0">
              <a:solidFill>
                <a:prstClr val="black">
                  <a:lumMod val="75000"/>
                  <a:lumOff val="25000"/>
                </a:prstClr>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35" name="圆角矩形 34">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1.</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862817"/>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(1)</a:t>
            </a:r>
            <a:r>
              <a:rPr lang="en-US" altLang="zh-CN" sz="2800" dirty="0" err="1">
                <a:latin typeface="Times New Roman" panose="02020603050405020304" pitchFamily="18" charset="0"/>
                <a:ea typeface="方正中等线简体" panose="03000509000000000000" pitchFamily="65" charset="-122"/>
              </a:rPr>
              <a:t>C</a:t>
            </a:r>
            <a:r>
              <a:rPr lang="en-US" altLang="zh-CN" sz="2800" baseline="-25000" dirty="0" err="1">
                <a:latin typeface="Times New Roman" panose="02020603050405020304" pitchFamily="18" charset="0"/>
                <a:ea typeface="方正中等线简体" panose="03000509000000000000" pitchFamily="65" charset="-122"/>
              </a:rPr>
              <a:t>5</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4</a:t>
            </a:r>
            <a:r>
              <a:rPr lang="en-US" altLang="zh-CN" sz="2800" dirty="0" err="1">
                <a:latin typeface="Times New Roman" panose="02020603050405020304" pitchFamily="18" charset="0"/>
                <a:ea typeface="方正中等线简体" panose="03000509000000000000" pitchFamily="65" charset="-122"/>
              </a:rPr>
              <a:t>O</a:t>
            </a:r>
            <a:r>
              <a:rPr lang="en-US" altLang="zh-CN" sz="2800" baseline="-25000" dirty="0" err="1">
                <a:latin typeface="Times New Roman" panose="02020603050405020304" pitchFamily="18" charset="0"/>
                <a:ea typeface="方正中等线简体" panose="03000509000000000000" pitchFamily="65" charset="-122"/>
              </a:rPr>
              <a:t>2</a:t>
            </a:r>
            <a:endParaRPr lang="zh-CN" altLang="zh-CN" sz="2800" dirty="0">
              <a:latin typeface="Times New Roman" panose="02020603050405020304" pitchFamily="18" charset="0"/>
              <a:ea typeface="宋体" panose="02010600030101010101" pitchFamily="2" charset="-122"/>
            </a:endParaRPr>
          </a:p>
          <a:p>
            <a:pPr>
              <a:lnSpc>
                <a:spcPct val="2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(2)</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N</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中等线简体" panose="03000509000000000000" pitchFamily="65" charset="-122"/>
              </a:rPr>
              <a:t>　</a:t>
            </a:r>
            <a:r>
              <a:rPr lang="en-US" altLang="zh-CN" sz="2800" dirty="0" err="1">
                <a:latin typeface="Times New Roman" panose="02020603050405020304" pitchFamily="18" charset="0"/>
                <a:ea typeface="方正中等线简体" panose="03000509000000000000" pitchFamily="65" charset="-122"/>
              </a:rPr>
              <a:t>N</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中等线简体" panose="03000509000000000000" pitchFamily="65" charset="-122"/>
              </a:rPr>
              <a:t>与</a:t>
            </a:r>
            <a:r>
              <a:rPr lang="en-US" altLang="zh-CN" sz="2800" dirty="0">
                <a:latin typeface="Times New Roman" panose="02020603050405020304" pitchFamily="18" charset="0"/>
                <a:ea typeface="方正中等线简体" panose="03000509000000000000" pitchFamily="65" charset="-122"/>
              </a:rPr>
              <a:t>H</a:t>
            </a:r>
            <a:r>
              <a:rPr lang="en-US" altLang="zh-CN" sz="2800" baseline="-25000" dirty="0">
                <a:latin typeface="Times New Roman" panose="02020603050405020304" pitchFamily="18" charset="0"/>
                <a:ea typeface="方正中等线简体" panose="03000509000000000000" pitchFamily="65" charset="-122"/>
              </a:rPr>
              <a:t>2</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中等线简体" panose="03000509000000000000" pitchFamily="65" charset="-122"/>
              </a:rPr>
              <a:t>之间可形成氢键　</a:t>
            </a:r>
            <a:r>
              <a:rPr lang="en-US" altLang="zh-CN" sz="2800" dirty="0">
                <a:latin typeface="Times New Roman" panose="02020603050405020304" pitchFamily="18" charset="0"/>
                <a:ea typeface="方正中等线简体" panose="03000509000000000000" pitchFamily="65" charset="-122"/>
              </a:rPr>
              <a:t>(4)AB</a:t>
            </a:r>
            <a:endParaRPr lang="zh-CN" altLang="zh-CN" sz="2800" dirty="0">
              <a:latin typeface="Times New Roman" panose="02020603050405020304" pitchFamily="18" charset="0"/>
              <a:ea typeface="宋体" panose="02010600030101010101" pitchFamily="2" charset="-122"/>
            </a:endParaRPr>
          </a:p>
          <a:p>
            <a:pPr>
              <a:lnSpc>
                <a:spcPct val="2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(5)</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①</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、催化剂，加热　加成反应</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或还原反应</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　</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浓</a:t>
            </a:r>
            <a:r>
              <a:rPr lang="en-US" altLang="zh-CN" sz="2800" dirty="0" err="1">
                <a:latin typeface="Times New Roman" panose="02020603050405020304" pitchFamily="18" charset="0"/>
                <a:ea typeface="方正中等线简体" panose="03000509000000000000" pitchFamily="65" charset="-122"/>
              </a:rPr>
              <a:t>HBr</a:t>
            </a:r>
            <a:r>
              <a:rPr lang="zh-CN" altLang="zh-CN" sz="2800" dirty="0">
                <a:latin typeface="Times New Roman" panose="02020603050405020304" pitchFamily="18" charset="0"/>
                <a:ea typeface="方正中等线简体" panose="03000509000000000000" pitchFamily="65" charset="-122"/>
              </a:rPr>
              <a:t>，加热</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或乙酸、浓硫酸，加热</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中等线简体" panose="03000509000000000000" pitchFamily="65" charset="-122"/>
              </a:rPr>
              <a:t>或</a:t>
            </a:r>
            <a:r>
              <a:rPr lang="en-US" altLang="zh-CN" sz="2800" dirty="0" smtClean="0">
                <a:latin typeface="Times New Roman" panose="02020603050405020304" pitchFamily="18" charset="0"/>
                <a:ea typeface="方正中等线简体" panose="03000509000000000000" pitchFamily="65" charset="-122"/>
              </a:rPr>
              <a:t>                        )</a:t>
            </a:r>
            <a:endParaRPr lang="en-US" altLang="zh-CN" sz="2800" dirty="0" smtClean="0">
              <a:latin typeface="Times New Roman" panose="02020603050405020304" pitchFamily="18" charset="0"/>
              <a:ea typeface="方正中等线简体" panose="03000509000000000000" pitchFamily="65" charset="-122"/>
            </a:endParaRPr>
          </a:p>
          <a:p>
            <a:pPr>
              <a:lnSpc>
                <a:spcPct val="2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(6</a:t>
            </a:r>
            <a:r>
              <a:rPr lang="en-US" altLang="zh-CN" sz="2800" dirty="0" smtClean="0">
                <a:latin typeface="Times New Roman" panose="02020603050405020304" pitchFamily="18" charset="0"/>
                <a:ea typeface="方正中等线简体" panose="03000509000000000000" pitchFamily="65" charset="-122"/>
              </a:rPr>
              <a:t>)</a:t>
            </a:r>
            <a:endParaRPr lang="zh-CN" altLang="zh-CN" sz="2800" dirty="0">
              <a:latin typeface="Times New Roman" panose="02020603050405020304" pitchFamily="18" charset="0"/>
              <a:ea typeface="宋体" panose="02010600030101010101" pitchFamily="2" charset="-122"/>
            </a:endParaRPr>
          </a:p>
        </p:txBody>
      </p:sp>
      <p:pic>
        <p:nvPicPr>
          <p:cNvPr id="18" name="image842.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9556" y="1636467"/>
            <a:ext cx="5761714" cy="1152004"/>
          </a:xfrm>
          <a:prstGeom prst="rect">
            <a:avLst/>
          </a:prstGeom>
          <a:noFill/>
          <a:ln>
            <a:noFill/>
          </a:ln>
        </p:spPr>
      </p:pic>
      <p:pic>
        <p:nvPicPr>
          <p:cNvPr id="19" name="image843.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79387" y="4214345"/>
            <a:ext cx="1331427" cy="803880"/>
          </a:xfrm>
          <a:prstGeom prst="rect">
            <a:avLst/>
          </a:prstGeom>
          <a:noFill/>
          <a:ln>
            <a:noFill/>
          </a:ln>
        </p:spPr>
      </p:pic>
      <p:pic>
        <p:nvPicPr>
          <p:cNvPr id="21" name="image844.jpeg"/>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39464" y="4061173"/>
            <a:ext cx="1892028" cy="945177"/>
          </a:xfrm>
          <a:prstGeom prst="rect">
            <a:avLst/>
          </a:prstGeom>
          <a:noFill/>
          <a:ln>
            <a:noFill/>
          </a:ln>
        </p:spPr>
      </p:pic>
      <p:pic>
        <p:nvPicPr>
          <p:cNvPr id="22" name="image845.jpeg"/>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0691" y="4932607"/>
            <a:ext cx="7517162" cy="10407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blinds(horizontal)">
                                      <p:cBhvr>
                                        <p:cTn id="10" dur="500"/>
                                        <p:tgtEl>
                                          <p:spTgt spid="24">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animEffect transition="in" filter="blinds(horizontal)">
                                      <p:cBhvr>
                                        <p:cTn id="13" dur="500"/>
                                        <p:tgtEl>
                                          <p:spTgt spid="24">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4">
                                            <p:txEl>
                                              <p:pRg st="2" end="2"/>
                                            </p:txEl>
                                          </p:spTgt>
                                        </p:tgtEl>
                                        <p:attrNameLst>
                                          <p:attrName>style.visibility</p:attrName>
                                        </p:attrNameLst>
                                      </p:cBhvr>
                                      <p:to>
                                        <p:strVal val="visible"/>
                                      </p:to>
                                    </p:set>
                                    <p:animEffect transition="in" filter="blinds(horizontal)">
                                      <p:cBhvr>
                                        <p:cTn id="16" dur="500"/>
                                        <p:tgtEl>
                                          <p:spTgt spid="24">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animEffect transition="in" filter="blinds(horizontal)">
                                      <p:cBhvr>
                                        <p:cTn id="19" dur="500"/>
                                        <p:tgtEl>
                                          <p:spTgt spid="24">
                                            <p:txEl>
                                              <p:pRg st="3" end="3"/>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24">
                                            <p:txEl>
                                              <p:pRg st="4" end="4"/>
                                            </p:txEl>
                                          </p:spTgt>
                                        </p:tgtEl>
                                        <p:attrNameLst>
                                          <p:attrName>style.visibility</p:attrName>
                                        </p:attrNameLst>
                                      </p:cBhvr>
                                      <p:to>
                                        <p:strVal val="visible"/>
                                      </p:to>
                                    </p:set>
                                    <p:animEffect transition="in" filter="blinds(horizontal)">
                                      <p:cBhvr>
                                        <p:cTn id="22" dur="500"/>
                                        <p:tgtEl>
                                          <p:spTgt spid="24">
                                            <p:txEl>
                                              <p:pRg st="4" end="4"/>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linds(horizontal)">
                                      <p:cBhvr>
                                        <p:cTn id="25" dur="500"/>
                                        <p:tgtEl>
                                          <p:spTgt spid="18"/>
                                        </p:tgtEl>
                                      </p:cBhvr>
                                    </p:animEffect>
                                  </p:childTnLst>
                                </p:cTn>
                              </p:par>
                              <p:par>
                                <p:cTn id="26" presetID="3" presetClass="entr" presetSubtype="1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linds(horizontal)">
                                      <p:cBhvr>
                                        <p:cTn id="28" dur="500"/>
                                        <p:tgtEl>
                                          <p:spTgt spid="19"/>
                                        </p:tgtEl>
                                      </p:cBhvr>
                                    </p:animEffect>
                                  </p:childTnLst>
                                </p:cTn>
                              </p:par>
                              <p:par>
                                <p:cTn id="29" presetID="3" presetClass="entr" presetSubtype="1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linds(horizontal)">
                                      <p:cBhvr>
                                        <p:cTn id="31" dur="500"/>
                                        <p:tgtEl>
                                          <p:spTgt spid="21"/>
                                        </p:tgtEl>
                                      </p:cBhvr>
                                    </p:animEffect>
                                  </p:childTnLst>
                                </p:cTn>
                              </p:par>
                              <p:par>
                                <p:cTn id="32" presetID="3" presetClass="entr" presetSubtype="1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linds(horizontal)">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35" name="圆角矩形 34">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2.</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3354712"/>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间甲基苯酚</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甲基苯酚</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(2)                            +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err="1" smtClean="0">
                <a:latin typeface="Times New Roman" panose="02020603050405020304" pitchFamily="18" charset="0"/>
                <a:ea typeface="方正中等线简体" panose="03000509000000000000" pitchFamily="65" charset="-122"/>
                <a:cs typeface="Times New Roman" panose="02020603050405020304" pitchFamily="18" charset="0"/>
              </a:rPr>
              <a:t>HCl</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4" name="image887.jpeg" descr="source:si_idm1143494080;FounderCES"/>
          <p:cNvPicPr/>
          <p:nvPr/>
        </p:nvPicPr>
        <p:blipFill>
          <a:blip r:embed="rId5">
            <a:clrChange>
              <a:clrFrom>
                <a:srgbClr val="FFFFFF"/>
              </a:clrFrom>
              <a:clrTo>
                <a:srgbClr val="FFFFFF">
                  <a:alpha val="0"/>
                </a:srgbClr>
              </a:clrTo>
            </a:clrChange>
          </a:blip>
          <a:stretch>
            <a:fillRect/>
          </a:stretch>
        </p:blipFill>
        <p:spPr>
          <a:xfrm>
            <a:off x="920573" y="2386742"/>
            <a:ext cx="2592170" cy="2024865"/>
          </a:xfrm>
          <a:prstGeom prst="rect">
            <a:avLst/>
          </a:prstGeom>
        </p:spPr>
      </p:pic>
      <p:pic>
        <p:nvPicPr>
          <p:cNvPr id="15" name="image888.jpeg" descr="source:si_idm1143486520;FounderCES"/>
          <p:cNvPicPr/>
          <p:nvPr/>
        </p:nvPicPr>
        <p:blipFill>
          <a:blip r:embed="rId6">
            <a:clrChange>
              <a:clrFrom>
                <a:srgbClr val="FFFFFF"/>
              </a:clrFrom>
              <a:clrTo>
                <a:srgbClr val="FFFFFF">
                  <a:alpha val="0"/>
                </a:srgbClr>
              </a:clrTo>
            </a:clrChange>
          </a:blip>
          <a:stretch>
            <a:fillRect/>
          </a:stretch>
        </p:blipFill>
        <p:spPr>
          <a:xfrm>
            <a:off x="3663284" y="2440072"/>
            <a:ext cx="1692066" cy="1230717"/>
          </a:xfrm>
          <a:prstGeom prst="rect">
            <a:avLst/>
          </a:prstGeom>
        </p:spPr>
      </p:pic>
      <p:pic>
        <p:nvPicPr>
          <p:cNvPr id="16" name="image889.jpeg" descr="source:si_idm1143480544;FounderCES"/>
          <p:cNvPicPr/>
          <p:nvPr/>
        </p:nvPicPr>
        <p:blipFill>
          <a:blip r:embed="rId7">
            <a:clrChange>
              <a:clrFrom>
                <a:srgbClr val="FFFFFF"/>
              </a:clrFrom>
              <a:clrTo>
                <a:srgbClr val="FFFFFF">
                  <a:alpha val="0"/>
                </a:srgbClr>
              </a:clrTo>
            </a:clrChange>
          </a:blip>
          <a:stretch>
            <a:fillRect/>
          </a:stretch>
        </p:blipFill>
        <p:spPr>
          <a:xfrm>
            <a:off x="5355350" y="2848450"/>
            <a:ext cx="1961936" cy="806777"/>
          </a:xfrm>
          <a:prstGeom prst="rect">
            <a:avLst/>
          </a:prstGeom>
        </p:spPr>
      </p:pic>
      <p:pic>
        <p:nvPicPr>
          <p:cNvPr id="17" name="image890.jpeg" descr="source:si_idm1143474568;FounderCES"/>
          <p:cNvPicPr/>
          <p:nvPr/>
        </p:nvPicPr>
        <p:blipFill>
          <a:blip r:embed="rId8">
            <a:clrChange>
              <a:clrFrom>
                <a:srgbClr val="FFFFFF"/>
              </a:clrFrom>
              <a:clrTo>
                <a:srgbClr val="FFFFFF">
                  <a:alpha val="0"/>
                </a:srgbClr>
              </a:clrTo>
            </a:clrChange>
          </a:blip>
          <a:stretch>
            <a:fillRect/>
          </a:stretch>
        </p:blipFill>
        <p:spPr>
          <a:xfrm>
            <a:off x="7175326" y="2440072"/>
            <a:ext cx="3456384" cy="20569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blinds(horizontal)">
                                      <p:cBhvr>
                                        <p:cTn id="10" dur="500"/>
                                        <p:tgtEl>
                                          <p:spTgt spid="24">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animEffect transition="in" filter="blinds(horizontal)">
                                      <p:cBhvr>
                                        <p:cTn id="13" dur="500"/>
                                        <p:tgtEl>
                                          <p:spTgt spid="24">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par>
                                <p:cTn id="17" presetID="3" presetClass="entr" presetSubtype="1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linds(horizontal)">
                                      <p:cBhvr>
                                        <p:cTn id="19" dur="500"/>
                                        <p:tgtEl>
                                          <p:spTgt spid="15"/>
                                        </p:tgtEl>
                                      </p:cBhvr>
                                    </p:animEffect>
                                  </p:childTnLst>
                                </p:cTn>
                              </p:par>
                              <p:par>
                                <p:cTn id="20" presetID="3" presetClass="entr" presetSubtype="1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par>
                                <p:cTn id="23" presetID="3" presetClass="entr" presetSubtype="1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linds(horizont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35" name="圆角矩形 34">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2.</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001043"/>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NaOH</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醇溶液，加热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或碳碳双键</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NaOH</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水溶液，加热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—OH(</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或羟基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(4)AD</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5)12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8" name="image891.jpeg" descr="source:si_idm1143459016;FounderCES"/>
          <p:cNvPicPr/>
          <p:nvPr/>
        </p:nvPicPr>
        <p:blipFill>
          <a:blip r:embed="rId5">
            <a:clrChange>
              <a:clrFrom>
                <a:srgbClr val="FFFFFF"/>
              </a:clrFrom>
              <a:clrTo>
                <a:srgbClr val="FFFFFF">
                  <a:alpha val="0"/>
                </a:srgbClr>
              </a:clrTo>
            </a:clrChange>
          </a:blip>
          <a:stretch>
            <a:fillRect/>
          </a:stretch>
        </p:blipFill>
        <p:spPr>
          <a:xfrm>
            <a:off x="4727054" y="1085882"/>
            <a:ext cx="1638091" cy="860872"/>
          </a:xfrm>
          <a:prstGeom prst="rect">
            <a:avLst/>
          </a:prstGeom>
        </p:spPr>
      </p:pic>
      <p:pic>
        <p:nvPicPr>
          <p:cNvPr id="19" name="image892.jpeg"/>
          <p:cNvPicPr/>
          <p:nvPr/>
        </p:nvPicPr>
        <p:blipFill>
          <a:blip r:embed="rId6">
            <a:clrChange>
              <a:clrFrom>
                <a:srgbClr val="FFFFFF"/>
              </a:clrFrom>
              <a:clrTo>
                <a:srgbClr val="FFFFFF">
                  <a:alpha val="0"/>
                </a:srgbClr>
              </a:clrTo>
            </a:clrChange>
          </a:blip>
          <a:stretch>
            <a:fillRect/>
          </a:stretch>
        </p:blipFill>
        <p:spPr>
          <a:xfrm>
            <a:off x="1776378" y="2349054"/>
            <a:ext cx="685138" cy="2143135"/>
          </a:xfrm>
          <a:prstGeom prst="rect">
            <a:avLst/>
          </a:prstGeom>
        </p:spPr>
      </p:pic>
      <p:pic>
        <p:nvPicPr>
          <p:cNvPr id="21" name="image893.jpeg"/>
          <p:cNvPicPr/>
          <p:nvPr/>
        </p:nvPicPr>
        <p:blipFill>
          <a:blip r:embed="rId7">
            <a:clrChange>
              <a:clrFrom>
                <a:srgbClr val="FFFFFF"/>
              </a:clrFrom>
              <a:clrTo>
                <a:srgbClr val="FFFFFF">
                  <a:alpha val="0"/>
                </a:srgbClr>
              </a:clrTo>
            </a:clrChange>
          </a:blip>
          <a:stretch>
            <a:fillRect/>
          </a:stretch>
        </p:blipFill>
        <p:spPr>
          <a:xfrm>
            <a:off x="3227807" y="2716217"/>
            <a:ext cx="1524564" cy="1793697"/>
          </a:xfrm>
          <a:prstGeom prst="rect">
            <a:avLst/>
          </a:prstGeom>
        </p:spPr>
      </p:pic>
      <p:pic>
        <p:nvPicPr>
          <p:cNvPr id="22" name="image894.jpeg"/>
          <p:cNvPicPr/>
          <p:nvPr/>
        </p:nvPicPr>
        <p:blipFill>
          <a:blip r:embed="rId8">
            <a:clrChange>
              <a:clrFrom>
                <a:srgbClr val="FFFFFF"/>
              </a:clrFrom>
              <a:clrTo>
                <a:srgbClr val="FFFFFF">
                  <a:alpha val="0"/>
                </a:srgbClr>
              </a:clrTo>
            </a:clrChange>
          </a:blip>
          <a:stretch>
            <a:fillRect/>
          </a:stretch>
        </p:blipFill>
        <p:spPr>
          <a:xfrm>
            <a:off x="5416060" y="2568655"/>
            <a:ext cx="1294232" cy="17251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blinds(horizontal)">
                                      <p:cBhvr>
                                        <p:cTn id="10" dur="500"/>
                                        <p:tgtEl>
                                          <p:spTgt spid="24">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animEffect transition="in" filter="blinds(horizontal)">
                                      <p:cBhvr>
                                        <p:cTn id="13" dur="500"/>
                                        <p:tgtEl>
                                          <p:spTgt spid="24">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par>
                                <p:cTn id="17" presetID="3" presetClass="entr" presetSubtype="1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linds(horizontal)">
                                      <p:cBhvr>
                                        <p:cTn id="19" dur="500"/>
                                        <p:tgtEl>
                                          <p:spTgt spid="19"/>
                                        </p:tgtEl>
                                      </p:cBhvr>
                                    </p:animEffect>
                                  </p:childTnLst>
                                </p:cTn>
                              </p:par>
                              <p:par>
                                <p:cTn id="20" presetID="3" presetClass="entr" presetSubtype="1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linds(horizontal)">
                                      <p:cBhvr>
                                        <p:cTn id="22" dur="500"/>
                                        <p:tgtEl>
                                          <p:spTgt spid="21"/>
                                        </p:tgtEl>
                                      </p:cBhvr>
                                    </p:animEffect>
                                  </p:childTnLst>
                                </p:cTn>
                              </p:par>
                              <p:par>
                                <p:cTn id="23" presetID="3" presetClass="entr" presetSubtype="1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linds(horizontal)">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35" name="圆角矩形 34">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3.</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647374"/>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酚</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羟基、醚键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保护酚羟基　乙二醇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5" name="image920.jpeg"/>
          <p:cNvPicPr/>
          <p:nvPr/>
        </p:nvPicPr>
        <p:blipFill>
          <a:blip r:embed="rId5">
            <a:clrChange>
              <a:clrFrom>
                <a:srgbClr val="FFFFFF"/>
              </a:clrFrom>
              <a:clrTo>
                <a:srgbClr val="FFFFFF">
                  <a:alpha val="0"/>
                </a:srgbClr>
              </a:clrTo>
            </a:clrChange>
          </a:blip>
          <a:stretch>
            <a:fillRect/>
          </a:stretch>
        </p:blipFill>
        <p:spPr>
          <a:xfrm>
            <a:off x="8255446" y="1485578"/>
            <a:ext cx="719891" cy="25220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4">
                                            <p:txEl>
                                              <p:pRg st="2" end="2"/>
                                            </p:txEl>
                                          </p:spTgt>
                                        </p:tgtEl>
                                        <p:attrNameLst>
                                          <p:attrName>style.visibility</p:attrName>
                                        </p:attrNameLst>
                                      </p:cBhvr>
                                      <p:to>
                                        <p:strVal val="visible"/>
                                      </p:to>
                                    </p:set>
                                    <p:animEffect transition="in" filter="blinds(horizontal)">
                                      <p:cBhvr>
                                        <p:cTn id="10" dur="500"/>
                                        <p:tgtEl>
                                          <p:spTgt spid="24">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35" name="圆角矩形 34">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6" name="圆角矩形 35">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37" name="圆角矩形 36">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3.</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647374"/>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(4)</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1" name="image921.jpeg"/>
          <p:cNvPicPr/>
          <p:nvPr/>
        </p:nvPicPr>
        <p:blipFill>
          <a:blip r:embed="rId5">
            <a:clrChange>
              <a:clrFrom>
                <a:srgbClr val="FFFFFF"/>
              </a:clrFrom>
              <a:clrTo>
                <a:srgbClr val="FFFFFF">
                  <a:alpha val="0"/>
                </a:srgbClr>
              </a:clrTo>
            </a:clrChange>
          </a:blip>
          <a:stretch>
            <a:fillRect/>
          </a:stretch>
        </p:blipFill>
        <p:spPr>
          <a:xfrm>
            <a:off x="1719399" y="1341562"/>
            <a:ext cx="6729112" cy="39528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linds(horizontal)">
                                      <p:cBhvr>
                                        <p:cTn id="1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89206" y="892829"/>
            <a:ext cx="11412000" cy="3257045"/>
          </a:xfrm>
          <a:prstGeom prst="rect">
            <a:avLst/>
          </a:prstGeom>
        </p:spPr>
        <p:txBody>
          <a:bodyPr wrap="square">
            <a:spAutoFit/>
          </a:bodyPr>
          <a:lstStyle/>
          <a:p>
            <a:pPr>
              <a:lnSpc>
                <a:spcPct val="150000"/>
              </a:lnSpc>
              <a:spcAft>
                <a:spcPts val="0"/>
              </a:spcAf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规范解答有机综合大题的注意事项</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有机推断的过程完成后，分析题中问题，确定所要书写的有机物的结构、重要的反应等，解答时要注意规范书写有机物的结构简式，特别注意氢原子数的书写。此外，有些题目的问题中也蕴含着解题的信息，应注意合理运用。</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6" name="矩形 15"/>
          <p:cNvSpPr/>
          <p:nvPr/>
        </p:nvSpPr>
        <p:spPr>
          <a:xfrm>
            <a:off x="389949" y="285870"/>
            <a:ext cx="11465897" cy="1415732"/>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1.</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2025·</a:t>
            </a:r>
            <a:r>
              <a:rPr lang="zh-CN" altLang="zh-CN" sz="2800" dirty="0">
                <a:latin typeface="Times New Roman" panose="02020603050405020304" pitchFamily="18" charset="0"/>
                <a:ea typeface="方正楷体_GBK" panose="03000509000000000000" pitchFamily="65" charset="-122"/>
              </a:rPr>
              <a:t>深圳一模</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新型催化技术实现了乙酰丙酸乙酯的绿色高效合成，示意图如下：</a:t>
            </a:r>
            <a:endParaRPr lang="zh-CN" altLang="zh-CN" sz="2800" dirty="0">
              <a:effectLst/>
              <a:latin typeface="Times New Roman" panose="02020603050405020304" pitchFamily="18" charset="0"/>
              <a:ea typeface="宋体" panose="02010600030101010101" pitchFamily="2" charset="-122"/>
            </a:endParaRPr>
          </a:p>
        </p:txBody>
      </p:sp>
      <p:pic>
        <p:nvPicPr>
          <p:cNvPr id="21" name="image83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291" y="1814078"/>
            <a:ext cx="6589831" cy="1183668"/>
          </a:xfrm>
          <a:prstGeom prst="rect">
            <a:avLst/>
          </a:prstGeom>
          <a:noFill/>
          <a:ln>
            <a:noFill/>
          </a:ln>
        </p:spPr>
      </p:pic>
      <p:sp>
        <p:nvSpPr>
          <p:cNvPr id="22" name="矩形 21"/>
          <p:cNvSpPr/>
          <p:nvPr/>
        </p:nvSpPr>
        <p:spPr>
          <a:xfrm>
            <a:off x="389949" y="3349641"/>
            <a:ext cx="11465897" cy="69521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的分子式为</a:t>
            </a:r>
            <a:r>
              <a:rPr lang="zh-CN"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sp>
        <p:nvSpPr>
          <p:cNvPr id="4" name="矩形 3"/>
          <p:cNvSpPr/>
          <p:nvPr/>
        </p:nvSpPr>
        <p:spPr>
          <a:xfrm>
            <a:off x="4258623" y="3433566"/>
            <a:ext cx="1303562"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方正中等线简体" panose="03000509000000000000" pitchFamily="65" charset="-122"/>
              </a:rPr>
              <a:t>C</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5</a:t>
            </a:r>
            <a:r>
              <a:rPr lang="en-US" altLang="zh-CN" sz="2800" dirty="0" err="1">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4</a:t>
            </a:r>
            <a:r>
              <a:rPr lang="en-US" altLang="zh-CN" sz="2800" dirty="0" err="1">
                <a:solidFill>
                  <a:srgbClr val="C00000"/>
                </a:solidFill>
                <a:latin typeface="Times New Roman" panose="02020603050405020304" pitchFamily="18" charset="0"/>
                <a:ea typeface="方正中等线简体" panose="03000509000000000000" pitchFamily="65" charset="-122"/>
              </a:rPr>
              <a:t>O</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2</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21" name="image83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291" y="981522"/>
            <a:ext cx="6589831" cy="1183668"/>
          </a:xfrm>
          <a:prstGeom prst="rect">
            <a:avLst/>
          </a:prstGeom>
          <a:noFill/>
          <a:ln>
            <a:noFill/>
          </a:ln>
        </p:spPr>
      </p:pic>
      <p:sp>
        <p:nvSpPr>
          <p:cNvPr id="22" name="矩形 21"/>
          <p:cNvSpPr/>
          <p:nvPr/>
        </p:nvSpPr>
        <p:spPr>
          <a:xfrm>
            <a:off x="389949" y="2517085"/>
            <a:ext cx="11465897" cy="270839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 pos="6481445" algn="r"/>
              </a:tabLst>
            </a:pP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的某同分异构体，仅含一个五元环且不含其他环状结构，不发生银镜反应，在核磁共振氢谱图上只有</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组峰，峰面积比为</a:t>
            </a: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，其</a:t>
            </a:r>
            <a:r>
              <a:rPr lang="zh-CN" altLang="zh-CN" sz="2800" dirty="0" smtClean="0">
                <a:latin typeface="Times New Roman" panose="02020603050405020304" pitchFamily="18" charset="0"/>
                <a:ea typeface="方正中等线简体" panose="03000509000000000000" pitchFamily="65" charset="-122"/>
              </a:rPr>
              <a:t>结</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r>
              <a:rPr lang="zh-CN" altLang="zh-CN" sz="2800" dirty="0" smtClean="0">
                <a:latin typeface="Times New Roman" panose="02020603050405020304" pitchFamily="18" charset="0"/>
                <a:ea typeface="方正中等线简体" panose="03000509000000000000" pitchFamily="65" charset="-122"/>
              </a:rPr>
              <a:t>构</a:t>
            </a:r>
            <a:r>
              <a:rPr lang="zh-CN" altLang="zh-CN" sz="2800" dirty="0">
                <a:latin typeface="Times New Roman" panose="02020603050405020304" pitchFamily="18" charset="0"/>
                <a:ea typeface="方正中等线简体" panose="03000509000000000000" pitchFamily="65" charset="-122"/>
              </a:rPr>
              <a:t>简式为</a:t>
            </a:r>
            <a:r>
              <a:rPr lang="en-US" altLang="zh-CN" sz="2800" dirty="0" smtClean="0">
                <a:latin typeface="Times New Roman" panose="02020603050405020304" pitchFamily="18" charset="0"/>
                <a:ea typeface="方正中等线简体" panose="03000509000000000000" pitchFamily="65" charset="-122"/>
              </a:rPr>
              <a:t>______________________________(</a:t>
            </a:r>
            <a:r>
              <a:rPr lang="zh-CN" altLang="zh-CN" sz="2800" dirty="0">
                <a:latin typeface="Times New Roman" panose="02020603050405020304" pitchFamily="18" charset="0"/>
                <a:ea typeface="方正中等线简体" panose="03000509000000000000" pitchFamily="65" charset="-122"/>
              </a:rPr>
              <a:t>任写一种</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pic>
        <p:nvPicPr>
          <p:cNvPr id="9" name="image842.jpeg"/>
          <p:cNvPicPr/>
          <p:nvPr/>
        </p:nvPicPr>
        <p:blipFill>
          <a:blip r:embed="rId6"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2236" y="3954407"/>
            <a:ext cx="5256281" cy="105094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prstClr val="white"/>
                </a:solidFill>
                <a:latin typeface="Arial" panose="020B0604020202020204"/>
                <a:ea typeface="微软雅黑" panose="020B0503020204020204" charset="-122"/>
              </a:rPr>
              <a:t>1</a:t>
            </a:r>
            <a:endParaRPr kumimoji="1" lang="zh-CN" altLang="en-US" sz="1600" kern="0" dirty="0">
              <a:solidFill>
                <a:prstClr val="white"/>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prstClr val="white">
                    <a:lumMod val="50000"/>
                  </a:prstClr>
                </a:solidFill>
                <a:latin typeface="Arial" panose="020B0604020202020204"/>
                <a:ea typeface="微软雅黑" panose="020B0503020204020204" charset="-122"/>
              </a:rPr>
              <a:t>2</a:t>
            </a:r>
            <a:endParaRPr kumimoji="1" lang="zh-CN" altLang="en-US" sz="1600" kern="0" dirty="0">
              <a:solidFill>
                <a:prstClr val="white">
                  <a:lumMod val="50000"/>
                </a:prst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prstClr val="white">
                    <a:lumMod val="50000"/>
                  </a:prstClr>
                </a:solidFill>
                <a:latin typeface="Arial" panose="020B0604020202020204"/>
                <a:ea typeface="微软雅黑" panose="020B0503020204020204" charset="-122"/>
              </a:rPr>
              <a:t>3</a:t>
            </a:r>
            <a:endParaRPr kumimoji="1" lang="zh-CN" altLang="en-US" sz="1600" kern="0" dirty="0">
              <a:solidFill>
                <a:prstClr val="white">
                  <a:lumMod val="50000"/>
                </a:prst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lumMod val="50000"/>
                  </a:prst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lumMod val="50000"/>
                </a:prst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350342"/>
            <a:ext cx="11783838" cy="4031227"/>
            <a:chOff x="0" y="350342"/>
            <a:chExt cx="11783838" cy="4031227"/>
          </a:xfrm>
        </p:grpSpPr>
        <p:grpSp>
          <p:nvGrpSpPr>
            <p:cNvPr id="22" name="组合 21"/>
            <p:cNvGrpSpPr/>
            <p:nvPr/>
          </p:nvGrpSpPr>
          <p:grpSpPr>
            <a:xfrm>
              <a:off x="0" y="350342"/>
              <a:ext cx="11783838" cy="3835970"/>
              <a:chOff x="0" y="333450"/>
              <a:chExt cx="11783838" cy="3835970"/>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8" name="矩形 27"/>
              <p:cNvSpPr/>
              <p:nvPr/>
            </p:nvSpPr>
            <p:spPr>
              <a:xfrm>
                <a:off x="389206" y="629990"/>
                <a:ext cx="11394632" cy="3539430"/>
              </a:xfrm>
              <a:prstGeom prst="rect">
                <a:avLst/>
              </a:prstGeom>
            </p:spPr>
            <p:txBody>
              <a:bodyPr wrap="square">
                <a:spAutoFit/>
              </a:bodyPr>
              <a:lstStyle/>
              <a:p>
                <a:pPr>
                  <a:lnSpc>
                    <a:spcPct val="200000"/>
                  </a:lnSpc>
                  <a:spcAft>
                    <a:spcPts val="0"/>
                  </a:spcAft>
                  <a:tabLst>
                    <a:tab pos="4231005" algn="l"/>
                  </a:tabLst>
                </a:pPr>
                <a:r>
                  <a:rPr lang="en-US" altLang="zh-CN" sz="2800" dirty="0" smtClean="0">
                    <a:latin typeface="Times New Roman" panose="02020603050405020304" pitchFamily="18" charset="0"/>
                    <a:ea typeface="方正楷体_GBK"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rPr>
                  <a:t>中</a:t>
                </a:r>
                <a:r>
                  <a:rPr lang="zh-CN" altLang="zh-CN" sz="2800" dirty="0">
                    <a:latin typeface="Times New Roman" panose="02020603050405020304" pitchFamily="18" charset="0"/>
                    <a:ea typeface="方正楷体_GBK" panose="03000509000000000000" pitchFamily="65" charset="-122"/>
                  </a:rPr>
                  <a:t>醛基与氢气发生加成反应</a:t>
                </a:r>
                <a:r>
                  <a:rPr lang="zh-CN" altLang="zh-CN" sz="2800" dirty="0" smtClean="0">
                    <a:latin typeface="Times New Roman" panose="02020603050405020304" pitchFamily="18" charset="0"/>
                    <a:ea typeface="方正楷体_GBK" panose="03000509000000000000" pitchFamily="65" charset="-122"/>
                  </a:rPr>
                  <a:t>生成</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rPr>
                  <a:t>先</a:t>
                </a:r>
                <a:r>
                  <a:rPr lang="zh-CN" altLang="zh-CN" sz="2800" dirty="0">
                    <a:latin typeface="Times New Roman" panose="02020603050405020304" pitchFamily="18" charset="0"/>
                    <a:ea typeface="方正楷体_GBK" panose="03000509000000000000" pitchFamily="65" charset="-122"/>
                  </a:rPr>
                  <a:t>发生氧化反应再与乙醇发生酯化反应生成</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rPr>
                  <a:t>。</a:t>
                </a:r>
                <a:endParaRPr lang="zh-CN" altLang="zh-CN" sz="2800" dirty="0">
                  <a:latin typeface="Times New Roman" panose="02020603050405020304" pitchFamily="18" charset="0"/>
                  <a:ea typeface="宋体" panose="02010600030101010101" pitchFamily="2" charset="-122"/>
                </a:endParaRPr>
              </a:p>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rPr>
                  <a:t>由</a:t>
                </a:r>
                <a:r>
                  <a:rPr lang="zh-CN" altLang="zh-CN" sz="2800" dirty="0">
                    <a:latin typeface="Times New Roman" panose="02020603050405020304" pitchFamily="18" charset="0"/>
                    <a:ea typeface="方正楷体_GBK" panose="03000509000000000000" pitchFamily="65" charset="-122"/>
                  </a:rPr>
                  <a:t>题意可知化合物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楷体_GBK" panose="03000509000000000000" pitchFamily="65" charset="-122"/>
                  </a:rPr>
                  <a:t>的某同分异构体不含醛基，其结构具有对称性；符合的结构有</a:t>
                </a:r>
                <a:r>
                  <a:rPr lang="zh-CN" altLang="zh-CN" sz="2800" dirty="0" smtClean="0">
                    <a:latin typeface="Times New Roman" panose="02020603050405020304" pitchFamily="18" charset="0"/>
                    <a:ea typeface="方正楷体_GBK" panose="03000509000000000000" pitchFamily="65" charset="-122"/>
                  </a:rPr>
                  <a:t>：</a:t>
                </a:r>
                <a:r>
                  <a:rPr lang="en-US" altLang="zh-CN" sz="2800" dirty="0" smtClean="0">
                    <a:latin typeface="Times New Roman" panose="02020603050405020304" pitchFamily="18" charset="0"/>
                    <a:ea typeface="宋体" panose="02010600030101010101" pitchFamily="2" charset="-122"/>
                  </a:rPr>
                  <a:t>                                                               </a:t>
                </a:r>
                <a:r>
                  <a:rPr lang="zh-CN" altLang="zh-CN" sz="2800" dirty="0" smtClean="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p>
            </p:txBody>
          </p:sp>
        </p:grpSp>
        <p:pic>
          <p:nvPicPr>
            <p:cNvPr id="10" name="image846.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1403" y="787526"/>
              <a:ext cx="1277352" cy="771231"/>
            </a:xfrm>
            <a:prstGeom prst="rect">
              <a:avLst/>
            </a:prstGeom>
            <a:noFill/>
            <a:ln>
              <a:noFill/>
            </a:ln>
          </p:spPr>
        </p:pic>
        <p:pic>
          <p:nvPicPr>
            <p:cNvPr id="11" name="image847.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87294" y="811060"/>
              <a:ext cx="1369045" cy="770276"/>
            </a:xfrm>
            <a:prstGeom prst="rect">
              <a:avLst/>
            </a:prstGeom>
            <a:noFill/>
            <a:ln>
              <a:noFill/>
            </a:ln>
          </p:spPr>
        </p:pic>
        <p:pic>
          <p:nvPicPr>
            <p:cNvPr id="12" name="image848.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43478" y="827449"/>
              <a:ext cx="1297037" cy="729761"/>
            </a:xfrm>
            <a:prstGeom prst="rect">
              <a:avLst/>
            </a:prstGeom>
            <a:noFill/>
            <a:ln>
              <a:noFill/>
            </a:ln>
          </p:spPr>
        </p:pic>
        <p:pic>
          <p:nvPicPr>
            <p:cNvPr id="13" name="image849.jpeg"/>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91150" y="1589844"/>
              <a:ext cx="1871260" cy="934803"/>
            </a:xfrm>
            <a:prstGeom prst="rect">
              <a:avLst/>
            </a:prstGeom>
            <a:noFill/>
            <a:ln>
              <a:noFill/>
            </a:ln>
          </p:spPr>
        </p:pic>
        <p:pic>
          <p:nvPicPr>
            <p:cNvPr id="14" name="image850.jpeg"/>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3545" y="3191165"/>
              <a:ext cx="5940042" cy="1190404"/>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21" name="image83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291" y="333450"/>
            <a:ext cx="6589831" cy="1183668"/>
          </a:xfrm>
          <a:prstGeom prst="rect">
            <a:avLst/>
          </a:prstGeom>
          <a:noFill/>
          <a:ln>
            <a:noFill/>
          </a:ln>
        </p:spPr>
      </p:pic>
      <p:sp>
        <p:nvSpPr>
          <p:cNvPr id="22" name="矩形 21"/>
          <p:cNvSpPr/>
          <p:nvPr/>
        </p:nvSpPr>
        <p:spPr>
          <a:xfrm>
            <a:off x="389949" y="1869013"/>
            <a:ext cx="11465897" cy="2492950"/>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 pos="6481445" algn="r"/>
              </a:tabLst>
            </a:pP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制备化合物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Ⅳ</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的反应可以表示为</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Ⅰ</a:t>
            </a:r>
            <a:r>
              <a:rPr lang="en-US" altLang="zh-CN" sz="2800" dirty="0">
                <a:latin typeface="Times New Roman" panose="02020603050405020304" pitchFamily="18" charset="0"/>
                <a:ea typeface="方正中等线简体" panose="03000509000000000000" pitchFamily="65" charset="-122"/>
              </a:rPr>
              <a:t>+M</a:t>
            </a:r>
            <a:r>
              <a:rPr lang="en-US" altLang="zh-CN" sz="2800" dirty="0">
                <a:latin typeface="宋体" panose="02010600030101010101" pitchFamily="2" charset="-122"/>
                <a:ea typeface="方正中等线简体" panose="03000509000000000000" pitchFamily="65" charset="-122"/>
              </a:rPr>
              <a:t>→</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Ⅳ</a:t>
            </a:r>
            <a:r>
              <a:rPr lang="en-US"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200000"/>
              </a:lnSpc>
              <a:spcAft>
                <a:spcPts val="0"/>
              </a:spcAft>
              <a:tabLst>
                <a:tab pos="4231005" algn="l"/>
                <a:tab pos="6481445" algn="r"/>
              </a:tabLst>
            </a:pPr>
            <a:r>
              <a:rPr lang="en-US" altLang="zh-CN" sz="2800" dirty="0" smtClean="0">
                <a:latin typeface="Times New Roman" panose="02020603050405020304" pitchFamily="18" charset="0"/>
                <a:ea typeface="方正中等线简体" panose="03000509000000000000" pitchFamily="65" charset="-122"/>
              </a:rPr>
              <a:t>H</a:t>
            </a:r>
            <a:r>
              <a:rPr lang="en-US" altLang="zh-CN" sz="2800" baseline="-25000" dirty="0" smtClean="0">
                <a:latin typeface="Times New Roman" panose="02020603050405020304" pitchFamily="18" charset="0"/>
                <a:ea typeface="方正中等线简体" panose="03000509000000000000" pitchFamily="65" charset="-122"/>
              </a:rPr>
              <a:t>2</a:t>
            </a:r>
            <a:r>
              <a:rPr lang="en-US" altLang="zh-CN" sz="2800" dirty="0" smtClean="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中等线简体" panose="03000509000000000000" pitchFamily="65" charset="-122"/>
              </a:rPr>
              <a:t>，则化合物</a:t>
            </a:r>
            <a:r>
              <a:rPr lang="en-US" altLang="zh-CN" sz="2800" dirty="0">
                <a:latin typeface="Times New Roman" panose="02020603050405020304" pitchFamily="18" charset="0"/>
                <a:ea typeface="方正中等线简体" panose="03000509000000000000" pitchFamily="65" charset="-122"/>
              </a:rPr>
              <a:t>M</a:t>
            </a:r>
            <a:r>
              <a:rPr lang="zh-CN" altLang="zh-CN" sz="2800" dirty="0">
                <a:latin typeface="Times New Roman" panose="02020603050405020304" pitchFamily="18" charset="0"/>
                <a:ea typeface="方正中等线简体" panose="03000509000000000000" pitchFamily="65" charset="-122"/>
              </a:rPr>
              <a:t>为</a:t>
            </a:r>
            <a:r>
              <a:rPr lang="en-US" altLang="zh-CN" sz="2800" dirty="0" smtClean="0">
                <a:latin typeface="Times New Roman" panose="02020603050405020304" pitchFamily="18" charset="0"/>
                <a:ea typeface="方正中等线简体" panose="03000509000000000000" pitchFamily="65" charset="-122"/>
              </a:rPr>
              <a:t>________(</a:t>
            </a:r>
            <a:r>
              <a:rPr lang="zh-CN" altLang="zh-CN" sz="2800" dirty="0">
                <a:latin typeface="Times New Roman" panose="02020603050405020304" pitchFamily="18" charset="0"/>
                <a:ea typeface="方正中等线简体" panose="03000509000000000000" pitchFamily="65" charset="-122"/>
              </a:rPr>
              <a:t>填化学式</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；化合物</a:t>
            </a:r>
            <a:r>
              <a:rPr lang="en-US" altLang="zh-CN" sz="2800" dirty="0">
                <a:latin typeface="Times New Roman" panose="02020603050405020304" pitchFamily="18" charset="0"/>
                <a:ea typeface="方正中等线简体" panose="03000509000000000000" pitchFamily="65" charset="-122"/>
              </a:rPr>
              <a:t>M</a:t>
            </a:r>
            <a:r>
              <a:rPr lang="zh-CN" altLang="zh-CN" sz="2800" dirty="0">
                <a:latin typeface="Times New Roman" panose="02020603050405020304" pitchFamily="18" charset="0"/>
                <a:ea typeface="方正中等线简体" panose="03000509000000000000" pitchFamily="65" charset="-122"/>
              </a:rPr>
              <a:t>易溶于水，其原因是</a:t>
            </a:r>
            <a:r>
              <a:rPr lang="en-US" altLang="zh-CN" sz="2800" dirty="0" smtClean="0">
                <a:latin typeface="Times New Roman" panose="02020603050405020304" pitchFamily="18" charset="0"/>
                <a:ea typeface="方正中等线简体" panose="03000509000000000000" pitchFamily="65" charset="-122"/>
              </a:rPr>
              <a:t>___________________________</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8" name="image838.jpeg"/>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07546" y="1857138"/>
            <a:ext cx="2015276" cy="803616"/>
          </a:xfrm>
          <a:prstGeom prst="rect">
            <a:avLst/>
          </a:prstGeom>
          <a:noFill/>
          <a:ln>
            <a:noFill/>
          </a:ln>
        </p:spPr>
      </p:pic>
      <p:sp>
        <p:nvSpPr>
          <p:cNvPr id="3" name="矩形 2"/>
          <p:cNvSpPr/>
          <p:nvPr/>
        </p:nvSpPr>
        <p:spPr>
          <a:xfrm>
            <a:off x="3818190" y="2726175"/>
            <a:ext cx="944489" cy="523220"/>
          </a:xfrm>
          <a:prstGeom prst="rect">
            <a:avLst/>
          </a:prstGeom>
        </p:spPr>
        <p:txBody>
          <a:bodyPr wrap="none">
            <a:spAutoFit/>
          </a:bodyPr>
          <a:lstStyle/>
          <a:p>
            <a:r>
              <a:rPr lang="en-US" altLang="zh-CN" sz="2800" dirty="0" err="1" smtClean="0">
                <a:solidFill>
                  <a:srgbClr val="C00000"/>
                </a:solidFill>
                <a:latin typeface="Times New Roman" panose="02020603050405020304" pitchFamily="18" charset="0"/>
                <a:ea typeface="方正中等线简体" panose="03000509000000000000" pitchFamily="65" charset="-122"/>
              </a:rPr>
              <a:t>N</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2</a:t>
            </a:r>
            <a:r>
              <a:rPr lang="en-US" altLang="zh-CN" sz="2800" dirty="0" err="1" smtClean="0">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4</a:t>
            </a:r>
            <a:endParaRPr lang="zh-CN" altLang="en-US" sz="2800" dirty="0"/>
          </a:p>
        </p:txBody>
      </p:sp>
      <p:sp>
        <p:nvSpPr>
          <p:cNvPr id="11" name="矩形 10"/>
          <p:cNvSpPr/>
          <p:nvPr/>
        </p:nvSpPr>
        <p:spPr>
          <a:xfrm>
            <a:off x="613403" y="3598088"/>
            <a:ext cx="4456669" cy="523220"/>
          </a:xfrm>
          <a:prstGeom prst="rect">
            <a:avLst/>
          </a:prstGeom>
        </p:spPr>
        <p:txBody>
          <a:bodyPr wrap="none">
            <a:spAutoFit/>
          </a:bodyPr>
          <a:lstStyle/>
          <a:p>
            <a:r>
              <a:rPr lang="en-US" altLang="zh-CN" sz="2800" dirty="0" err="1" smtClean="0">
                <a:solidFill>
                  <a:srgbClr val="C00000"/>
                </a:solidFill>
                <a:latin typeface="Times New Roman" panose="02020603050405020304" pitchFamily="18" charset="0"/>
                <a:ea typeface="方正中等线简体" panose="03000509000000000000" pitchFamily="65" charset="-122"/>
              </a:rPr>
              <a:t>N</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2</a:t>
            </a:r>
            <a:r>
              <a:rPr lang="en-US" altLang="zh-CN" sz="2800" dirty="0" err="1" smtClean="0">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smtClean="0">
                <a:solidFill>
                  <a:srgbClr val="C00000"/>
                </a:solidFill>
                <a:latin typeface="Times New Roman" panose="02020603050405020304" pitchFamily="18" charset="0"/>
                <a:ea typeface="方正中等线简体" panose="03000509000000000000" pitchFamily="65" charset="-122"/>
              </a:rPr>
              <a:t>4</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与</a:t>
            </a:r>
            <a:r>
              <a:rPr lang="en-US" altLang="zh-CN" sz="2800" dirty="0">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dirty="0">
                <a:solidFill>
                  <a:srgbClr val="C00000"/>
                </a:solidFill>
                <a:latin typeface="Times New Roman" panose="02020603050405020304" pitchFamily="18" charset="0"/>
                <a:ea typeface="方正中等线简体" panose="03000509000000000000" pitchFamily="65" charset="-122"/>
              </a:rPr>
              <a:t>O</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之间可形成氢键</a:t>
            </a:r>
            <a:endParaRPr lang="zh-CN" altLang="en-US" sz="2800" dirty="0"/>
          </a:p>
        </p:txBody>
      </p:sp>
      <p:grpSp>
        <p:nvGrpSpPr>
          <p:cNvPr id="12" name="组合 11"/>
          <p:cNvGrpSpPr/>
          <p:nvPr/>
        </p:nvGrpSpPr>
        <p:grpSpPr>
          <a:xfrm>
            <a:off x="0" y="4365898"/>
            <a:ext cx="11783838" cy="1638524"/>
            <a:chOff x="0" y="350342"/>
            <a:chExt cx="11783838" cy="1638524"/>
          </a:xfrm>
        </p:grpSpPr>
        <p:grpSp>
          <p:nvGrpSpPr>
            <p:cNvPr id="13" name="组合 12"/>
            <p:cNvGrpSpPr/>
            <p:nvPr/>
          </p:nvGrpSpPr>
          <p:grpSpPr>
            <a:xfrm>
              <a:off x="0" y="350342"/>
              <a:ext cx="11783838" cy="1602988"/>
              <a:chOff x="0" y="333450"/>
              <a:chExt cx="11783838" cy="1602988"/>
            </a:xfrm>
          </p:grpSpPr>
          <p:sp>
            <p:nvSpPr>
              <p:cNvPr id="15" name="矩形 14"/>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389206" y="629990"/>
                <a:ext cx="11394632" cy="1306448"/>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dirty="0">
                    <a:latin typeface="Times New Roman" panose="02020603050405020304" pitchFamily="18" charset="0"/>
                    <a:ea typeface="方正楷体_GBK" panose="03000509000000000000" pitchFamily="65" charset="-122"/>
                  </a:rPr>
                  <a:t>可与</a:t>
                </a:r>
                <a:r>
                  <a:rPr lang="en-US" altLang="zh-CN" sz="2800" dirty="0">
                    <a:latin typeface="Times New Roman" panose="02020603050405020304" pitchFamily="18" charset="0"/>
                    <a:ea typeface="方正中等线简体" panose="03000509000000000000" pitchFamily="65" charset="-122"/>
                  </a:rPr>
                  <a:t>M</a:t>
                </a:r>
                <a:r>
                  <a:rPr lang="en-US" altLang="zh-CN" sz="2800" dirty="0">
                    <a:latin typeface="Times New Roman" panose="02020603050405020304" pitchFamily="18" charset="0"/>
                    <a:ea typeface="方正楷体_GBK"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N</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4</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先发生加成反应再发生消去反应制备化合物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Ⅳ</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N</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楷体_GBK" panose="03000509000000000000" pitchFamily="65" charset="-122"/>
                  </a:rPr>
                  <a:t>与</a:t>
                </a:r>
                <a:r>
                  <a:rPr lang="en-US" altLang="zh-CN" sz="2800" dirty="0">
                    <a:latin typeface="Times New Roman" panose="02020603050405020304" pitchFamily="18" charset="0"/>
                    <a:ea typeface="方正中等线简体" panose="03000509000000000000" pitchFamily="65" charset="-122"/>
                  </a:rPr>
                  <a:t>H</a:t>
                </a:r>
                <a:r>
                  <a:rPr lang="en-US" altLang="zh-CN" sz="2800" baseline="-25000" dirty="0">
                    <a:latin typeface="Times New Roman" panose="02020603050405020304" pitchFamily="18" charset="0"/>
                    <a:ea typeface="方正中等线简体" panose="03000509000000000000" pitchFamily="65" charset="-122"/>
                  </a:rPr>
                  <a:t>2</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楷体_GBK" panose="03000509000000000000" pitchFamily="65" charset="-122"/>
                  </a:rPr>
                  <a:t>之间可形成氢键，因此其易溶于水。</a:t>
                </a:r>
                <a:endParaRPr lang="zh-CN" altLang="zh-CN" sz="2800" dirty="0">
                  <a:effectLst/>
                  <a:latin typeface="Times New Roman" panose="02020603050405020304" pitchFamily="18" charset="0"/>
                  <a:ea typeface="宋体" panose="02010600030101010101" pitchFamily="2" charset="-122"/>
                </a:endParaRPr>
              </a:p>
            </p:txBody>
          </p:sp>
          <p:sp>
            <p:nvSpPr>
              <p:cNvPr id="17" name="文本框 16"/>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4" name="image851.jpeg"/>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8969" y="1300106"/>
              <a:ext cx="1727244" cy="688760"/>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21" name="image83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291" y="261442"/>
            <a:ext cx="6589831" cy="1183668"/>
          </a:xfrm>
          <a:prstGeom prst="rect">
            <a:avLst/>
          </a:prstGeom>
          <a:noFill/>
          <a:ln>
            <a:noFill/>
          </a:ln>
        </p:spPr>
      </p:pic>
      <p:sp>
        <p:nvSpPr>
          <p:cNvPr id="22" name="矩形 21"/>
          <p:cNvSpPr/>
          <p:nvPr/>
        </p:nvSpPr>
        <p:spPr>
          <a:xfrm>
            <a:off x="389949" y="1797005"/>
            <a:ext cx="11465897" cy="400105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(4)</a:t>
            </a:r>
            <a:r>
              <a:rPr lang="zh-CN" altLang="zh-CN" sz="2800" dirty="0">
                <a:latin typeface="Times New Roman" panose="02020603050405020304" pitchFamily="18" charset="0"/>
                <a:ea typeface="方正中等线简体" panose="03000509000000000000" pitchFamily="65" charset="-122"/>
              </a:rPr>
              <a:t>关于上述示意图中的相关物质及转化，下列说法不正确的</a:t>
            </a:r>
            <a:r>
              <a:rPr lang="zh-CN" altLang="zh-CN" sz="2800" dirty="0" smtClean="0">
                <a:latin typeface="Times New Roman" panose="02020603050405020304" pitchFamily="18" charset="0"/>
                <a:ea typeface="方正中等线简体" panose="03000509000000000000" pitchFamily="65" charset="-122"/>
              </a:rPr>
              <a:t>有</a:t>
            </a:r>
            <a:r>
              <a:rPr lang="en-US" altLang="zh-CN" sz="2800" dirty="0" smtClean="0">
                <a:latin typeface="Times New Roman" panose="02020603050405020304" pitchFamily="18" charset="0"/>
                <a:ea typeface="方正中等线简体" panose="03000509000000000000" pitchFamily="65" charset="-122"/>
              </a:rPr>
              <a:t>________</a:t>
            </a:r>
            <a:r>
              <a:rPr lang="zh-CN" altLang="zh-CN" sz="2800" u="sng" dirty="0" smtClean="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填字母</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到</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反应的原子利用率为</a:t>
            </a:r>
            <a:r>
              <a:rPr lang="en-US" altLang="zh-CN" sz="2800" dirty="0">
                <a:latin typeface="Times New Roman" panose="02020603050405020304" pitchFamily="18" charset="0"/>
                <a:ea typeface="方正中等线简体" panose="03000509000000000000" pitchFamily="65" charset="-122"/>
              </a:rPr>
              <a:t>100%</a:t>
            </a:r>
            <a:r>
              <a:rPr lang="zh-CN" altLang="zh-CN" sz="2800" dirty="0">
                <a:latin typeface="Times New Roman" panose="02020603050405020304" pitchFamily="18" charset="0"/>
                <a:ea typeface="方正中等线简体" panose="03000509000000000000" pitchFamily="65" charset="-122"/>
              </a:rPr>
              <a:t>，有</a:t>
            </a:r>
            <a:r>
              <a:rPr lang="en-US" altLang="zh-CN" sz="2800" dirty="0">
                <a:latin typeface="Times New Roman" panose="02020603050405020304" pitchFamily="18" charset="0"/>
                <a:ea typeface="方正中等线简体" panose="03000509000000000000" pitchFamily="65" charset="-122"/>
              </a:rPr>
              <a:t>C</a:t>
            </a:r>
            <a:r>
              <a:rPr lang="en-US" altLang="zh-CN" sz="2800" spc="-1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O</a:t>
            </a:r>
            <a:r>
              <a:rPr lang="zh-CN" altLang="zh-CN" sz="2800" dirty="0">
                <a:latin typeface="Times New Roman" panose="02020603050405020304" pitchFamily="18" charset="0"/>
                <a:ea typeface="方正中等线简体" panose="03000509000000000000" pitchFamily="65" charset="-122"/>
              </a:rPr>
              <a:t>的断裂与形成</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与乙醇互为同系物，能与金属钠反应</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dirty="0">
                <a:latin typeface="Times New Roman" panose="02020603050405020304" pitchFamily="18" charset="0"/>
                <a:ea typeface="方正中等线简体" panose="03000509000000000000" pitchFamily="65" charset="-122"/>
              </a:rPr>
              <a:t>在碱性环境中水解时，可消耗等物质的量的</a:t>
            </a:r>
            <a:r>
              <a:rPr lang="en-US" altLang="zh-CN" sz="2800" dirty="0" err="1">
                <a:latin typeface="Times New Roman" panose="02020603050405020304" pitchFamily="18" charset="0"/>
                <a:ea typeface="方正中等线简体" panose="03000509000000000000" pitchFamily="65" charset="-122"/>
              </a:rPr>
              <a:t>NaOH</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到化合物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dirty="0">
                <a:latin typeface="Times New Roman" panose="02020603050405020304" pitchFamily="18" charset="0"/>
                <a:ea typeface="方正中等线简体" panose="03000509000000000000" pitchFamily="65" charset="-122"/>
              </a:rPr>
              <a:t>的转化中，存在</a:t>
            </a: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中等线简体" panose="03000509000000000000" pitchFamily="65" charset="-122"/>
              </a:rPr>
              <a:t>原子杂化方式的改变</a:t>
            </a:r>
            <a:endParaRPr lang="zh-CN" altLang="zh-CN" sz="2800" dirty="0">
              <a:effectLst/>
              <a:latin typeface="Times New Roman" panose="02020603050405020304" pitchFamily="18" charset="0"/>
              <a:ea typeface="宋体" panose="02010600030101010101" pitchFamily="2" charset="-122"/>
            </a:endParaRPr>
          </a:p>
        </p:txBody>
      </p:sp>
      <p:sp>
        <p:nvSpPr>
          <p:cNvPr id="3" name="矩形 2"/>
          <p:cNvSpPr/>
          <p:nvPr/>
        </p:nvSpPr>
        <p:spPr>
          <a:xfrm>
            <a:off x="10559702" y="1917626"/>
            <a:ext cx="683200" cy="523220"/>
          </a:xfrm>
          <a:prstGeom prst="rect">
            <a:avLst/>
          </a:prstGeom>
        </p:spPr>
        <p:txBody>
          <a:bodyPr wrap="none">
            <a:spAutoFit/>
          </a:bodyPr>
          <a:lstStyle/>
          <a:p>
            <a:r>
              <a:rPr lang="en-US" altLang="zh-CN" sz="2800" dirty="0" smtClean="0">
                <a:solidFill>
                  <a:srgbClr val="C00000"/>
                </a:solidFill>
                <a:latin typeface="Times New Roman" panose="02020603050405020304" pitchFamily="18" charset="0"/>
                <a:ea typeface="方正中等线简体" panose="03000509000000000000" pitchFamily="65" charset="-122"/>
              </a:rPr>
              <a:t>AB</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2" name="组合 21"/>
          <p:cNvGrpSpPr/>
          <p:nvPr/>
        </p:nvGrpSpPr>
        <p:grpSpPr>
          <a:xfrm>
            <a:off x="0" y="350342"/>
            <a:ext cx="11783838" cy="4839130"/>
            <a:chOff x="0" y="333450"/>
            <a:chExt cx="11783838" cy="4839130"/>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89206" y="629990"/>
              <a:ext cx="11394632" cy="4542590"/>
            </a:xfrm>
            <a:prstGeom prst="rect">
              <a:avLst/>
            </a:prstGeom>
          </p:spPr>
          <p:txBody>
            <a:bodyPr wrap="square">
              <a:spAutoFit/>
            </a:bodyPr>
            <a:lstStyle/>
            <a:p>
              <a:pPr>
                <a:lnSpc>
                  <a:spcPct val="150000"/>
                </a:lnSpc>
                <a:spcAft>
                  <a:spcPts val="0"/>
                </a:spcAft>
                <a:tabLst>
                  <a:tab pos="423100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到</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的反应为醛基与氢气的加成反应，原子利用率为</a:t>
              </a:r>
              <a:r>
                <a:rPr lang="en-US" altLang="zh-CN" sz="2800" kern="0" dirty="0">
                  <a:latin typeface="Times New Roman" panose="02020603050405020304" pitchFamily="18" charset="0"/>
                  <a:ea typeface="方正中等线简体" panose="03000509000000000000" pitchFamily="65" charset="-122"/>
                </a:rPr>
                <a:t>100%</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，有</a:t>
              </a:r>
              <a:r>
                <a:rPr lang="en-US" altLang="zh-CN" sz="2800" kern="0" dirty="0">
                  <a:latin typeface="Times New Roman" panose="02020603050405020304" pitchFamily="18" charset="0"/>
                  <a:ea typeface="方正中等线简体" panose="03000509000000000000" pitchFamily="65" charset="-122"/>
                </a:rPr>
                <a:t>C</a:t>
              </a:r>
              <a:r>
                <a:rPr lang="en-US" altLang="zh-CN" sz="2800" kern="0" spc="-100" dirty="0">
                  <a:latin typeface="Times New Roman" panose="02020603050405020304" pitchFamily="18" charset="0"/>
                  <a:ea typeface="宋体" panose="02010600030101010101" pitchFamily="2" charset="-122"/>
                </a:rPr>
                <a:t>==</a:t>
              </a:r>
              <a:r>
                <a:rPr lang="en-US" altLang="zh-CN" sz="2800" kern="0" dirty="0">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的断裂，但不存在</a:t>
              </a:r>
              <a:r>
                <a:rPr lang="en-US" altLang="zh-CN" sz="2800" kern="0" dirty="0">
                  <a:latin typeface="Times New Roman" panose="02020603050405020304" pitchFamily="18" charset="0"/>
                  <a:ea typeface="方正中等线简体" panose="03000509000000000000" pitchFamily="65" charset="-122"/>
                </a:rPr>
                <a:t>C</a:t>
              </a:r>
              <a:r>
                <a:rPr lang="en-US" altLang="zh-CN" sz="2800" kern="0" spc="-100" dirty="0">
                  <a:latin typeface="Times New Roman" panose="02020603050405020304" pitchFamily="18" charset="0"/>
                  <a:ea typeface="宋体" panose="02010600030101010101" pitchFamily="2" charset="-122"/>
                </a:rPr>
                <a:t>==</a:t>
              </a:r>
              <a:r>
                <a:rPr lang="en-US" altLang="zh-CN" sz="2800" kern="0" dirty="0">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的形成，故</a:t>
              </a:r>
              <a:r>
                <a:rPr lang="en-US" altLang="zh-CN" sz="2800" kern="0" dirty="0">
                  <a:latin typeface="Times New Roman" panose="02020603050405020304" pitchFamily="18" charset="0"/>
                  <a:ea typeface="方正中等线简体" panose="03000509000000000000" pitchFamily="65" charset="-122"/>
                </a:rPr>
                <a:t>A</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与乙醇的结构不相似，不互为同系物，故</a:t>
              </a:r>
              <a:r>
                <a:rPr lang="en-US" altLang="zh-CN" sz="2800" kern="0" dirty="0">
                  <a:latin typeface="Times New Roman" panose="02020603050405020304" pitchFamily="18" charset="0"/>
                  <a:ea typeface="方正中等线简体" panose="03000509000000000000" pitchFamily="65" charset="-122"/>
                </a:rPr>
                <a:t>B</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中只含一个酯基，在碱性环境中水解时，可消耗等物质的量的</a:t>
              </a:r>
              <a:r>
                <a:rPr lang="en-US" altLang="zh-CN" sz="2800" kern="0" dirty="0" err="1">
                  <a:latin typeface="Times New Roman" panose="02020603050405020304" pitchFamily="18" charset="0"/>
                  <a:ea typeface="方正中等线简体" panose="03000509000000000000" pitchFamily="65" charset="-122"/>
                </a:rPr>
                <a:t>NaOH</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，故</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到化合物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的转化中，碳碳双键断裂，</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中形成多个碳碳单键，因此存在</a:t>
              </a:r>
              <a:r>
                <a:rPr lang="en-US" altLang="zh-CN" sz="2800" kern="0" dirty="0">
                  <a:latin typeface="Times New Roman" panose="02020603050405020304" pitchFamily="18" charset="0"/>
                  <a:ea typeface="方正中等线简体" panose="03000509000000000000" pitchFamily="65" charset="-122"/>
                </a:rPr>
                <a:t>C</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原子杂化方式的改变，故</a:t>
              </a:r>
              <a:r>
                <a:rPr lang="en-US" altLang="zh-CN" sz="2800" kern="0" dirty="0">
                  <a:latin typeface="Times New Roman" panose="02020603050405020304" pitchFamily="18" charset="0"/>
                  <a:ea typeface="方正中等线简体" panose="03000509000000000000" pitchFamily="65" charset="-122"/>
                </a:rPr>
                <a:t>D</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正确。</a:t>
              </a:r>
              <a:endParaRPr lang="zh-CN" altLang="zh-CN" sz="2800" dirty="0">
                <a:effectLst/>
                <a:latin typeface="Times New Roman" panose="02020603050405020304" pitchFamily="18" charset="0"/>
                <a:ea typeface="宋体" panose="02010600030101010101" pitchFamily="2" charset="-122"/>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21" name="image83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291" y="261442"/>
            <a:ext cx="6589831" cy="1183668"/>
          </a:xfrm>
          <a:prstGeom prst="rect">
            <a:avLst/>
          </a:prstGeom>
          <a:noFill/>
          <a:ln>
            <a:noFill/>
          </a:ln>
        </p:spPr>
      </p:pic>
      <p:sp>
        <p:nvSpPr>
          <p:cNvPr id="22" name="矩形 21"/>
          <p:cNvSpPr/>
          <p:nvPr/>
        </p:nvSpPr>
        <p:spPr>
          <a:xfrm>
            <a:off x="389949" y="1797005"/>
            <a:ext cx="11465897" cy="69521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kern="0" dirty="0">
                <a:latin typeface="Times New Roman" panose="02020603050405020304" pitchFamily="18" charset="0"/>
                <a:ea typeface="方正中等线简体" panose="03000509000000000000" pitchFamily="65" charset="-122"/>
              </a:rPr>
              <a:t>(5)</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对化合物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，分析预测其可能的化学性质，完成下表。</a:t>
            </a:r>
            <a:endParaRPr lang="zh-CN" altLang="zh-CN" sz="2800" dirty="0">
              <a:effectLst/>
              <a:latin typeface="Times New Roman" panose="02020603050405020304" pitchFamily="18" charset="0"/>
              <a:ea typeface="宋体" panose="02010600030101010101" pitchFamily="2" charset="-122"/>
            </a:endParaRPr>
          </a:p>
        </p:txBody>
      </p:sp>
      <p:graphicFrame>
        <p:nvGraphicFramePr>
          <p:cNvPr id="12" name="表格 11"/>
          <p:cNvGraphicFramePr>
            <a:graphicFrameLocks noGrp="1"/>
          </p:cNvGraphicFramePr>
          <p:nvPr/>
        </p:nvGraphicFramePr>
        <p:xfrm>
          <a:off x="626248" y="2627760"/>
          <a:ext cx="11013573" cy="3250306"/>
        </p:xfrm>
        <a:graphic>
          <a:graphicData uri="http://schemas.openxmlformats.org/drawingml/2006/table">
            <a:tbl>
              <a:tblPr firstRow="1" firstCol="1" bandRow="1"/>
              <a:tblGrid>
                <a:gridCol w="1331776"/>
                <a:gridCol w="3057062"/>
                <a:gridCol w="3024336"/>
                <a:gridCol w="3600399"/>
              </a:tblGrid>
              <a:tr h="405130">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序号</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反应</a:t>
                      </a:r>
                      <a:r>
                        <a:rPr lang="zh-CN" sz="2800" kern="100" dirty="0" smtClean="0">
                          <a:effectLst/>
                          <a:latin typeface="Times New Roman" panose="02020603050405020304" pitchFamily="18" charset="0"/>
                          <a:ea typeface="方正中等线简体" panose="03000509000000000000" pitchFamily="65" charset="-122"/>
                        </a:rPr>
                        <a:t>试剂</a:t>
                      </a:r>
                      <a:r>
                        <a:rPr lang="zh-CN" sz="2800" kern="100" dirty="0">
                          <a:effectLst/>
                          <a:latin typeface="Times New Roman" panose="02020603050405020304" pitchFamily="18" charset="0"/>
                          <a:ea typeface="方正中等线简体" panose="03000509000000000000" pitchFamily="65" charset="-122"/>
                        </a:rPr>
                        <a:t>、条件</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反应</a:t>
                      </a:r>
                      <a:r>
                        <a:rPr lang="zh-CN" sz="2800" kern="100" dirty="0" smtClean="0">
                          <a:effectLst/>
                          <a:latin typeface="Times New Roman" panose="02020603050405020304" pitchFamily="18" charset="0"/>
                          <a:ea typeface="方正中等线简体" panose="03000509000000000000" pitchFamily="65" charset="-122"/>
                        </a:rPr>
                        <a:t>形成的</a:t>
                      </a:r>
                      <a:r>
                        <a:rPr lang="zh-CN" sz="2800" kern="100" dirty="0">
                          <a:effectLst/>
                          <a:latin typeface="Times New Roman" panose="02020603050405020304" pitchFamily="18" charset="0"/>
                          <a:ea typeface="方正中等线简体" panose="03000509000000000000" pitchFamily="65" charset="-122"/>
                        </a:rPr>
                        <a:t>新结构</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a:effectLst/>
                          <a:latin typeface="Times New Roman" panose="02020603050405020304" pitchFamily="18" charset="0"/>
                          <a:ea typeface="方正中等线简体" panose="03000509000000000000" pitchFamily="65" charset="-122"/>
                        </a:rPr>
                        <a:t>反应类型</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37682">
                <a:tc>
                  <a:txBody>
                    <a:bodyPr/>
                    <a:lstStyle/>
                    <a:p>
                      <a:pPr algn="ctr">
                        <a:lnSpc>
                          <a:spcPct val="150000"/>
                        </a:lnSpc>
                        <a:spcAft>
                          <a:spcPts val="0"/>
                        </a:spcAft>
                        <a:tabLst>
                          <a:tab pos="4231005" algn="l"/>
                        </a:tabLst>
                      </a:pPr>
                      <a:r>
                        <a:rPr lang="zh-CN" sz="2800" kern="100">
                          <a:effectLst/>
                          <a:latin typeface="宋体" panose="02010600030101010101" pitchFamily="2" charset="-122"/>
                          <a:ea typeface="方正中等线简体" panose="03000509000000000000" pitchFamily="65" charset="-122"/>
                          <a:cs typeface="宋体" panose="02010600030101010101" pitchFamily="2" charset="-122"/>
                        </a:rPr>
                        <a:t>①</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a:effectLst/>
                          <a:latin typeface="Times New Roman" panose="02020603050405020304" pitchFamily="18" charset="0"/>
                          <a:ea typeface="宋体" panose="02010600030101010101" pitchFamily="2" charset="-122"/>
                        </a:rPr>
                        <a:t> </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a:effectLst/>
                          <a:latin typeface="Times New Roman" panose="02020603050405020304" pitchFamily="18" charset="0"/>
                          <a:ea typeface="宋体" panose="02010600030101010101" pitchFamily="2" charset="-122"/>
                        </a:rPr>
                        <a:t> </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a:effectLst/>
                          <a:latin typeface="Times New Roman" panose="02020603050405020304" pitchFamily="18" charset="0"/>
                          <a:ea typeface="宋体" panose="02010600030101010101" pitchFamily="2" charset="-122"/>
                        </a:rPr>
                        <a:t> </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3334">
                <a:tc>
                  <a:txBody>
                    <a:bodyPr/>
                    <a:lstStyle/>
                    <a:p>
                      <a:pPr algn="ctr">
                        <a:lnSpc>
                          <a:spcPct val="150000"/>
                        </a:lnSpc>
                        <a:spcAft>
                          <a:spcPts val="0"/>
                        </a:spcAft>
                        <a:tabLst>
                          <a:tab pos="4231005" algn="l"/>
                        </a:tabLst>
                      </a:pPr>
                      <a:r>
                        <a:rPr lang="zh-CN" sz="2800" kern="100">
                          <a:effectLst/>
                          <a:latin typeface="宋体" panose="02010600030101010101" pitchFamily="2" charset="-122"/>
                          <a:ea typeface="方正中等线简体" panose="03000509000000000000" pitchFamily="65" charset="-122"/>
                          <a:cs typeface="宋体" panose="02010600030101010101" pitchFamily="2" charset="-122"/>
                        </a:rPr>
                        <a:t>②</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a:effectLst/>
                          <a:latin typeface="Times New Roman" panose="02020603050405020304" pitchFamily="18" charset="0"/>
                          <a:ea typeface="宋体" panose="02010600030101010101" pitchFamily="2" charset="-122"/>
                        </a:rPr>
                        <a:t> </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dirty="0">
                          <a:effectLst/>
                          <a:latin typeface="Times New Roman" panose="02020603050405020304" pitchFamily="18" charset="0"/>
                          <a:ea typeface="宋体" panose="02010600030101010101" pitchFamily="2" charset="-122"/>
                        </a:rPr>
                        <a:t> </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取代反应</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8" name="image982.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51190" y="3499500"/>
            <a:ext cx="1196445" cy="722382"/>
          </a:xfrm>
          <a:prstGeom prst="rect">
            <a:avLst/>
          </a:prstGeom>
          <a:noFill/>
          <a:ln>
            <a:noFill/>
          </a:ln>
        </p:spPr>
      </p:pic>
      <p:sp>
        <p:nvSpPr>
          <p:cNvPr id="6" name="矩形 5"/>
          <p:cNvSpPr/>
          <p:nvPr/>
        </p:nvSpPr>
        <p:spPr>
          <a:xfrm>
            <a:off x="1997132" y="3599081"/>
            <a:ext cx="3078087"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2</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、催化剂，</a:t>
            </a:r>
            <a:r>
              <a:rPr lang="zh-CN" altLang="zh-CN" sz="28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加热</a:t>
            </a:r>
            <a:endParaRPr lang="zh-CN" altLang="en-US" sz="2800" dirty="0"/>
          </a:p>
        </p:txBody>
      </p:sp>
      <p:sp>
        <p:nvSpPr>
          <p:cNvPr id="15" name="矩形 14"/>
          <p:cNvSpPr/>
          <p:nvPr/>
        </p:nvSpPr>
        <p:spPr>
          <a:xfrm>
            <a:off x="8055060" y="3590271"/>
            <a:ext cx="3656770" cy="523220"/>
          </a:xfrm>
          <a:prstGeom prst="rect">
            <a:avLst/>
          </a:prstGeom>
        </p:spPr>
        <p:txBody>
          <a:bodyPr wrap="none">
            <a:spAutoFit/>
          </a:bodyPr>
          <a:lstStyle/>
          <a:p>
            <a:r>
              <a:rPr lang="zh-CN" altLang="zh-CN" sz="28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加成反应</a:t>
            </a:r>
            <a:r>
              <a:rPr lang="en-US" altLang="zh-CN" sz="2800" dirty="0">
                <a:solidFill>
                  <a:srgbClr val="C00000"/>
                </a:solidFill>
                <a:latin typeface="Times New Roman" panose="02020603050405020304" pitchFamily="18" charset="0"/>
                <a:ea typeface="方正中等线简体" panose="03000509000000000000" pitchFamily="65" charset="-122"/>
              </a:rPr>
              <a:t>(</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或还原反应</a:t>
            </a:r>
            <a:r>
              <a:rPr lang="en-US" altLang="zh-CN" sz="28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sp>
        <p:nvSpPr>
          <p:cNvPr id="16" name="矩形 15"/>
          <p:cNvSpPr/>
          <p:nvPr/>
        </p:nvSpPr>
        <p:spPr>
          <a:xfrm>
            <a:off x="1930617" y="4426031"/>
            <a:ext cx="3078086" cy="1384995"/>
          </a:xfrm>
          <a:prstGeom prst="rect">
            <a:avLst/>
          </a:prstGeom>
        </p:spPr>
        <p:txBody>
          <a:bodyPr wrap="square">
            <a:spAutoFit/>
          </a:bodyPr>
          <a:lstStyle/>
          <a:p>
            <a:pPr>
              <a:lnSpc>
                <a:spcPct val="150000"/>
              </a:lnSpc>
            </a:pP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浓</a:t>
            </a:r>
            <a:r>
              <a:rPr lang="en-US" altLang="zh-CN" sz="2800" dirty="0" err="1">
                <a:solidFill>
                  <a:srgbClr val="C00000"/>
                </a:solidFill>
                <a:latin typeface="Times New Roman" panose="02020603050405020304" pitchFamily="18" charset="0"/>
                <a:ea typeface="方正中等线简体" panose="03000509000000000000" pitchFamily="65" charset="-122"/>
              </a:rPr>
              <a:t>HBr</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，加热</a:t>
            </a:r>
            <a:r>
              <a:rPr lang="en-US" altLang="zh-CN" sz="2800" dirty="0">
                <a:solidFill>
                  <a:srgbClr val="C00000"/>
                </a:solidFill>
                <a:latin typeface="Times New Roman" panose="02020603050405020304" pitchFamily="18" charset="0"/>
                <a:ea typeface="方正中等线简体" panose="03000509000000000000" pitchFamily="65" charset="-122"/>
              </a:rPr>
              <a:t>(</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或乙酸、浓硫酸，加热</a:t>
            </a:r>
            <a:r>
              <a:rPr lang="en-US" altLang="zh-CN" sz="28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nvGrpSpPr>
          <p:cNvPr id="10" name="组合 9"/>
          <p:cNvGrpSpPr/>
          <p:nvPr/>
        </p:nvGrpSpPr>
        <p:grpSpPr>
          <a:xfrm>
            <a:off x="5087094" y="4652200"/>
            <a:ext cx="3041908" cy="698140"/>
            <a:chOff x="5087094" y="4652200"/>
            <a:chExt cx="3041908" cy="698140"/>
          </a:xfrm>
        </p:grpSpPr>
        <p:pic>
          <p:nvPicPr>
            <p:cNvPr id="17" name="image843.jpeg"/>
            <p:cNvPicPr/>
            <p:nvPr/>
          </p:nvPicPr>
          <p:blipFill>
            <a:blip r:embed="rId7"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87094" y="4653930"/>
              <a:ext cx="1080885" cy="652610"/>
            </a:xfrm>
            <a:prstGeom prst="rect">
              <a:avLst/>
            </a:prstGeom>
            <a:noFill/>
            <a:ln>
              <a:noFill/>
            </a:ln>
          </p:spPr>
        </p:pic>
        <p:pic>
          <p:nvPicPr>
            <p:cNvPr id="18" name="image844.jpeg"/>
            <p:cNvPicPr/>
            <p:nvPr/>
          </p:nvPicPr>
          <p:blipFill>
            <a:blip r:embed="rId8"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19379" y="4652200"/>
              <a:ext cx="1373745" cy="686265"/>
            </a:xfrm>
            <a:prstGeom prst="rect">
              <a:avLst/>
            </a:prstGeom>
            <a:noFill/>
            <a:ln>
              <a:noFill/>
            </a:ln>
          </p:spPr>
        </p:pic>
        <p:sp>
          <p:nvSpPr>
            <p:cNvPr id="9" name="矩形 8"/>
            <p:cNvSpPr/>
            <p:nvPr/>
          </p:nvSpPr>
          <p:spPr>
            <a:xfrm>
              <a:off x="5998291" y="4827120"/>
              <a:ext cx="2130711"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方正中等线简体" panose="03000509000000000000" pitchFamily="65" charset="-122"/>
                </a:rPr>
                <a:t>(</a:t>
              </a:r>
              <a:r>
                <a:rPr lang="zh-CN" altLang="zh-CN" sz="28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673944"/>
            <a:ext cx="11783838" cy="3835970"/>
            <a:chOff x="0" y="350342"/>
            <a:chExt cx="11783838" cy="3835970"/>
          </a:xfrm>
        </p:grpSpPr>
        <p:grpSp>
          <p:nvGrpSpPr>
            <p:cNvPr id="22" name="组合 21"/>
            <p:cNvGrpSpPr/>
            <p:nvPr/>
          </p:nvGrpSpPr>
          <p:grpSpPr>
            <a:xfrm>
              <a:off x="0" y="350342"/>
              <a:ext cx="11783838" cy="3835970"/>
              <a:chOff x="0" y="333450"/>
              <a:chExt cx="11783838" cy="3835970"/>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89206" y="629990"/>
                <a:ext cx="11394632" cy="3539430"/>
              </a:xfrm>
              <a:prstGeom prst="rect">
                <a:avLst/>
              </a:prstGeom>
            </p:spPr>
            <p:txBody>
              <a:bodyPr wrap="square">
                <a:spAutoFit/>
              </a:bodyPr>
              <a:lstStyle/>
              <a:p>
                <a:pPr>
                  <a:lnSpc>
                    <a:spcPct val="20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楷体_GBK" panose="03000509000000000000" pitchFamily="65" charset="-122"/>
                  </a:rPr>
                  <a:t>中碳碳双键与氢气在催化剂加热条件下发生加成反应或还原反应转化</a:t>
                </a:r>
                <a:r>
                  <a:rPr lang="zh-CN" altLang="zh-CN" sz="2800" dirty="0" smtClean="0">
                    <a:latin typeface="Times New Roman" panose="02020603050405020304" pitchFamily="18" charset="0"/>
                    <a:ea typeface="方正楷体_GBK" panose="03000509000000000000" pitchFamily="65" charset="-122"/>
                  </a:rPr>
                  <a:t>为</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楷体_GBK" panose="03000509000000000000" pitchFamily="65" charset="-122"/>
                  </a:rPr>
                  <a:t>中的醇羟基与浓</a:t>
                </a:r>
                <a:r>
                  <a:rPr lang="en-US" altLang="zh-CN" sz="2800" dirty="0" err="1">
                    <a:latin typeface="Times New Roman" panose="02020603050405020304" pitchFamily="18" charset="0"/>
                    <a:ea typeface="方正中等线简体" panose="03000509000000000000" pitchFamily="65" charset="-122"/>
                  </a:rPr>
                  <a:t>HBr</a:t>
                </a:r>
                <a:r>
                  <a:rPr lang="zh-CN" altLang="zh-CN" sz="2800" dirty="0">
                    <a:latin typeface="Times New Roman" panose="02020603050405020304" pitchFamily="18" charset="0"/>
                    <a:ea typeface="方正楷体_GBK" panose="03000509000000000000" pitchFamily="65" charset="-122"/>
                  </a:rPr>
                  <a:t>在加热条件下，发生取代反应</a:t>
                </a:r>
                <a:r>
                  <a:rPr lang="zh-CN" altLang="zh-CN" sz="2800" dirty="0" smtClean="0">
                    <a:latin typeface="Times New Roman" panose="02020603050405020304" pitchFamily="18" charset="0"/>
                    <a:ea typeface="方正楷体_GBK" panose="03000509000000000000" pitchFamily="65" charset="-122"/>
                  </a:rPr>
                  <a:t>生成</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，或化合物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楷体_GBK" panose="03000509000000000000" pitchFamily="65" charset="-122"/>
                  </a:rPr>
                  <a:t>中的醇羟基与乙酸在浓硫酸、加热条件下，发生酯化反应</a:t>
                </a:r>
                <a:r>
                  <a:rPr lang="zh-CN" altLang="zh-CN" sz="2800" dirty="0" smtClean="0">
                    <a:latin typeface="Times New Roman" panose="02020603050405020304" pitchFamily="18" charset="0"/>
                    <a:ea typeface="方正楷体_GBK" panose="03000509000000000000" pitchFamily="65" charset="-122"/>
                  </a:rPr>
                  <a:t>生成</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0" name="image854.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3151" y="1567149"/>
              <a:ext cx="1349360" cy="814708"/>
            </a:xfrm>
            <a:prstGeom prst="rect">
              <a:avLst/>
            </a:prstGeom>
            <a:noFill/>
            <a:ln>
              <a:noFill/>
            </a:ln>
          </p:spPr>
        </p:pic>
        <p:pic>
          <p:nvPicPr>
            <p:cNvPr id="11" name="image855.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0424" y="2482766"/>
              <a:ext cx="1205344" cy="727755"/>
            </a:xfrm>
            <a:prstGeom prst="rect">
              <a:avLst/>
            </a:prstGeom>
            <a:noFill/>
            <a:ln>
              <a:noFill/>
            </a:ln>
          </p:spPr>
        </p:pic>
        <p:pic>
          <p:nvPicPr>
            <p:cNvPr id="12" name="image856.jpeg"/>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78982" y="3210521"/>
              <a:ext cx="1729721" cy="864096"/>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22" name="矩形 21"/>
          <p:cNvSpPr/>
          <p:nvPr/>
        </p:nvSpPr>
        <p:spPr>
          <a:xfrm>
            <a:off x="389949" y="981522"/>
            <a:ext cx="11465897" cy="4431942"/>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2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(6)</a:t>
            </a:r>
            <a:r>
              <a:rPr lang="zh-CN" altLang="zh-CN" sz="2800" dirty="0">
                <a:latin typeface="Times New Roman" panose="02020603050405020304" pitchFamily="18" charset="0"/>
                <a:ea typeface="方正中等线简体" panose="03000509000000000000" pitchFamily="65" charset="-122"/>
              </a:rPr>
              <a:t>利用羟醛缩合反应</a:t>
            </a:r>
            <a:r>
              <a:rPr lang="zh-CN" altLang="zh-CN" sz="2800" dirty="0" smtClean="0">
                <a:latin typeface="Times New Roman" panose="02020603050405020304" pitchFamily="18" charset="0"/>
                <a:ea typeface="方正中等线简体" panose="03000509000000000000" pitchFamily="65" charset="-122"/>
              </a:rPr>
              <a:t>：</a:t>
            </a:r>
            <a:r>
              <a:rPr lang="en-US" altLang="zh-CN" sz="2800" dirty="0" smtClean="0">
                <a:latin typeface="Times New Roman" panose="02020603050405020304" pitchFamily="18" charset="0"/>
                <a:ea typeface="宋体" panose="02010600030101010101" pitchFamily="2" charset="-122"/>
              </a:rPr>
              <a:t>                                                                      </a:t>
            </a:r>
            <a:r>
              <a:rPr lang="en-US" altLang="zh-CN" sz="2800" dirty="0" smtClean="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R</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R'</a:t>
            </a:r>
            <a:r>
              <a:rPr lang="zh-CN" altLang="zh-CN" sz="2800" dirty="0">
                <a:latin typeface="Times New Roman" panose="02020603050405020304" pitchFamily="18" charset="0"/>
                <a:ea typeface="方正中等线简体" panose="03000509000000000000" pitchFamily="65" charset="-122"/>
              </a:rPr>
              <a:t>为烃基或</a:t>
            </a:r>
            <a:r>
              <a:rPr lang="en-US" altLang="zh-CN" sz="2800" dirty="0">
                <a:latin typeface="Times New Roman" panose="02020603050405020304" pitchFamily="18" charset="0"/>
                <a:ea typeface="方正中等线简体" panose="03000509000000000000" pitchFamily="65" charset="-122"/>
              </a:rPr>
              <a:t>H)</a:t>
            </a:r>
            <a:r>
              <a:rPr lang="zh-CN" altLang="zh-CN" sz="2800" dirty="0">
                <a:latin typeface="Times New Roman" panose="02020603050405020304" pitchFamily="18" charset="0"/>
                <a:ea typeface="方正中等线简体" panose="03000509000000000000" pitchFamily="65" charset="-122"/>
              </a:rPr>
              <a:t>的原理，以乙烯为唯一有机原料，合成</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。基于</a:t>
            </a:r>
            <a:r>
              <a:rPr lang="zh-CN" altLang="zh-CN" sz="2800" dirty="0" smtClean="0">
                <a:latin typeface="Times New Roman" panose="02020603050405020304" pitchFamily="18" charset="0"/>
                <a:ea typeface="方正中等线简体" panose="03000509000000000000" pitchFamily="65" charset="-122"/>
              </a:rPr>
              <a:t>你</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rPr>
              <a:t>设计</a:t>
            </a:r>
            <a:r>
              <a:rPr lang="zh-CN" altLang="zh-CN" sz="2800" dirty="0">
                <a:latin typeface="Times New Roman" panose="02020603050405020304" pitchFamily="18" charset="0"/>
                <a:ea typeface="方正中等线简体" panose="03000509000000000000" pitchFamily="65" charset="-122"/>
              </a:rPr>
              <a:t>的合成路线，回答下列问题：</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rPr>
              <a:t>第一步为烯烃直接制醇的反应，其化学方程式</a:t>
            </a:r>
            <a:r>
              <a:rPr lang="zh-CN" altLang="zh-CN" sz="2800" dirty="0" smtClean="0">
                <a:latin typeface="Times New Roman" panose="02020603050405020304" pitchFamily="18" charset="0"/>
                <a:ea typeface="方正中等线简体" panose="03000509000000000000" pitchFamily="65" charset="-122"/>
              </a:rPr>
              <a:t>为</a:t>
            </a:r>
            <a:r>
              <a:rPr lang="en-US" altLang="zh-CN" sz="2800" dirty="0" smtClean="0">
                <a:latin typeface="Times New Roman" panose="02020603050405020304" pitchFamily="18" charset="0"/>
                <a:ea typeface="方正中等线简体" panose="03000509000000000000" pitchFamily="65" charset="-122"/>
              </a:rPr>
              <a:t>_________________</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rPr>
              <a:t>____________________</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10" name="image840.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78982" y="969647"/>
            <a:ext cx="6121270" cy="965545"/>
          </a:xfrm>
          <a:prstGeom prst="rect">
            <a:avLst/>
          </a:prstGeom>
          <a:noFill/>
          <a:ln>
            <a:noFill/>
          </a:ln>
        </p:spPr>
      </p:pic>
      <p:pic>
        <p:nvPicPr>
          <p:cNvPr id="11" name="image841.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92180" y="1959968"/>
            <a:ext cx="1890701" cy="665339"/>
          </a:xfrm>
          <a:prstGeom prst="rect">
            <a:avLst/>
          </a:prstGeom>
          <a:noFill/>
          <a:ln>
            <a:noFill/>
          </a:ln>
        </p:spPr>
      </p:pic>
      <p:pic>
        <p:nvPicPr>
          <p:cNvPr id="13" name="image845.jpeg"/>
          <p:cNvPicPr/>
          <p:nvPr/>
        </p:nvPicPr>
        <p:blipFill rotWithShape="1">
          <a:blip r:embed="rId7">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4468" r="68548"/>
          <a:stretch>
            <a:fillRect/>
          </a:stretch>
        </p:blipFill>
        <p:spPr bwMode="auto">
          <a:xfrm>
            <a:off x="8615486" y="3030530"/>
            <a:ext cx="2174096" cy="1115492"/>
          </a:xfrm>
          <a:prstGeom prst="rect">
            <a:avLst/>
          </a:prstGeom>
          <a:noFill/>
          <a:ln>
            <a:noFill/>
          </a:ln>
        </p:spPr>
      </p:pic>
      <p:pic>
        <p:nvPicPr>
          <p:cNvPr id="14" name="image845.jpeg"/>
          <p:cNvPicPr/>
          <p:nvPr/>
        </p:nvPicPr>
        <p:blipFill rotWithShape="1">
          <a:blip r:embed="rId7">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31451" r="32078"/>
          <a:stretch>
            <a:fillRect/>
          </a:stretch>
        </p:blipFill>
        <p:spPr bwMode="auto">
          <a:xfrm>
            <a:off x="811187" y="4110397"/>
            <a:ext cx="2938473" cy="111549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350342"/>
            <a:ext cx="11783838" cy="2120930"/>
            <a:chOff x="0" y="350342"/>
            <a:chExt cx="11783838" cy="2120930"/>
          </a:xfrm>
        </p:grpSpPr>
        <p:grpSp>
          <p:nvGrpSpPr>
            <p:cNvPr id="22" name="组合 21"/>
            <p:cNvGrpSpPr/>
            <p:nvPr/>
          </p:nvGrpSpPr>
          <p:grpSpPr>
            <a:xfrm>
              <a:off x="0" y="350342"/>
              <a:ext cx="11783838" cy="2112422"/>
              <a:chOff x="0" y="333450"/>
              <a:chExt cx="11783838" cy="2112422"/>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89206" y="629990"/>
                <a:ext cx="11394632" cy="1815882"/>
              </a:xfrm>
              <a:prstGeom prst="rect">
                <a:avLst/>
              </a:prstGeom>
            </p:spPr>
            <p:txBody>
              <a:bodyPr wrap="square">
                <a:spAutoFit/>
              </a:bodyPr>
              <a:lstStyle/>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rPr>
                  <a:t>合成</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需要乙醇，乙醇可由乙烯与水发生加成反应得到，反应方程式为</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C</a:t>
                </a:r>
                <a:r>
                  <a:rPr lang="en-US" altLang="zh-CN" sz="2800" spc="-100" dirty="0">
                    <a:latin typeface="Times New Roman" panose="02020603050405020304" pitchFamily="18" charset="0"/>
                    <a:ea typeface="宋体" panose="02010600030101010101" pitchFamily="2" charset="-122"/>
                  </a:rPr>
                  <a:t>==</a:t>
                </a:r>
                <a:r>
                  <a:rPr lang="en-US" altLang="zh-CN" sz="2800" dirty="0" err="1" smtClean="0">
                    <a:latin typeface="Times New Roman" panose="02020603050405020304" pitchFamily="18" charset="0"/>
                    <a:ea typeface="方正中等线简体" panose="03000509000000000000" pitchFamily="65" charset="-122"/>
                  </a:rPr>
                  <a:t>CH</a:t>
                </a:r>
                <a:r>
                  <a:rPr lang="en-US" altLang="zh-CN" sz="2800" baseline="-25000" dirty="0" err="1" smtClean="0">
                    <a:latin typeface="Times New Roman" panose="02020603050405020304" pitchFamily="18" charset="0"/>
                    <a:ea typeface="方正中等线简体" panose="03000509000000000000" pitchFamily="65" charset="-122"/>
                  </a:rPr>
                  <a:t>2</a:t>
                </a:r>
                <a:r>
                  <a:rPr lang="en-US" altLang="zh-CN" sz="2800" dirty="0" err="1" smtClean="0">
                    <a:latin typeface="Times New Roman" panose="02020603050405020304" pitchFamily="18" charset="0"/>
                    <a:ea typeface="方正中等线简体" panose="03000509000000000000" pitchFamily="65" charset="-122"/>
                  </a:rPr>
                  <a:t>+H</a:t>
                </a:r>
                <a:r>
                  <a:rPr lang="en-US" altLang="zh-CN" sz="2800" baseline="-25000" dirty="0" err="1" smtClean="0">
                    <a:latin typeface="Times New Roman" panose="02020603050405020304" pitchFamily="18" charset="0"/>
                    <a:ea typeface="方正中等线简体" panose="03000509000000000000" pitchFamily="65" charset="-122"/>
                  </a:rPr>
                  <a:t>2</a:t>
                </a:r>
                <a:r>
                  <a:rPr lang="en-US" altLang="zh-CN" sz="2800" dirty="0" err="1" smtClean="0">
                    <a:latin typeface="Times New Roman" panose="02020603050405020304" pitchFamily="18" charset="0"/>
                    <a:ea typeface="方正中等线简体" panose="03000509000000000000" pitchFamily="65" charset="-122"/>
                  </a:rPr>
                  <a:t>O</a:t>
                </a:r>
                <a:r>
                  <a:rPr lang="en-US" altLang="zh-CN" sz="2800" dirty="0" smtClean="0">
                    <a:latin typeface="Times New Roman" panose="02020603050405020304" pitchFamily="18" charset="0"/>
                    <a:ea typeface="方正中等线简体" panose="03000509000000000000" pitchFamily="65" charset="-122"/>
                  </a:rPr>
                  <a:t>                   </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OH</a:t>
                </a:r>
                <a:r>
                  <a:rPr lang="zh-CN" altLang="zh-CN" sz="2800" dirty="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0" name="image85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5036" y="765498"/>
              <a:ext cx="1727244" cy="607819"/>
            </a:xfrm>
            <a:prstGeom prst="rect">
              <a:avLst/>
            </a:prstGeom>
            <a:noFill/>
            <a:ln>
              <a:noFill/>
            </a:ln>
          </p:spPr>
        </p:pic>
        <p:pic>
          <p:nvPicPr>
            <p:cNvPr id="11" name="image859.jpeg" descr="source:si_idp950198688;FounderCES"/>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7014" y="1655537"/>
              <a:ext cx="1618724" cy="815735"/>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389949" y="54749"/>
            <a:ext cx="11410514" cy="1318053"/>
          </a:xfrm>
          <a:prstGeom prst="rect">
            <a:avLst/>
          </a:prstGeom>
        </p:spPr>
        <p:txBody>
          <a:bodyPr wrap="square">
            <a:spAutoFit/>
          </a:bodyPr>
          <a:lstStyle/>
          <a:p>
            <a:pPr algn="just">
              <a:lnSpc>
                <a:spcPct val="150000"/>
              </a:lnSpc>
              <a:spcAft>
                <a:spcPts val="0"/>
              </a:spcAft>
              <a:tabLst>
                <a:tab pos="2790825" algn="l"/>
                <a:tab pos="4140835" algn="l"/>
              </a:tabLst>
            </a:pPr>
            <a:r>
              <a:rPr lang="zh-CN" altLang="en-US"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从</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猫薄荷植物中分离出来的荆芥内酯，可用来制取具有驱虫效能的二氢荆芥内酯。为研究二氢荆芥内酯的合成和性质，进行了如下反应。</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grpSp>
        <p:nvGrpSpPr>
          <p:cNvPr id="3" name="组合 2"/>
          <p:cNvGrpSpPr/>
          <p:nvPr/>
        </p:nvGrpSpPr>
        <p:grpSpPr>
          <a:xfrm>
            <a:off x="-27289" y="243096"/>
            <a:ext cx="937919" cy="340045"/>
            <a:chOff x="5187678" y="4830076"/>
            <a:chExt cx="864097" cy="340045"/>
          </a:xfrm>
        </p:grpSpPr>
        <p:sp>
          <p:nvSpPr>
            <p:cNvPr id="4" name="矩形 3"/>
            <p:cNvSpPr/>
            <p:nvPr/>
          </p:nvSpPr>
          <p:spPr>
            <a:xfrm>
              <a:off x="5187678" y="4830076"/>
              <a:ext cx="864096" cy="289619"/>
            </a:xfrm>
            <a:prstGeom prst="rect">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303119" y="4908210"/>
              <a:ext cx="748656" cy="261911"/>
            </a:xfrm>
            <a:prstGeom prst="rect">
              <a:avLst/>
            </a:prstGeom>
            <a:solidFill>
              <a:schemeClr val="accent1">
                <a:lumMod val="75000"/>
              </a:schemeClr>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bg1"/>
                  </a:solidFill>
                </a:rPr>
                <a:t>例</a:t>
              </a:r>
              <a:endParaRPr lang="zh-CN" altLang="en-US" dirty="0">
                <a:solidFill>
                  <a:schemeClr val="bg1"/>
                </a:solidFill>
              </a:endParaRPr>
            </a:p>
          </p:txBody>
        </p:sp>
      </p:grpSp>
      <p:sp>
        <p:nvSpPr>
          <p:cNvPr id="7" name="矩形 6"/>
          <p:cNvSpPr/>
          <p:nvPr/>
        </p:nvSpPr>
        <p:spPr>
          <a:xfrm>
            <a:off x="389949" y="4841961"/>
            <a:ext cx="11410514" cy="2031325"/>
          </a:xfrm>
          <a:prstGeom prst="rect">
            <a:avLst/>
          </a:prstGeom>
        </p:spPr>
        <p:txBody>
          <a:bodyPr wrap="square">
            <a:spAutoFit/>
          </a:bodyPr>
          <a:lstStyle/>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(1)A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中官能团的名称是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414083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(2)D</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中有</a:t>
            </a: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个甲基，则</a:t>
            </a: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的结构简式为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8" name="矩形 7"/>
          <p:cNvSpPr/>
          <p:nvPr/>
        </p:nvSpPr>
        <p:spPr>
          <a:xfrm>
            <a:off x="4060320" y="4937659"/>
            <a:ext cx="2797561"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羧基、碳碳双键</a:t>
            </a:r>
            <a:endParaRPr lang="zh-CN" altLang="en-US" dirty="0"/>
          </a:p>
        </p:txBody>
      </p:sp>
      <p:pic>
        <p:nvPicPr>
          <p:cNvPr id="11" name="image497.jpeg"/>
          <p:cNvPicPr/>
          <p:nvPr/>
        </p:nvPicPr>
        <p:blipFill>
          <a:blip r:embed="rId1">
            <a:clrChange>
              <a:clrFrom>
                <a:srgbClr val="FFFFFF"/>
              </a:clrFrom>
              <a:clrTo>
                <a:srgbClr val="FFFFFF">
                  <a:alpha val="0"/>
                </a:srgbClr>
              </a:clrTo>
            </a:clrChange>
          </a:blip>
          <a:stretch>
            <a:fillRect/>
          </a:stretch>
        </p:blipFill>
        <p:spPr>
          <a:xfrm>
            <a:off x="3358902" y="1366888"/>
            <a:ext cx="5472608" cy="3439690"/>
          </a:xfrm>
          <a:prstGeom prst="rect">
            <a:avLst/>
          </a:prstGeom>
        </p:spPr>
      </p:pic>
      <p:pic>
        <p:nvPicPr>
          <p:cNvPr id="12" name="image499.jpeg"/>
          <p:cNvPicPr/>
          <p:nvPr/>
        </p:nvPicPr>
        <p:blipFill>
          <a:blip r:embed="rId2">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357838" y="5556758"/>
            <a:ext cx="1512168" cy="11175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22" name="矩形 21"/>
          <p:cNvSpPr/>
          <p:nvPr/>
        </p:nvSpPr>
        <p:spPr>
          <a:xfrm>
            <a:off x="389949" y="981522"/>
            <a:ext cx="11609913"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 pos="6481445" algn="r"/>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其中，羟醛缩合前后各涉及一步氧化反应，其氧化产物分别为</a:t>
            </a:r>
            <a:r>
              <a:rPr lang="en-US" altLang="zh-CN" sz="2800" dirty="0" err="1" smtClean="0">
                <a:latin typeface="Times New Roman" panose="02020603050405020304" pitchFamily="18" charset="0"/>
                <a:ea typeface="方正中等线简体" panose="03000509000000000000" pitchFamily="65" charset="-122"/>
              </a:rPr>
              <a:t>CH</a:t>
            </a:r>
            <a:r>
              <a:rPr lang="en-US" altLang="zh-CN" sz="2800" baseline="-25000" dirty="0" err="1" smtClean="0">
                <a:latin typeface="Times New Roman" panose="02020603050405020304" pitchFamily="18" charset="0"/>
                <a:ea typeface="方正中等线简体" panose="03000509000000000000" pitchFamily="65" charset="-122"/>
              </a:rPr>
              <a:t>3</a:t>
            </a:r>
            <a:r>
              <a:rPr lang="en-US" altLang="zh-CN" sz="2800" dirty="0" err="1" smtClean="0">
                <a:latin typeface="Times New Roman" panose="02020603050405020304" pitchFamily="18" charset="0"/>
                <a:ea typeface="方正中等线简体" panose="03000509000000000000" pitchFamily="65" charset="-122"/>
              </a:rPr>
              <a:t>CHO</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r>
              <a:rPr lang="zh-CN" altLang="zh-CN" sz="2800" dirty="0" smtClean="0">
                <a:latin typeface="Times New Roman" panose="02020603050405020304" pitchFamily="18" charset="0"/>
                <a:ea typeface="方正中等线简体" panose="03000509000000000000" pitchFamily="65" charset="-122"/>
              </a:rPr>
              <a:t>和</a:t>
            </a:r>
            <a:r>
              <a:rPr lang="en-US" altLang="zh-CN" sz="2800" dirty="0" smtClean="0">
                <a:latin typeface="Times New Roman" panose="02020603050405020304" pitchFamily="18" charset="0"/>
                <a:ea typeface="方正中等线简体" panose="03000509000000000000" pitchFamily="65" charset="-122"/>
              </a:rPr>
              <a:t>_____________(</a:t>
            </a:r>
            <a:r>
              <a:rPr lang="zh-CN" altLang="zh-CN" sz="2800" dirty="0">
                <a:latin typeface="Times New Roman" panose="02020603050405020304" pitchFamily="18" charset="0"/>
                <a:ea typeface="方正中等线简体" panose="03000509000000000000" pitchFamily="65" charset="-122"/>
              </a:rPr>
              <a:t>写结构简式</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pic>
        <p:nvPicPr>
          <p:cNvPr id="9" name="image845.jpeg"/>
          <p:cNvPicPr/>
          <p:nvPr/>
        </p:nvPicPr>
        <p:blipFill rotWithShape="1">
          <a:blip r:embed="rId5">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75965"/>
          <a:stretch>
            <a:fillRect/>
          </a:stretch>
        </p:blipFill>
        <p:spPr bwMode="auto">
          <a:xfrm>
            <a:off x="1055751" y="1928093"/>
            <a:ext cx="1936529" cy="111549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4" name="圆角矩形 23">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7" name="组合 6"/>
          <p:cNvGrpSpPr/>
          <p:nvPr/>
        </p:nvGrpSpPr>
        <p:grpSpPr>
          <a:xfrm>
            <a:off x="0" y="350342"/>
            <a:ext cx="11849578" cy="3835970"/>
            <a:chOff x="0" y="350342"/>
            <a:chExt cx="11849578" cy="3835970"/>
          </a:xfrm>
        </p:grpSpPr>
        <p:grpSp>
          <p:nvGrpSpPr>
            <p:cNvPr id="22" name="组合 21"/>
            <p:cNvGrpSpPr/>
            <p:nvPr/>
          </p:nvGrpSpPr>
          <p:grpSpPr>
            <a:xfrm>
              <a:off x="0" y="350342"/>
              <a:ext cx="11783838" cy="3835970"/>
              <a:chOff x="0" y="333450"/>
              <a:chExt cx="11783838" cy="3835970"/>
            </a:xfrm>
          </p:grpSpPr>
          <p:sp>
            <p:nvSpPr>
              <p:cNvPr id="27" name="矩形 26"/>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89206" y="629990"/>
                <a:ext cx="11394632" cy="3539430"/>
              </a:xfrm>
              <a:prstGeom prst="rect">
                <a:avLst/>
              </a:prstGeom>
            </p:spPr>
            <p:txBody>
              <a:bodyPr wrap="square">
                <a:spAutoFit/>
              </a:bodyPr>
              <a:lstStyle/>
              <a:p>
                <a:pPr>
                  <a:lnSpc>
                    <a:spcPct val="20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rPr>
                  <a:t>合成</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可由乙醇</a:t>
                </a:r>
                <a:r>
                  <a:rPr lang="zh-CN" altLang="zh-CN" sz="2800" dirty="0" smtClean="0">
                    <a:latin typeface="Times New Roman" panose="02020603050405020304" pitchFamily="18" charset="0"/>
                    <a:ea typeface="方正楷体_GBK" panose="03000509000000000000" pitchFamily="65" charset="-122"/>
                  </a:rPr>
                  <a:t>与</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rPr>
                  <a:t>发生</a:t>
                </a:r>
                <a:r>
                  <a:rPr lang="zh-CN" altLang="zh-CN" sz="2800" dirty="0">
                    <a:latin typeface="Times New Roman" panose="02020603050405020304" pitchFamily="18" charset="0"/>
                    <a:ea typeface="方正楷体_GBK" panose="03000509000000000000" pitchFamily="65" charset="-122"/>
                  </a:rPr>
                  <a:t>酯化反应得到，</a:t>
                </a:r>
                <a:r>
                  <a:rPr lang="zh-CN" altLang="zh-CN" sz="2800" dirty="0" smtClean="0">
                    <a:latin typeface="Times New Roman" panose="02020603050405020304" pitchFamily="18" charset="0"/>
                    <a:ea typeface="方正楷体_GBK" panose="03000509000000000000" pitchFamily="65" charset="-122"/>
                  </a:rPr>
                  <a:t>而</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可由乙醛先发生羟醛缩合生成</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CH</a:t>
                </a:r>
                <a:r>
                  <a:rPr lang="en-US" altLang="zh-CN" sz="2800" spc="-100" dirty="0">
                    <a:latin typeface="Times New Roman" panose="02020603050405020304" pitchFamily="18" charset="0"/>
                    <a:ea typeface="方正中等线简体"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CHCHO</a:t>
                </a:r>
                <a:r>
                  <a:rPr lang="zh-CN" altLang="zh-CN" sz="2800" dirty="0">
                    <a:latin typeface="Times New Roman" panose="02020603050405020304" pitchFamily="18" charset="0"/>
                    <a:ea typeface="方正楷体_GBK"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CH</a:t>
                </a:r>
                <a:r>
                  <a:rPr lang="en-US" altLang="zh-CN" sz="2800" spc="-100" dirty="0">
                    <a:latin typeface="Times New Roman" panose="02020603050405020304" pitchFamily="18" charset="0"/>
                    <a:ea typeface="方正中等线简体"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CHCHO</a:t>
                </a:r>
                <a:r>
                  <a:rPr lang="zh-CN" altLang="zh-CN" sz="2800" dirty="0">
                    <a:latin typeface="Times New Roman" panose="02020603050405020304" pitchFamily="18" charset="0"/>
                    <a:ea typeface="方正楷体_GBK" panose="03000509000000000000" pitchFamily="65" charset="-122"/>
                  </a:rPr>
                  <a:t>再经氧化得到</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CH</a:t>
                </a:r>
                <a:r>
                  <a:rPr lang="en-US" altLang="zh-CN" sz="2800" spc="-100" dirty="0">
                    <a:latin typeface="Times New Roman" panose="02020603050405020304" pitchFamily="18" charset="0"/>
                    <a:ea typeface="方正中等线简体" panose="03000509000000000000" pitchFamily="65" charset="-122"/>
                  </a:rPr>
                  <a:t>==</a:t>
                </a:r>
                <a:r>
                  <a:rPr lang="en-US" altLang="zh-CN" sz="2800" dirty="0" err="1">
                    <a:latin typeface="Times New Roman" panose="02020603050405020304" pitchFamily="18" charset="0"/>
                    <a:ea typeface="方正中等线简体" panose="03000509000000000000" pitchFamily="65" charset="-122"/>
                  </a:rPr>
                  <a:t>CHCOOH</a:t>
                </a:r>
                <a:r>
                  <a:rPr lang="zh-CN" altLang="zh-CN" sz="2800" dirty="0">
                    <a:latin typeface="Times New Roman" panose="02020603050405020304" pitchFamily="18" charset="0"/>
                    <a:ea typeface="方正楷体_GBK" panose="03000509000000000000" pitchFamily="65" charset="-122"/>
                  </a:rPr>
                  <a:t>；而乙醛可由乙醇催化氧化得到，因此羟醛缩合前后所涉及氧化反应的氧化产物分别为</a:t>
                </a:r>
                <a:r>
                  <a:rPr lang="en-US" altLang="zh-CN" sz="2800" dirty="0" err="1">
                    <a:latin typeface="Times New Roman" panose="02020603050405020304" pitchFamily="18" charset="0"/>
                    <a:ea typeface="方正中等线简体" panose="03000509000000000000" pitchFamily="65" charset="-122"/>
                  </a:rPr>
                  <a:t>CH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CHO</a:t>
                </a:r>
                <a:r>
                  <a:rPr lang="zh-CN" altLang="zh-CN" sz="2800" dirty="0" smtClean="0">
                    <a:latin typeface="Times New Roman" panose="02020603050405020304" pitchFamily="18" charset="0"/>
                    <a:ea typeface="方正楷体_GBK" panose="03000509000000000000" pitchFamily="65" charset="-122"/>
                  </a:rPr>
                  <a:t>和</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29" name="文本框 28"/>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30" name="image860.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30710" y="765498"/>
              <a:ext cx="1871260" cy="658498"/>
            </a:xfrm>
            <a:prstGeom prst="rect">
              <a:avLst/>
            </a:prstGeom>
            <a:noFill/>
            <a:ln>
              <a:noFill/>
            </a:ln>
          </p:spPr>
        </p:pic>
        <p:pic>
          <p:nvPicPr>
            <p:cNvPr id="31" name="image861.jpeg"/>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207" y="765498"/>
              <a:ext cx="1673904" cy="691811"/>
            </a:xfrm>
            <a:prstGeom prst="rect">
              <a:avLst/>
            </a:prstGeom>
            <a:noFill/>
            <a:ln>
              <a:noFill/>
            </a:ln>
          </p:spPr>
        </p:pic>
        <p:pic>
          <p:nvPicPr>
            <p:cNvPr id="32" name="image862.jpeg"/>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75674" y="732185"/>
              <a:ext cx="1673904" cy="691811"/>
            </a:xfrm>
            <a:prstGeom prst="rect">
              <a:avLst/>
            </a:prstGeom>
            <a:noFill/>
            <a:ln>
              <a:noFill/>
            </a:ln>
          </p:spPr>
        </p:pic>
        <p:pic>
          <p:nvPicPr>
            <p:cNvPr id="33" name="image866.jpeg"/>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7534" y="3285778"/>
              <a:ext cx="1566746" cy="647523"/>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24" name="矩形 23"/>
          <p:cNvSpPr/>
          <p:nvPr/>
        </p:nvSpPr>
        <p:spPr>
          <a:xfrm>
            <a:off x="389949" y="45418"/>
            <a:ext cx="6065297" cy="270839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2024·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湛江高三一模</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莫西赛利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K)</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是一种治疗心脑血管疾病的药物，可改善脑梗塞或脑出血后遗症等症状。以下为其合成路线之一：</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5" name="矩形 24"/>
              <p:cNvSpPr/>
              <p:nvPr/>
            </p:nvSpPr>
            <p:spPr>
              <a:xfrm>
                <a:off x="389949" y="2565698"/>
                <a:ext cx="6065297" cy="3028481"/>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已知：</a:t>
                </a:r>
                <a:r>
                  <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R-</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bSupPr>
                      <m:e>
                        <m:r>
                          <m:rPr>
                            <m:sty m:val="p"/>
                          </m:rP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N</m:t>
                        </m:r>
                      </m:e>
                      <m:sub>
                        <m: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2</m:t>
                        </m:r>
                      </m:sub>
                      <m:sup>
                        <m: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m:t>
                        </m:r>
                      </m:sup>
                    </m:sSubSup>
                  </m:oMath>
                </a14:m>
                <a:r>
                  <a:rPr lang="zh-CN"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的结构为</a:t>
                </a:r>
                <a:r>
                  <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R-</a:t>
                </a:r>
                <a14:m>
                  <m:oMath xmlns:m="http://schemas.openxmlformats.org/officeDocument/2006/math">
                    <m:limUpp>
                      <m:limUp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limUppPr>
                      <m:e>
                        <m:r>
                          <m:rPr>
                            <m:sty m:val="p"/>
                          </m:rP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N</m:t>
                        </m:r>
                      </m:e>
                      <m:lim>
                        <m: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m:t>
                        </m:r>
                      </m:lim>
                    </m:limUpp>
                  </m:oMath>
                </a14:m>
                <a:r>
                  <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≡N</a:t>
                </a:r>
                <a:r>
                  <a:rPr lang="zh-CN"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回答下列问题：</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的名称</a:t>
                </a:r>
                <a:r>
                  <a:rPr lang="zh-CN" alt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是</a:t>
                </a:r>
                <a:r>
                  <a:rPr lang="en-US" alt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______________</a:t>
                </a:r>
                <a:endParaRPr lang="en-US" alt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effectLst/>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effectLst/>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mc:Choice>
        <mc:Fallback>
          <p:sp>
            <p:nvSpPr>
              <p:cNvPr id="25" name="矩形 24"/>
              <p:cNvSpPr>
                <a:spLocks noRot="1" noChangeAspect="1" noMove="1" noResize="1" noEditPoints="1" noAdjustHandles="1" noChangeArrowheads="1" noChangeShapeType="1" noTextEdit="1"/>
              </p:cNvSpPr>
              <p:nvPr/>
            </p:nvSpPr>
            <p:spPr>
              <a:xfrm>
                <a:off x="389949" y="2565698"/>
                <a:ext cx="6065297" cy="3028481"/>
              </a:xfrm>
              <a:prstGeom prst="rect">
                <a:avLst/>
              </a:prstGeom>
              <a:blipFill rotWithShape="1">
                <a:blip r:embed="rId5"/>
                <a:stretch>
                  <a:fillRect l="-1" t="-10" r="8" b="15"/>
                </a:stretch>
              </a:blipFill>
            </p:spPr>
            <p:txBody>
              <a:bodyPr/>
              <a:lstStyle/>
              <a:p>
                <a:r>
                  <a:rPr lang="zh-CN" altLang="en-US">
                    <a:noFill/>
                  </a:rPr>
                  <a:t> </a:t>
                </a:r>
              </a:p>
            </p:txBody>
          </p:sp>
        </mc:Fallback>
      </mc:AlternateContent>
      <p:sp>
        <p:nvSpPr>
          <p:cNvPr id="26" name="矩形 25"/>
          <p:cNvSpPr/>
          <p:nvPr/>
        </p:nvSpPr>
        <p:spPr>
          <a:xfrm>
            <a:off x="3663284" y="4246390"/>
            <a:ext cx="2459328"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间甲基苯酚</a:t>
            </a:r>
            <a:r>
              <a:rPr lang="en-US" altLang="zh-CN" sz="2800" kern="100" dirty="0">
                <a:solidFill>
                  <a:srgbClr val="C00000"/>
                </a:solidFill>
                <a:latin typeface="Times New Roman" panose="02020603050405020304" pitchFamily="18" charset="0"/>
                <a:ea typeface="方正中等线简体" panose="03000509000000000000" pitchFamily="65" charset="-122"/>
              </a:rPr>
              <a:t>(3</a:t>
            </a:r>
            <a:r>
              <a:rPr lang="en-US" altLang="zh-CN" sz="2800" kern="100" dirty="0" smtClean="0">
                <a:solidFill>
                  <a:srgbClr val="C00000"/>
                </a:solidFill>
                <a:latin typeface="MS Mincho" panose="02020609040205080304" pitchFamily="49" charset="-128"/>
                <a:ea typeface="方正中等线简体" panose="03000509000000000000" pitchFamily="65" charset="-122"/>
                <a:cs typeface="MS Mincho" panose="02020609040205080304" pitchFamily="49" charset="-128"/>
              </a:rPr>
              <a:t>⁃</a:t>
            </a:r>
            <a:endParaRPr lang="zh-CN" altLang="en-US" sz="2800" dirty="0"/>
          </a:p>
        </p:txBody>
      </p:sp>
      <p:sp>
        <p:nvSpPr>
          <p:cNvPr id="27" name="矩形 26"/>
          <p:cNvSpPr/>
          <p:nvPr/>
        </p:nvSpPr>
        <p:spPr>
          <a:xfrm>
            <a:off x="539242" y="4921790"/>
            <a:ext cx="1741182" cy="523220"/>
          </a:xfrm>
          <a:prstGeom prst="rect">
            <a:avLst/>
          </a:prstGeom>
        </p:spPr>
        <p:txBody>
          <a:bodyPr wrap="none">
            <a:spAutoFit/>
          </a:bodyPr>
          <a:lstStyle/>
          <a:p>
            <a:r>
              <a:rPr lang="zh-CN" altLang="zh-CN" sz="2800" kern="1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甲基</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苯酚</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pic>
        <p:nvPicPr>
          <p:cNvPr id="28" name="image886.jpeg"/>
          <p:cNvPicPr/>
          <p:nvPr/>
        </p:nvPicPr>
        <p:blipFill>
          <a:blip r:embed="rId6">
            <a:clrChange>
              <a:clrFrom>
                <a:srgbClr val="FFFFFF"/>
              </a:clrFrom>
              <a:clrTo>
                <a:srgbClr val="FFFFFF">
                  <a:alpha val="0"/>
                </a:srgbClr>
              </a:clrTo>
            </a:clrChange>
          </a:blip>
          <a:stretch>
            <a:fillRect/>
          </a:stretch>
        </p:blipFill>
        <p:spPr>
          <a:xfrm>
            <a:off x="7409810" y="271142"/>
            <a:ext cx="4302020" cy="6310844"/>
          </a:xfrm>
          <a:prstGeom prst="rect">
            <a:avLst/>
          </a:prstGeom>
          <a:ln>
            <a:solidFill>
              <a:schemeClr val="tx1"/>
            </a:solid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blinds(horizontal)">
                                      <p:cBhvr>
                                        <p:cTn id="7" dur="500"/>
                                        <p:tgtEl>
                                          <p:spTgt spid="26">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7">
                                            <p:txEl>
                                              <p:pRg st="0" end="0"/>
                                            </p:txEl>
                                          </p:spTgt>
                                        </p:tgtEl>
                                        <p:attrNameLst>
                                          <p:attrName>style.visibility</p:attrName>
                                        </p:attrNameLst>
                                      </p:cBhvr>
                                      <p:to>
                                        <p:strVal val="visible"/>
                                      </p:to>
                                    </p:set>
                                    <p:animEffect transition="in" filter="blinds(horizontal)">
                                      <p:cBhvr>
                                        <p:cTn id="10"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6" name="矩形 5"/>
          <p:cNvSpPr/>
          <p:nvPr/>
        </p:nvSpPr>
        <p:spPr>
          <a:xfrm>
            <a:off x="389949" y="261442"/>
            <a:ext cx="6065297" cy="4862829"/>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5</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ONa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催化</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E</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生成化合物</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G</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20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的</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反应方程式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__________________</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p:txBody>
      </p:sp>
      <p:grpSp>
        <p:nvGrpSpPr>
          <p:cNvPr id="7" name="组合 6"/>
          <p:cNvGrpSpPr/>
          <p:nvPr/>
        </p:nvGrpSpPr>
        <p:grpSpPr>
          <a:xfrm>
            <a:off x="190550" y="909514"/>
            <a:ext cx="6846616" cy="5280054"/>
            <a:chOff x="190550" y="909514"/>
            <a:chExt cx="6846616" cy="5280054"/>
          </a:xfrm>
        </p:grpSpPr>
        <p:grpSp>
          <p:nvGrpSpPr>
            <p:cNvPr id="8" name="组合 7"/>
            <p:cNvGrpSpPr/>
            <p:nvPr/>
          </p:nvGrpSpPr>
          <p:grpSpPr>
            <a:xfrm>
              <a:off x="2792047" y="909514"/>
              <a:ext cx="2974144" cy="2024865"/>
              <a:chOff x="2792047" y="909514"/>
              <a:chExt cx="2974144" cy="2024865"/>
            </a:xfrm>
          </p:grpSpPr>
          <p:sp>
            <p:nvSpPr>
              <p:cNvPr id="15" name="矩形 14"/>
              <p:cNvSpPr/>
              <p:nvPr/>
            </p:nvSpPr>
            <p:spPr>
              <a:xfrm>
                <a:off x="5289779" y="1644732"/>
                <a:ext cx="47641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 </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pic>
            <p:nvPicPr>
              <p:cNvPr id="16" name="image887.jpeg" descr="source:si_idm1143494080;FounderCES"/>
              <p:cNvPicPr/>
              <p:nvPr/>
            </p:nvPicPr>
            <p:blipFill>
              <a:blip r:embed="rId5">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792047" y="909514"/>
                <a:ext cx="2592170" cy="2024865"/>
              </a:xfrm>
              <a:prstGeom prst="rect">
                <a:avLst/>
              </a:prstGeom>
            </p:spPr>
          </p:pic>
        </p:grpSp>
        <p:grpSp>
          <p:nvGrpSpPr>
            <p:cNvPr id="9" name="组合 8"/>
            <p:cNvGrpSpPr/>
            <p:nvPr/>
          </p:nvGrpSpPr>
          <p:grpSpPr>
            <a:xfrm>
              <a:off x="190550" y="3429794"/>
              <a:ext cx="6846616" cy="2759774"/>
              <a:chOff x="190550" y="3429794"/>
              <a:chExt cx="6846616" cy="2759774"/>
            </a:xfrm>
          </p:grpSpPr>
          <p:grpSp>
            <p:nvGrpSpPr>
              <p:cNvPr id="10" name="组合 9"/>
              <p:cNvGrpSpPr/>
              <p:nvPr/>
            </p:nvGrpSpPr>
            <p:grpSpPr>
              <a:xfrm>
                <a:off x="190550" y="3429794"/>
                <a:ext cx="6846616" cy="2056991"/>
                <a:chOff x="483436" y="3815366"/>
                <a:chExt cx="6846616" cy="2056991"/>
              </a:xfrm>
            </p:grpSpPr>
            <p:pic>
              <p:nvPicPr>
                <p:cNvPr id="12" name="image888.jpeg" descr="source:si_idm1143486520;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83436" y="3855188"/>
                  <a:ext cx="1692066" cy="1230717"/>
                </a:xfrm>
                <a:prstGeom prst="rect">
                  <a:avLst/>
                </a:prstGeom>
              </p:spPr>
            </p:pic>
            <p:pic>
              <p:nvPicPr>
                <p:cNvPr id="13" name="image889.jpeg" descr="source:si_idm1143480544;FounderCES"/>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121002" y="4347617"/>
                  <a:ext cx="1961936" cy="806777"/>
                </a:xfrm>
                <a:prstGeom prst="rect">
                  <a:avLst/>
                </a:prstGeom>
              </p:spPr>
            </p:pic>
            <p:pic>
              <p:nvPicPr>
                <p:cNvPr id="14" name="image890.jpeg" descr="source:si_idm1143474568;FounderCES"/>
                <p:cNvPicPr/>
                <p:nvPr/>
              </p:nvPicPr>
              <p:blipFill>
                <a:blip r:embed="rId8">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873668" y="3815366"/>
                  <a:ext cx="3456384" cy="2056991"/>
                </a:xfrm>
                <a:prstGeom prst="rect">
                  <a:avLst/>
                </a:prstGeom>
              </p:spPr>
            </p:pic>
          </p:grpSp>
          <p:sp>
            <p:nvSpPr>
              <p:cNvPr id="11" name="矩形 10"/>
              <p:cNvSpPr/>
              <p:nvPr/>
            </p:nvSpPr>
            <p:spPr>
              <a:xfrm>
                <a:off x="544300" y="5666348"/>
                <a:ext cx="984565"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a:t>
                </a:r>
                <a:r>
                  <a:rPr lang="en-US" altLang="zh-CN" sz="2800" kern="100" dirty="0" err="1">
                    <a:solidFill>
                      <a:srgbClr val="C00000"/>
                    </a:solidFill>
                    <a:latin typeface="Times New Roman" panose="02020603050405020304" pitchFamily="18" charset="0"/>
                    <a:ea typeface="方正中等线简体" panose="03000509000000000000" pitchFamily="65" charset="-122"/>
                  </a:rPr>
                  <a:t>HCl</a:t>
                </a:r>
                <a:endParaRPr lang="zh-CN" altLang="en-US" sz="2800" dirty="0"/>
              </a:p>
            </p:txBody>
          </p:sp>
        </p:grpSp>
      </p:grpSp>
      <p:sp>
        <p:nvSpPr>
          <p:cNvPr id="17" name="矩形 16"/>
          <p:cNvSpPr/>
          <p:nvPr/>
        </p:nvSpPr>
        <p:spPr>
          <a:xfrm>
            <a:off x="389949" y="4918132"/>
            <a:ext cx="7865497" cy="1415732"/>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____________________________________</a:t>
            </a:r>
            <a:endPar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p:txBody>
      </p:sp>
      <p:pic>
        <p:nvPicPr>
          <p:cNvPr id="18" name="image886.jpeg"/>
          <p:cNvPicPr/>
          <p:nvPr/>
        </p:nvPicPr>
        <p:blipFill>
          <a:blip r:embed="rId9">
            <a:clrChange>
              <a:clrFrom>
                <a:srgbClr val="FFFFFF"/>
              </a:clrFrom>
              <a:clrTo>
                <a:srgbClr val="FFFFFF">
                  <a:alpha val="0"/>
                </a:srgbClr>
              </a:clrTo>
            </a:clrChange>
          </a:blip>
          <a:stretch>
            <a:fillRect/>
          </a:stretch>
        </p:blipFill>
        <p:spPr>
          <a:xfrm>
            <a:off x="7409810" y="271142"/>
            <a:ext cx="4302020" cy="6310844"/>
          </a:xfrm>
          <a:prstGeom prst="rect">
            <a:avLst/>
          </a:prstGeom>
          <a:ln>
            <a:solidFill>
              <a:schemeClr val="tx1"/>
            </a:solid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4" name="矩形 13"/>
          <p:cNvSpPr/>
          <p:nvPr/>
        </p:nvSpPr>
        <p:spPr>
          <a:xfrm>
            <a:off x="389949" y="261442"/>
            <a:ext cx="11465897" cy="769401"/>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根据化合物</a:t>
            </a: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的结构特征，分析预测其可能的化学性质，完成下表。</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aphicFrame>
        <p:nvGraphicFramePr>
          <p:cNvPr id="15" name="表格 14"/>
          <p:cNvGraphicFramePr>
            <a:graphicFrameLocks noGrp="1"/>
          </p:cNvGraphicFramePr>
          <p:nvPr/>
        </p:nvGraphicFramePr>
        <p:xfrm>
          <a:off x="521326" y="1125538"/>
          <a:ext cx="10686447" cy="2829530"/>
        </p:xfrm>
        <a:graphic>
          <a:graphicData uri="http://schemas.openxmlformats.org/drawingml/2006/table">
            <a:tbl>
              <a:tblPr firstRow="1" firstCol="1" bandRow="1"/>
              <a:tblGrid>
                <a:gridCol w="1292219"/>
                <a:gridCol w="3345557"/>
                <a:gridCol w="3888432"/>
                <a:gridCol w="2160239"/>
              </a:tblGrid>
              <a:tr h="405130">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序号</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反应试剂</a:t>
                      </a:r>
                      <a:r>
                        <a:rPr 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、条件</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反应</a:t>
                      </a:r>
                      <a:r>
                        <a:rPr lang="zh-CN" sz="2800" dirty="0" smtClean="0">
                          <a:effectLst/>
                          <a:latin typeface="Times New Roman" panose="02020603050405020304" pitchFamily="18" charset="0"/>
                          <a:ea typeface="方正中等线简体" panose="03000509000000000000" pitchFamily="65" charset="-122"/>
                          <a:cs typeface="Times New Roman" panose="02020603050405020304" pitchFamily="18" charset="0"/>
                        </a:rPr>
                        <a:t>形成的</a:t>
                      </a: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新结构</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反应类型</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1490950">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①</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a:effectLst/>
                          <a:latin typeface="Times New Roman" panose="02020603050405020304" pitchFamily="18" charset="0"/>
                          <a:ea typeface="方正中等线简体" panose="03000509000000000000" pitchFamily="65" charset="-122"/>
                          <a:cs typeface="Times New Roman" panose="02020603050405020304" pitchFamily="18" charset="0"/>
                        </a:rPr>
                        <a:t>消去反应</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211455">
                <a:tc>
                  <a:txBody>
                    <a:bodyPr/>
                    <a:lstStyle/>
                    <a:p>
                      <a:pPr algn="ctr">
                        <a:lnSpc>
                          <a:spcPct val="150000"/>
                        </a:lnSpc>
                        <a:spcAft>
                          <a:spcPts val="0"/>
                        </a:spcAft>
                        <a:tabLst>
                          <a:tab pos="4231005" algn="l"/>
                        </a:tabLst>
                      </a:pPr>
                      <a:r>
                        <a:rPr lang="zh-CN" sz="2800">
                          <a:effectLst/>
                          <a:latin typeface="Calibri" panose="020F0502020204030204" pitchFamily="34" charset="0"/>
                          <a:ea typeface="宋体" panose="02010600030101010101" pitchFamily="2" charset="-122"/>
                          <a:cs typeface="宋体" panose="02010600030101010101" pitchFamily="2" charset="-122"/>
                        </a:rPr>
                        <a:t>②</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a:effectLst/>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sz="28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rPr>
                        <a:t>水解反应</a:t>
                      </a:r>
                      <a:endParaRPr lang="zh-CN" sz="2800" dirty="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bl>
          </a:graphicData>
        </a:graphic>
      </p:graphicFrame>
      <p:sp>
        <p:nvSpPr>
          <p:cNvPr id="16" name="矩形 15"/>
          <p:cNvSpPr/>
          <p:nvPr/>
        </p:nvSpPr>
        <p:spPr>
          <a:xfrm>
            <a:off x="1846734" y="2277666"/>
            <a:ext cx="3276859" cy="523220"/>
          </a:xfrm>
          <a:prstGeom prst="rect">
            <a:avLst/>
          </a:prstGeom>
        </p:spPr>
        <p:txBody>
          <a:bodyPr wrap="none">
            <a:spAutoFit/>
          </a:bodyPr>
          <a:lstStyle/>
          <a:p>
            <a:r>
              <a:rPr lang="en-US" altLang="zh-CN" sz="2800" kern="100" dirty="0" err="1">
                <a:solidFill>
                  <a:srgbClr val="C00000"/>
                </a:solidFill>
                <a:latin typeface="Times New Roman" panose="02020603050405020304" pitchFamily="18" charset="0"/>
                <a:ea typeface="方正中等线简体" panose="03000509000000000000" pitchFamily="65" charset="-122"/>
              </a:rPr>
              <a:t>NaOH</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醇溶液，加热</a:t>
            </a:r>
            <a:endParaRPr lang="zh-CN" altLang="en-US" sz="2800" dirty="0"/>
          </a:p>
        </p:txBody>
      </p:sp>
      <p:sp>
        <p:nvSpPr>
          <p:cNvPr id="17" name="矩形 16"/>
          <p:cNvSpPr/>
          <p:nvPr/>
        </p:nvSpPr>
        <p:spPr>
          <a:xfrm>
            <a:off x="1874313" y="3357786"/>
            <a:ext cx="3276859" cy="523220"/>
          </a:xfrm>
          <a:prstGeom prst="rect">
            <a:avLst/>
          </a:prstGeom>
        </p:spPr>
        <p:txBody>
          <a:bodyPr wrap="none">
            <a:spAutoFit/>
          </a:bodyPr>
          <a:lstStyle/>
          <a:p>
            <a:r>
              <a:rPr lang="en-US" altLang="zh-CN" sz="2800" kern="100" dirty="0" err="1">
                <a:solidFill>
                  <a:srgbClr val="C00000"/>
                </a:solidFill>
                <a:latin typeface="Times New Roman" panose="02020603050405020304" pitchFamily="18" charset="0"/>
                <a:ea typeface="方正中等线简体" panose="03000509000000000000" pitchFamily="65" charset="-122"/>
              </a:rPr>
              <a:t>NaOH</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水溶液，加热</a:t>
            </a:r>
            <a:endParaRPr lang="zh-CN" altLang="en-US" sz="2800" dirty="0"/>
          </a:p>
        </p:txBody>
      </p:sp>
      <p:grpSp>
        <p:nvGrpSpPr>
          <p:cNvPr id="20" name="组合 19"/>
          <p:cNvGrpSpPr/>
          <p:nvPr/>
        </p:nvGrpSpPr>
        <p:grpSpPr>
          <a:xfrm>
            <a:off x="5226676" y="2136874"/>
            <a:ext cx="3690849" cy="860872"/>
            <a:chOff x="5226676" y="2010410"/>
            <a:chExt cx="3690849" cy="860872"/>
          </a:xfrm>
        </p:grpSpPr>
        <p:pic>
          <p:nvPicPr>
            <p:cNvPr id="21" name="image891.jpeg" descr="source:si_idm1143459016;FounderCES"/>
            <p:cNvPicPr/>
            <p:nvPr/>
          </p:nvPicPr>
          <p:blipFill>
            <a:blip r:embed="rId5">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226676" y="2010410"/>
              <a:ext cx="1638091" cy="860872"/>
            </a:xfrm>
            <a:prstGeom prst="rect">
              <a:avLst/>
            </a:prstGeom>
          </p:spPr>
        </p:pic>
        <p:sp>
          <p:nvSpPr>
            <p:cNvPr id="22" name="矩形 21"/>
            <p:cNvSpPr/>
            <p:nvPr/>
          </p:nvSpPr>
          <p:spPr>
            <a:xfrm>
              <a:off x="6599262" y="2152521"/>
              <a:ext cx="2318263" cy="523220"/>
            </a:xfrm>
            <a:prstGeom prst="rect">
              <a:avLst/>
            </a:prstGeom>
          </p:spPr>
          <p:txBody>
            <a:bodyPr wrap="none">
              <a:spAutoFit/>
            </a:bodyPr>
            <a:lstStyle/>
            <a:p>
              <a:r>
                <a:rPr lang="zh-CN" altLang="zh-CN" sz="2800" kern="100" dirty="0">
                  <a:solidFill>
                    <a:srgbClr val="C00000"/>
                  </a:solidFill>
                  <a:ea typeface="Times New Roman" panose="02020603050405020304" pitchFamily="18" charset="0"/>
                </a:rPr>
                <a:t> </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或碳碳双键</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sp>
        <p:nvSpPr>
          <p:cNvPr id="23" name="矩形 22"/>
          <p:cNvSpPr/>
          <p:nvPr/>
        </p:nvSpPr>
        <p:spPr>
          <a:xfrm>
            <a:off x="5951190" y="3357786"/>
            <a:ext cx="2380780"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—OH(</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或羟基</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linds(horizontal)">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3" name="组合 12"/>
          <p:cNvGrpSpPr/>
          <p:nvPr/>
        </p:nvGrpSpPr>
        <p:grpSpPr>
          <a:xfrm>
            <a:off x="0" y="350342"/>
            <a:ext cx="11783838" cy="5774963"/>
            <a:chOff x="0" y="350342"/>
            <a:chExt cx="11783838" cy="5774963"/>
          </a:xfrm>
        </p:grpSpPr>
        <p:grpSp>
          <p:nvGrpSpPr>
            <p:cNvPr id="16" name="组合 15"/>
            <p:cNvGrpSpPr/>
            <p:nvPr/>
          </p:nvGrpSpPr>
          <p:grpSpPr>
            <a:xfrm>
              <a:off x="0" y="350342"/>
              <a:ext cx="11783838" cy="5774963"/>
              <a:chOff x="0" y="333450"/>
              <a:chExt cx="11783838" cy="5774963"/>
            </a:xfrm>
          </p:grpSpPr>
          <p:sp>
            <p:nvSpPr>
              <p:cNvPr id="21" name="矩形 20"/>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89206" y="629990"/>
                <a:ext cx="11394632" cy="5478423"/>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观察</a:t>
                </a: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a:t>
                </a: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溴丙烷发生了取代反应生成</a:t>
                </a: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与亚硝酸钠在</a:t>
                </a:r>
                <a:r>
                  <a:rPr lang="en-US" altLang="zh-CN" sz="2800" dirty="0" err="1">
                    <a:latin typeface="Times New Roman" panose="02020603050405020304" pitchFamily="18" charset="0"/>
                    <a:ea typeface="方正中等线简体" panose="03000509000000000000" pitchFamily="65" charset="-122"/>
                  </a:rPr>
                  <a:t>HCl</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条件下生成</a:t>
                </a: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，观察</a:t>
                </a:r>
                <a:r>
                  <a:rPr lang="en-US" altLang="zh-CN" sz="2800" dirty="0">
                    <a:latin typeface="Times New Roman" panose="02020603050405020304" pitchFamily="18" charset="0"/>
                    <a:ea typeface="方正中等线简体" panose="03000509000000000000" pitchFamily="65" charset="-122"/>
                  </a:rPr>
                  <a:t>E</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的结构再结合</a:t>
                </a: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的分子式可以推断出</a:t>
                </a: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简</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20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式是</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，对比</a:t>
                </a:r>
                <a:r>
                  <a:rPr lang="en-US" altLang="zh-CN" sz="2800" dirty="0">
                    <a:latin typeface="Times New Roman" panose="02020603050405020304" pitchFamily="18" charset="0"/>
                    <a:ea typeface="方正中等线简体" panose="03000509000000000000" pitchFamily="65" charset="-122"/>
                  </a:rPr>
                  <a:t>E</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rPr>
                  <a:t>G</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的结构，再结合</a:t>
                </a:r>
                <a:r>
                  <a:rPr lang="en-US" altLang="zh-CN" sz="2800" dirty="0">
                    <a:latin typeface="Times New Roman" panose="02020603050405020304" pitchFamily="18" charset="0"/>
                    <a:ea typeface="方正中等线简体" panose="03000509000000000000" pitchFamily="65" charset="-122"/>
                  </a:rPr>
                  <a:t>F</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的分子式，可以推断出</a:t>
                </a:r>
                <a:r>
                  <a:rPr lang="en-US" altLang="zh-CN" sz="2800" dirty="0" smtClean="0">
                    <a:latin typeface="Times New Roman" panose="02020603050405020304" pitchFamily="18" charset="0"/>
                    <a:ea typeface="方正中等线简体" panose="03000509000000000000" pitchFamily="65" charset="-122"/>
                  </a:rPr>
                  <a:t>F</a:t>
                </a:r>
                <a:endParaRPr lang="en-US" altLang="zh-CN" sz="2800" dirty="0" smtClean="0">
                  <a:latin typeface="Times New Roman" panose="02020603050405020304" pitchFamily="18" charset="0"/>
                  <a:ea typeface="方正中等线简体" panose="03000509000000000000" pitchFamily="65" charset="-122"/>
                </a:endParaRPr>
              </a:p>
              <a:p>
                <a:pPr algn="just">
                  <a:lnSpc>
                    <a:spcPct val="150000"/>
                  </a:lnSpc>
                  <a:spcAft>
                    <a:spcPts val="0"/>
                  </a:spcAft>
                  <a:tabLst>
                    <a:tab pos="2790825" algn="l"/>
                    <a:tab pos="4140835" algn="l"/>
                  </a:tabLst>
                </a:pP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的</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结构简式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G</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经过与浓盐酸、氢氧化钠反应得到</a:t>
                </a:r>
                <a:r>
                  <a:rPr lang="en-US" altLang="zh-CN" sz="2800" dirty="0">
                    <a:latin typeface="Times New Roman" panose="02020603050405020304" pitchFamily="18" charset="0"/>
                    <a:ea typeface="方正中等线简体" panose="03000509000000000000" pitchFamily="65" charset="-122"/>
                  </a:rPr>
                  <a:t>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H</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的</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结构</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简式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是</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，对比</a:t>
                </a:r>
                <a:r>
                  <a:rPr lang="en-US" altLang="zh-CN" sz="2800" dirty="0">
                    <a:latin typeface="Times New Roman" panose="02020603050405020304" pitchFamily="18" charset="0"/>
                    <a:ea typeface="方正中等线简体" panose="03000509000000000000" pitchFamily="65" charset="-122"/>
                  </a:rPr>
                  <a:t>I</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rPr>
                  <a:t>K</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的结构，再结合</a:t>
                </a:r>
                <a:r>
                  <a:rPr lang="en-US" altLang="zh-CN" sz="2800" dirty="0">
                    <a:latin typeface="Times New Roman" panose="02020603050405020304" pitchFamily="18" charset="0"/>
                    <a:ea typeface="方正中等线简体" panose="03000509000000000000" pitchFamily="65" charset="-122"/>
                  </a:rPr>
                  <a:t>J</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的分子式</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23" name="文本框 22"/>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7" name="image895.jpeg"/>
            <p:cNvPicPr/>
            <p:nvPr/>
          </p:nvPicPr>
          <p:blipFill>
            <a:blip r:embed="rId5">
              <a:clrChange>
                <a:clrFrom>
                  <a:srgbClr val="FFFFFF"/>
                </a:clrFrom>
                <a:clrTo>
                  <a:srgbClr val="FFFFFF">
                    <a:alpha val="0"/>
                  </a:srgbClr>
                </a:clrTo>
              </a:clrChange>
            </a:blip>
            <a:stretch>
              <a:fillRect/>
            </a:stretch>
          </p:blipFill>
          <p:spPr>
            <a:xfrm>
              <a:off x="1254371" y="1773610"/>
              <a:ext cx="1960515" cy="1603629"/>
            </a:xfrm>
            <a:prstGeom prst="rect">
              <a:avLst/>
            </a:prstGeom>
          </p:spPr>
        </p:pic>
        <p:pic>
          <p:nvPicPr>
            <p:cNvPr id="18" name="image896.jpeg"/>
            <p:cNvPicPr/>
            <p:nvPr/>
          </p:nvPicPr>
          <p:blipFill>
            <a:blip r:embed="rId6">
              <a:clrChange>
                <a:clrFrom>
                  <a:srgbClr val="FFFFFF"/>
                </a:clrFrom>
                <a:clrTo>
                  <a:srgbClr val="FFFFFF">
                    <a:alpha val="0"/>
                  </a:srgbClr>
                </a:clrTo>
              </a:clrChange>
            </a:blip>
            <a:stretch>
              <a:fillRect/>
            </a:stretch>
          </p:blipFill>
          <p:spPr>
            <a:xfrm>
              <a:off x="2581507" y="3228674"/>
              <a:ext cx="1836018" cy="712807"/>
            </a:xfrm>
            <a:prstGeom prst="rect">
              <a:avLst/>
            </a:prstGeom>
          </p:spPr>
        </p:pic>
        <p:pic>
          <p:nvPicPr>
            <p:cNvPr id="20" name="image897.jpeg"/>
            <p:cNvPicPr/>
            <p:nvPr/>
          </p:nvPicPr>
          <p:blipFill>
            <a:blip r:embed="rId7">
              <a:clrChange>
                <a:clrFrom>
                  <a:srgbClr val="FFFFFF"/>
                </a:clrFrom>
                <a:clrTo>
                  <a:srgbClr val="FFFFFF">
                    <a:alpha val="0"/>
                  </a:srgbClr>
                </a:clrTo>
              </a:clrChange>
            </a:blip>
            <a:stretch>
              <a:fillRect/>
            </a:stretch>
          </p:blipFill>
          <p:spPr>
            <a:xfrm>
              <a:off x="2280424" y="4189684"/>
              <a:ext cx="2800145" cy="1534741"/>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2" name="组合 11"/>
          <p:cNvGrpSpPr/>
          <p:nvPr/>
        </p:nvGrpSpPr>
        <p:grpSpPr>
          <a:xfrm>
            <a:off x="0" y="350342"/>
            <a:ext cx="11783838" cy="4663628"/>
            <a:chOff x="0" y="350342"/>
            <a:chExt cx="11783838" cy="4663628"/>
          </a:xfrm>
        </p:grpSpPr>
        <p:grpSp>
          <p:nvGrpSpPr>
            <p:cNvPr id="13" name="组合 12"/>
            <p:cNvGrpSpPr/>
            <p:nvPr/>
          </p:nvGrpSpPr>
          <p:grpSpPr>
            <a:xfrm>
              <a:off x="0" y="350342"/>
              <a:ext cx="11783838" cy="4663628"/>
              <a:chOff x="0" y="333450"/>
              <a:chExt cx="11783838" cy="4663628"/>
            </a:xfrm>
          </p:grpSpPr>
          <p:sp>
            <p:nvSpPr>
              <p:cNvPr id="15" name="矩形 14"/>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389206" y="1164120"/>
                <a:ext cx="11394632" cy="738664"/>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推断</a:t>
                </a:r>
                <a:r>
                  <a:rPr lang="en-US" altLang="zh-CN" sz="2800" dirty="0">
                    <a:latin typeface="Times New Roman" panose="02020603050405020304" pitchFamily="18" charset="0"/>
                    <a:ea typeface="方正中等线简体" panose="03000509000000000000" pitchFamily="65" charset="-122"/>
                  </a:rPr>
                  <a:t>J</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的结构简式是</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17" name="文本框 16"/>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18" name="矩形 17"/>
              <p:cNvSpPr/>
              <p:nvPr/>
            </p:nvSpPr>
            <p:spPr>
              <a:xfrm>
                <a:off x="389206" y="2393480"/>
                <a:ext cx="11394632" cy="2603598"/>
              </a:xfrm>
              <a:prstGeom prst="rect">
                <a:avLst/>
              </a:prstGeom>
            </p:spPr>
            <p:txBody>
              <a:bodyPr wrap="square">
                <a:spAutoFit/>
              </a:bodyPr>
              <a:lstStyle/>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的官能团是碳溴键，由碳溴键性质可知，在</a:t>
                </a:r>
                <a:r>
                  <a:rPr lang="en-US" altLang="zh-CN" sz="2800" dirty="0">
                    <a:latin typeface="Times New Roman" panose="02020603050405020304" pitchFamily="18" charset="0"/>
                    <a:ea typeface="方正中等线简体" panose="03000509000000000000" pitchFamily="65" charset="-122"/>
                  </a:rPr>
                  <a:t>β</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碳原子上连有氢原子，在</a:t>
                </a:r>
                <a:r>
                  <a:rPr lang="en-US" altLang="zh-CN" sz="2800" dirty="0" err="1">
                    <a:latin typeface="Times New Roman" panose="02020603050405020304" pitchFamily="18" charset="0"/>
                    <a:ea typeface="方正中等线简体" panose="03000509000000000000" pitchFamily="65" charset="-122"/>
                  </a:rPr>
                  <a:t>NaOH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醇溶液加热条件下可以发生消去反应，反应生成新官能团为碳碳双键；碳溴键可以发生取代反应，在</a:t>
                </a:r>
                <a:r>
                  <a:rPr lang="en-US" altLang="zh-CN" sz="2800" dirty="0" err="1">
                    <a:latin typeface="Times New Roman" panose="02020603050405020304" pitchFamily="18" charset="0"/>
                    <a:ea typeface="方正中等线简体" panose="03000509000000000000" pitchFamily="65" charset="-122"/>
                  </a:rPr>
                  <a:t>NaOH</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水溶液加热条件下发生水解，溴原子被取代生成羟基。</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p:grpSp>
        <p:pic>
          <p:nvPicPr>
            <p:cNvPr id="14" name="image898.jpeg"/>
            <p:cNvPicPr/>
            <p:nvPr/>
          </p:nvPicPr>
          <p:blipFill>
            <a:blip r:embed="rId5">
              <a:clrChange>
                <a:clrFrom>
                  <a:srgbClr val="FFFFFF"/>
                </a:clrFrom>
                <a:clrTo>
                  <a:srgbClr val="FFFFFF">
                    <a:alpha val="0"/>
                  </a:srgbClr>
                </a:clrTo>
              </a:clrChange>
            </a:blip>
            <a:stretch>
              <a:fillRect/>
            </a:stretch>
          </p:blipFill>
          <p:spPr>
            <a:xfrm>
              <a:off x="3490423" y="837506"/>
              <a:ext cx="2664296" cy="150924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48" name="圆角矩形 47">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3" name="矩形 12"/>
          <p:cNvSpPr/>
          <p:nvPr/>
        </p:nvSpPr>
        <p:spPr>
          <a:xfrm>
            <a:off x="389949" y="261442"/>
            <a:ext cx="7073409" cy="4001055"/>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下列说法不正确的是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填字母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过程中，有</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C—Br</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H—O</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断裂</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G</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过程中，苯环直接连接的</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N</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原子</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由</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sp</a:t>
            </a:r>
            <a:r>
              <a:rPr lang="en-US" altLang="zh-CN" sz="2800" baseline="300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杂化变成</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sp</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杂化</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产物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K</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中不存在手性碳原子</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D.G</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在水中的溶解性比</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K</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弱</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4" name="矩形 13"/>
          <p:cNvSpPr/>
          <p:nvPr/>
        </p:nvSpPr>
        <p:spPr>
          <a:xfrm>
            <a:off x="4246385" y="405458"/>
            <a:ext cx="70403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AD</a:t>
            </a:r>
            <a:endParaRPr lang="zh-CN" altLang="en-US" sz="2800" dirty="0"/>
          </a:p>
        </p:txBody>
      </p:sp>
      <p:pic>
        <p:nvPicPr>
          <p:cNvPr id="15" name="image886.jpeg"/>
          <p:cNvPicPr/>
          <p:nvPr/>
        </p:nvPicPr>
        <p:blipFill>
          <a:blip r:embed="rId5">
            <a:clrChange>
              <a:clrFrom>
                <a:srgbClr val="FFFFFF"/>
              </a:clrFrom>
              <a:clrTo>
                <a:srgbClr val="FFFFFF">
                  <a:alpha val="0"/>
                </a:srgbClr>
              </a:clrTo>
            </a:clrChange>
          </a:blip>
          <a:stretch>
            <a:fillRect/>
          </a:stretch>
        </p:blipFill>
        <p:spPr>
          <a:xfrm>
            <a:off x="7409810" y="271142"/>
            <a:ext cx="4302020" cy="6310844"/>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linds(horizontal)">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2" name="组合 11"/>
          <p:cNvGrpSpPr/>
          <p:nvPr/>
        </p:nvGrpSpPr>
        <p:grpSpPr>
          <a:xfrm>
            <a:off x="0" y="350342"/>
            <a:ext cx="11693370" cy="5808554"/>
            <a:chOff x="0" y="350342"/>
            <a:chExt cx="11693370" cy="5808554"/>
          </a:xfrm>
        </p:grpSpPr>
        <p:grpSp>
          <p:nvGrpSpPr>
            <p:cNvPr id="13" name="组合 12"/>
            <p:cNvGrpSpPr/>
            <p:nvPr/>
          </p:nvGrpSpPr>
          <p:grpSpPr>
            <a:xfrm>
              <a:off x="0" y="350342"/>
              <a:ext cx="7607374" cy="3796050"/>
              <a:chOff x="0" y="333450"/>
              <a:chExt cx="7607374" cy="3796050"/>
            </a:xfrm>
          </p:grpSpPr>
          <p:sp>
            <p:nvSpPr>
              <p:cNvPr id="15" name="矩形 14"/>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mc:AlternateContent xmlns:mc="http://schemas.openxmlformats.org/markup-compatibility/2006">
            <mc:Choice xmlns:a14="http://schemas.microsoft.com/office/drawing/2010/main" Requires="a14">
              <p:sp>
                <p:nvSpPr>
                  <p:cNvPr id="17" name="矩形 16"/>
                  <p:cNvSpPr/>
                  <p:nvPr/>
                </p:nvSpPr>
                <p:spPr>
                  <a:xfrm>
                    <a:off x="389206" y="805513"/>
                    <a:ext cx="7218168" cy="3323987"/>
                  </a:xfrm>
                  <a:prstGeom prst="rect">
                    <a:avLst/>
                  </a:prstGeom>
                </p:spPr>
                <p:txBody>
                  <a:bodyPr wrap="square">
                    <a:spAutoFit/>
                  </a:bodyPr>
                  <a:lstStyle/>
                  <a:p>
                    <a:pPr algn="just">
                      <a:lnSpc>
                        <a:spcPct val="150000"/>
                      </a:lnSpc>
                      <a:spcAft>
                        <a:spcPts val="0"/>
                      </a:spcAft>
                      <a:tabLst>
                        <a:tab pos="2790825" algn="l"/>
                        <a:tab pos="4140835" algn="l"/>
                      </a:tabLst>
                    </a:pP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反应</a:t>
                    </a:r>
                    <a:r>
                      <a:rPr lang="en-US" altLang="zh-CN" sz="2800" dirty="0">
                        <a:effectLst/>
                        <a:latin typeface="Times New Roman" panose="02020603050405020304" pitchFamily="18" charset="0"/>
                        <a:ea typeface="方正中等线简体" panose="03000509000000000000" pitchFamily="65" charset="-122"/>
                      </a:rPr>
                      <a:t>A</a:t>
                    </a:r>
                    <a:r>
                      <a:rPr lang="en-US" altLang="zh-CN" sz="2800" dirty="0">
                        <a:effectLst/>
                        <a:latin typeface="宋体" panose="02010600030101010101" pitchFamily="2" charset="-122"/>
                        <a:cs typeface="Times New Roman" panose="02020603050405020304" pitchFamily="18" charset="0"/>
                      </a:rPr>
                      <a:t>→</a:t>
                    </a:r>
                    <a:r>
                      <a:rPr lang="en-US" altLang="zh-CN" sz="2800" dirty="0">
                        <a:effectLst/>
                        <a:latin typeface="Times New Roman" panose="02020603050405020304" pitchFamily="18" charset="0"/>
                        <a:ea typeface="方正中等线简体" panose="03000509000000000000" pitchFamily="65" charset="-122"/>
                      </a:rPr>
                      <a:t>B</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过程中，有</a:t>
                    </a:r>
                    <a:r>
                      <a:rPr lang="en-US" altLang="zh-CN" sz="2800" dirty="0">
                        <a:effectLst/>
                        <a:latin typeface="Times New Roman" panose="02020603050405020304" pitchFamily="18" charset="0"/>
                        <a:ea typeface="方正中等线简体" panose="03000509000000000000" pitchFamily="65" charset="-122"/>
                      </a:rPr>
                      <a:t>C</a:t>
                    </a:r>
                    <a:r>
                      <a:rPr lang="en-US" altLang="zh-CN" sz="2800" dirty="0">
                        <a:effectLst/>
                        <a:latin typeface="Times New Roman" panose="02020603050405020304" pitchFamily="18" charset="0"/>
                        <a:ea typeface="方正楷体_GBK" panose="03000509000000000000" pitchFamily="65" charset="-122"/>
                      </a:rPr>
                      <a:t>—</a:t>
                    </a:r>
                    <a:r>
                      <a:rPr lang="en-US" altLang="zh-CN" sz="2800" dirty="0">
                        <a:effectLst/>
                        <a:latin typeface="Times New Roman" panose="02020603050405020304" pitchFamily="18" charset="0"/>
                        <a:ea typeface="方正中等线简体" panose="03000509000000000000" pitchFamily="65" charset="-122"/>
                      </a:rPr>
                      <a:t>Br</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dirty="0">
                        <a:effectLst/>
                        <a:latin typeface="Times New Roman" panose="02020603050405020304" pitchFamily="18" charset="0"/>
                        <a:ea typeface="方正中等线简体" panose="03000509000000000000" pitchFamily="65" charset="-122"/>
                      </a:rPr>
                      <a:t>C</a:t>
                    </a:r>
                    <a:r>
                      <a:rPr lang="en-US" altLang="zh-CN" sz="2800" dirty="0">
                        <a:effectLst/>
                        <a:latin typeface="Times New Roman" panose="02020603050405020304" pitchFamily="18" charset="0"/>
                        <a:ea typeface="方正楷体_GBK" panose="03000509000000000000" pitchFamily="65" charset="-122"/>
                      </a:rPr>
                      <a:t>—</a:t>
                    </a:r>
                    <a:r>
                      <a:rPr lang="en-US" altLang="zh-CN" sz="2800" dirty="0">
                        <a:effectLst/>
                        <a:latin typeface="Times New Roman" panose="02020603050405020304" pitchFamily="18" charset="0"/>
                        <a:ea typeface="方正中等线简体" panose="03000509000000000000" pitchFamily="65" charset="-122"/>
                      </a:rPr>
                      <a:t>H</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断裂，没有</a:t>
                    </a:r>
                    <a:r>
                      <a:rPr lang="en-US" altLang="zh-CN" sz="2800" dirty="0">
                        <a:effectLst/>
                        <a:latin typeface="Times New Roman" panose="02020603050405020304" pitchFamily="18" charset="0"/>
                        <a:ea typeface="方正中等线简体" panose="03000509000000000000" pitchFamily="65" charset="-122"/>
                      </a:rPr>
                      <a:t>O</a:t>
                    </a:r>
                    <a:r>
                      <a:rPr lang="en-US" altLang="zh-CN" sz="2800" dirty="0">
                        <a:effectLst/>
                        <a:latin typeface="Times New Roman" panose="02020603050405020304" pitchFamily="18" charset="0"/>
                        <a:ea typeface="方正楷体_GBK" panose="03000509000000000000" pitchFamily="65" charset="-122"/>
                      </a:rPr>
                      <a:t>—</a:t>
                    </a:r>
                    <a:r>
                      <a:rPr lang="en-US" altLang="zh-CN" sz="2800" dirty="0">
                        <a:effectLst/>
                        <a:latin typeface="Times New Roman" panose="02020603050405020304" pitchFamily="18" charset="0"/>
                        <a:ea typeface="方正中等线简体" panose="03000509000000000000" pitchFamily="65" charset="-122"/>
                      </a:rPr>
                      <a:t>H</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断裂，</a:t>
                    </a:r>
                    <a:r>
                      <a:rPr lang="en-US" altLang="zh-CN" sz="2800" dirty="0">
                        <a:effectLst/>
                        <a:latin typeface="Times New Roman" panose="02020603050405020304" pitchFamily="18" charset="0"/>
                        <a:ea typeface="方正中等线简体" panose="03000509000000000000" pitchFamily="65" charset="-122"/>
                      </a:rPr>
                      <a:t>A</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项错误</a:t>
                    </a:r>
                    <a:r>
                      <a:rPr lang="zh-CN" altLang="zh-CN" sz="2800" dirty="0" smtClean="0">
                        <a:effectLst/>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effectLst/>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dirty="0" smtClean="0">
                        <a:effectLst/>
                        <a:latin typeface="Times New Roman" panose="02020603050405020304" pitchFamily="18" charset="0"/>
                        <a:ea typeface="方正中等线简体" panose="03000509000000000000" pitchFamily="65" charset="-122"/>
                      </a:rPr>
                      <a:t>G</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中苯环直接连接</a:t>
                    </a:r>
                    <a:r>
                      <a:rPr lang="en-US" altLang="zh-CN" sz="2800" dirty="0">
                        <a:effectLst/>
                        <a:latin typeface="Times New Roman" panose="02020603050405020304" pitchFamily="18" charset="0"/>
                        <a:ea typeface="方正中等线简体" panose="03000509000000000000" pitchFamily="65" charset="-122"/>
                      </a:rPr>
                      <a:t>N</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原子为</a:t>
                    </a:r>
                    <a:r>
                      <a:rPr lang="en-US" altLang="zh-CN" sz="2800" dirty="0">
                        <a:effectLst/>
                        <a:latin typeface="Times New Roman" panose="02020603050405020304" pitchFamily="18" charset="0"/>
                        <a:ea typeface="方正中等线简体" panose="03000509000000000000" pitchFamily="65" charset="-122"/>
                      </a:rPr>
                      <a:t>sp</a:t>
                    </a:r>
                    <a:r>
                      <a:rPr lang="en-US" altLang="zh-CN" sz="2800" baseline="30000" dirty="0">
                        <a:effectLst/>
                        <a:latin typeface="Times New Roman" panose="02020603050405020304" pitchFamily="18" charset="0"/>
                        <a:ea typeface="方正中等线简体" panose="03000509000000000000" pitchFamily="65" charset="-122"/>
                      </a:rPr>
                      <a:t>3</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杂化，转化为</a:t>
                    </a:r>
                    <a:r>
                      <a:rPr lang="en-US" altLang="zh-CN" sz="2800" dirty="0">
                        <a:effectLst/>
                        <a:latin typeface="Times New Roman" panose="02020603050405020304" pitchFamily="18" charset="0"/>
                        <a:ea typeface="方正中等线简体" panose="03000509000000000000" pitchFamily="65" charset="-122"/>
                      </a:rPr>
                      <a:t>I</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中叠氮酸根</a:t>
                    </a:r>
                    <a:r>
                      <a:rPr lang="en-US" altLang="zh-CN" sz="2800" dirty="0">
                        <a:effectLst/>
                        <a:latin typeface="Times New Roman" panose="02020603050405020304" pitchFamily="18" charset="0"/>
                        <a:ea typeface="方正楷体_GBK" panose="03000509000000000000" pitchFamily="65" charset="-122"/>
                      </a:rPr>
                      <a:t>—</a:t>
                    </a:r>
                    <a14:m>
                      <m:oMath xmlns:m="http://schemas.openxmlformats.org/officeDocument/2006/math">
                        <m:sSubSup>
                          <m:sSubSupPr>
                            <m:ctrlPr>
                              <a:rPr lang="zh-CN" altLang="zh-CN" sz="2800" i="1">
                                <a:effectLst/>
                                <a:latin typeface="Cambria Math" panose="02040503050406030204" pitchFamily="18" charset="0"/>
                                <a:ea typeface="Cambria Math" panose="02040503050406030204" pitchFamily="18" charset="0"/>
                                <a:cs typeface="Times New Roman" panose="02020603050405020304" pitchFamily="18" charset="0"/>
                              </a:rPr>
                            </m:ctrlPr>
                          </m:sSubSupPr>
                          <m:e>
                            <m:r>
                              <m:rPr>
                                <m:sty m:val="p"/>
                              </m:rP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N</m:t>
                            </m:r>
                          </m:e>
                          <m:sub>
                            <m: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2</m:t>
                            </m:r>
                          </m:sub>
                          <m:sup>
                            <m:r>
                              <a:rPr lang="en-US" altLang="zh-CN" sz="2800">
                                <a:effectLst/>
                                <a:latin typeface="Cambria Math" panose="02040503050406030204" pitchFamily="18" charset="0"/>
                                <a:ea typeface="方正中等线简体" panose="03000509000000000000" pitchFamily="65" charset="-122"/>
                                <a:cs typeface="Times New Roman" panose="02020603050405020304" pitchFamily="18" charset="0"/>
                              </a:rPr>
                              <m:t>+</m:t>
                            </m:r>
                          </m:sup>
                        </m:sSubSup>
                      </m:oMath>
                    </a14:m>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中</a:t>
                    </a:r>
                    <a:r>
                      <a:rPr lang="en-US" altLang="zh-CN" sz="2800" dirty="0">
                        <a:effectLst/>
                        <a:latin typeface="Times New Roman" panose="02020603050405020304" pitchFamily="18" charset="0"/>
                        <a:ea typeface="方正中等线简体" panose="03000509000000000000" pitchFamily="65" charset="-122"/>
                      </a:rPr>
                      <a:t>N</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原子是</a:t>
                    </a:r>
                    <a:r>
                      <a:rPr lang="en-US" altLang="zh-CN" sz="2800" dirty="0" err="1">
                        <a:effectLst/>
                        <a:latin typeface="Times New Roman" panose="02020603050405020304" pitchFamily="18" charset="0"/>
                        <a:ea typeface="方正中等线简体" panose="03000509000000000000" pitchFamily="65" charset="-122"/>
                      </a:rPr>
                      <a:t>sp</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杂化，</a:t>
                    </a:r>
                    <a:r>
                      <a:rPr lang="en-US" altLang="zh-CN" sz="2800" dirty="0">
                        <a:effectLst/>
                        <a:latin typeface="Times New Roman" panose="02020603050405020304" pitchFamily="18" charset="0"/>
                        <a:ea typeface="方正中等线简体" panose="03000509000000000000" pitchFamily="65" charset="-122"/>
                      </a:rPr>
                      <a:t>B</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项正确</a:t>
                    </a:r>
                    <a:r>
                      <a:rPr lang="zh-CN" altLang="zh-CN" sz="2800" dirty="0" smtClean="0">
                        <a:effectLst/>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effectLst/>
                      <a:latin typeface="Times New Roman" panose="02020603050405020304" pitchFamily="18" charset="0"/>
                      <a:ea typeface="方正楷体_GBK"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dirty="0" smtClean="0">
                        <a:effectLst/>
                        <a:latin typeface="Times New Roman" panose="02020603050405020304" pitchFamily="18" charset="0"/>
                        <a:ea typeface="方正楷体_GBK" panose="03000509000000000000" pitchFamily="65" charset="-122"/>
                        <a:cs typeface="Times New Roman" panose="02020603050405020304" pitchFamily="18" charset="0"/>
                      </a:rPr>
                      <a:t>产物</a:t>
                    </a:r>
                    <a:r>
                      <a:rPr lang="en-US" altLang="zh-CN" sz="2800" dirty="0">
                        <a:effectLst/>
                        <a:latin typeface="Times New Roman" panose="02020603050405020304" pitchFamily="18" charset="0"/>
                        <a:ea typeface="方正中等线简体" panose="03000509000000000000" pitchFamily="65" charset="-122"/>
                      </a:rPr>
                      <a:t>K</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中不存在手性碳原子，</a:t>
                    </a:r>
                    <a:r>
                      <a:rPr lang="en-US" altLang="zh-CN" sz="2800" dirty="0">
                        <a:effectLst/>
                        <a:latin typeface="Times New Roman" panose="02020603050405020304" pitchFamily="18" charset="0"/>
                        <a:ea typeface="方正中等线简体" panose="03000509000000000000" pitchFamily="65" charset="-122"/>
                      </a:rPr>
                      <a:t>C</a:t>
                    </a:r>
                    <a:r>
                      <a:rPr lang="zh-CN" altLang="zh-CN" sz="2800" dirty="0">
                        <a:effectLst/>
                        <a:latin typeface="Times New Roman" panose="02020603050405020304" pitchFamily="18" charset="0"/>
                        <a:ea typeface="方正楷体_GBK" panose="03000509000000000000" pitchFamily="65" charset="-122"/>
                        <a:cs typeface="Times New Roman" panose="02020603050405020304" pitchFamily="18" charset="0"/>
                      </a:rPr>
                      <a:t>项正确。</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p:txBody>
              </p:sp>
            </mc:Choice>
            <mc:Fallback>
              <p:sp>
                <p:nvSpPr>
                  <p:cNvPr id="17" name="矩形 16"/>
                  <p:cNvSpPr>
                    <a:spLocks noRot="1" noChangeAspect="1" noMove="1" noResize="1" noEditPoints="1" noAdjustHandles="1" noChangeArrowheads="1" noChangeShapeType="1" noTextEdit="1"/>
                  </p:cNvSpPr>
                  <p:nvPr/>
                </p:nvSpPr>
                <p:spPr>
                  <a:xfrm>
                    <a:off x="389206" y="805513"/>
                    <a:ext cx="7218168" cy="3323987"/>
                  </a:xfrm>
                  <a:prstGeom prst="rect">
                    <a:avLst/>
                  </a:prstGeom>
                  <a:blipFill rotWithShape="1">
                    <a:blip r:embed="rId5"/>
                  </a:blipFill>
                </p:spPr>
                <p:txBody>
                  <a:bodyPr/>
                  <a:lstStyle/>
                  <a:p>
                    <a:r>
                      <a:rPr lang="zh-CN" altLang="en-US">
                        <a:noFill/>
                      </a:rPr>
                      <a:t> </a:t>
                    </a:r>
                  </a:p>
                </p:txBody>
              </p:sp>
            </mc:Fallback>
          </mc:AlternateContent>
        </p:grpSp>
        <p:pic>
          <p:nvPicPr>
            <p:cNvPr id="14" name="image886.jpeg"/>
            <p:cNvPicPr/>
            <p:nvPr/>
          </p:nvPicPr>
          <p:blipFill>
            <a:blip r:embed="rId6">
              <a:clrChange>
                <a:clrFrom>
                  <a:srgbClr val="FFFFFF"/>
                </a:clrFrom>
                <a:clrTo>
                  <a:srgbClr val="FFFFFF">
                    <a:alpha val="0"/>
                  </a:srgbClr>
                </a:clrTo>
              </a:clrChange>
            </a:blip>
            <a:stretch>
              <a:fillRect/>
            </a:stretch>
          </p:blipFill>
          <p:spPr>
            <a:xfrm>
              <a:off x="7967414" y="693109"/>
              <a:ext cx="3725956" cy="5465787"/>
            </a:xfrm>
            <a:prstGeom prst="rect">
              <a:avLst/>
            </a:prstGeom>
            <a:ln>
              <a:solidFill>
                <a:schemeClr val="tx1"/>
              </a:solid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 62">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64" name="圆角矩形 63">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65" name="圆角矩形 64">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0" name="矩形 9"/>
          <p:cNvSpPr/>
          <p:nvPr/>
        </p:nvSpPr>
        <p:spPr>
          <a:xfrm>
            <a:off x="389949" y="261442"/>
            <a:ext cx="7073409" cy="6586378"/>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(5)</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在</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的同分异构体中，同时满足下列条件的共有</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不考虑立体异构</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含有苯环；</a:t>
            </a: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苯环上二取代；</a:t>
            </a:r>
            <a:r>
              <a:rPr lang="zh-CN" altLang="zh-CN" sz="2800" dirty="0">
                <a:latin typeface="Calibri" panose="020F0502020204030204" pitchFamily="34" charset="0"/>
                <a:ea typeface="宋体" panose="02010600030101010101" pitchFamily="2" charset="-122"/>
                <a:cs typeface="宋体" panose="02010600030101010101" pitchFamily="2" charset="-122"/>
              </a:rPr>
              <a:t>③</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遇氯化铁溶液显紫色。</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其中，含有手性碳的同分异构体的结构简</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式</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写出一种</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1" name="image886.jpeg"/>
          <p:cNvPicPr/>
          <p:nvPr/>
        </p:nvPicPr>
        <p:blipFill>
          <a:blip r:embed="rId5">
            <a:clrChange>
              <a:clrFrom>
                <a:srgbClr val="FFFFFF"/>
              </a:clrFrom>
              <a:clrTo>
                <a:srgbClr val="FFFFFF">
                  <a:alpha val="0"/>
                </a:srgbClr>
              </a:clrTo>
            </a:clrChange>
          </a:blip>
          <a:stretch>
            <a:fillRect/>
          </a:stretch>
        </p:blipFill>
        <p:spPr>
          <a:xfrm>
            <a:off x="7409810" y="271142"/>
            <a:ext cx="4302020" cy="6310844"/>
          </a:xfrm>
          <a:prstGeom prst="rect">
            <a:avLst/>
          </a:prstGeom>
          <a:ln>
            <a:solidFill>
              <a:schemeClr val="tx1"/>
            </a:solidFill>
          </a:ln>
        </p:spPr>
      </p:pic>
      <p:sp>
        <p:nvSpPr>
          <p:cNvPr id="12" name="矩形 11"/>
          <p:cNvSpPr/>
          <p:nvPr/>
        </p:nvSpPr>
        <p:spPr>
          <a:xfrm>
            <a:off x="1631763" y="1053530"/>
            <a:ext cx="54373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12</a:t>
            </a:r>
            <a:endParaRPr lang="zh-CN" altLang="en-US" sz="2800" dirty="0"/>
          </a:p>
        </p:txBody>
      </p:sp>
      <p:grpSp>
        <p:nvGrpSpPr>
          <p:cNvPr id="13" name="组合 12"/>
          <p:cNvGrpSpPr/>
          <p:nvPr/>
        </p:nvGrpSpPr>
        <p:grpSpPr>
          <a:xfrm>
            <a:off x="910630" y="3717826"/>
            <a:ext cx="5367663" cy="2160860"/>
            <a:chOff x="1519420" y="3477452"/>
            <a:chExt cx="5367663" cy="2160860"/>
          </a:xfrm>
        </p:grpSpPr>
        <p:pic>
          <p:nvPicPr>
            <p:cNvPr id="14" name="image892.jpeg"/>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1519420" y="3477452"/>
              <a:ext cx="685138" cy="2143135"/>
            </a:xfrm>
            <a:prstGeom prst="rect">
              <a:avLst/>
            </a:prstGeom>
          </p:spPr>
        </p:pic>
        <p:pic>
          <p:nvPicPr>
            <p:cNvPr id="15" name="image893.jpeg"/>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970849" y="3844615"/>
              <a:ext cx="1524564" cy="1793697"/>
            </a:xfrm>
            <a:prstGeom prst="rect">
              <a:avLst/>
            </a:prstGeom>
          </p:spPr>
        </p:pic>
        <p:pic>
          <p:nvPicPr>
            <p:cNvPr id="16" name="image894.jpeg"/>
            <p:cNvPicPr/>
            <p:nvPr/>
          </p:nvPicPr>
          <p:blipFill>
            <a:blip r:embed="rId8">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159102" y="3697053"/>
              <a:ext cx="1294232" cy="1725136"/>
            </a:xfrm>
            <a:prstGeom prst="rect">
              <a:avLst/>
            </a:prstGeom>
          </p:spPr>
        </p:pic>
        <p:sp>
          <p:nvSpPr>
            <p:cNvPr id="17" name="矩形 16"/>
            <p:cNvSpPr/>
            <p:nvPr/>
          </p:nvSpPr>
          <p:spPr>
            <a:xfrm>
              <a:off x="2055311" y="4287409"/>
              <a:ext cx="4831772" cy="523220"/>
            </a:xfrm>
            <a:prstGeom prst="rect">
              <a:avLst/>
            </a:prstGeom>
          </p:spPr>
          <p:txBody>
            <a:bodyPr wrap="none">
              <a:spAutoFit/>
            </a:bodyPr>
            <a:lstStyle/>
            <a:p>
              <a:r>
                <a:rPr lang="zh-CN" altLang="zh-CN" sz="2800" kern="100" dirty="0">
                  <a:solidFill>
                    <a:srgbClr val="C00000"/>
                  </a:solidFill>
                  <a:ea typeface="Times New Roman" panose="02020603050405020304" pitchFamily="18" charset="0"/>
                </a:rPr>
                <a:t> </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solidFill>
                    <a:srgbClr val="C00000"/>
                  </a:solidFill>
                  <a:latin typeface="Times New Roman" panose="02020603050405020304" pitchFamily="18" charset="0"/>
                  <a:ea typeface="方正中等线简体" panose="03000509000000000000" pitchFamily="65" charset="-122"/>
                </a:rPr>
                <a:t>  </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                  </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solidFill>
                    <a:srgbClr val="C00000"/>
                  </a:solidFill>
                  <a:latin typeface="Times New Roman" panose="02020603050405020304" pitchFamily="18" charset="0"/>
                  <a:ea typeface="方正中等线简体" panose="03000509000000000000" pitchFamily="65" charset="-122"/>
                </a:rPr>
                <a:t>  </a:t>
              </a:r>
              <a:r>
                <a:rPr lang="en-US" altLang="zh-CN" sz="2800" kern="100" dirty="0" smtClean="0">
                  <a:solidFill>
                    <a:srgbClr val="C00000"/>
                  </a:solidFill>
                  <a:latin typeface="Times New Roman" panose="02020603050405020304" pitchFamily="18" charset="0"/>
                  <a:ea typeface="方正中等线简体" panose="03000509000000000000" pitchFamily="65" charset="-122"/>
                </a:rPr>
                <a:t>                  </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89949" y="3848482"/>
            <a:ext cx="11410514" cy="2893100"/>
          </a:xfrm>
          <a:prstGeom prst="rect">
            <a:avLst/>
          </a:prstGeom>
        </p:spPr>
        <p:txBody>
          <a:bodyPr wrap="square">
            <a:spAutoFit/>
          </a:bodyPr>
          <a:lstStyle/>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试剂</a:t>
            </a:r>
            <a:r>
              <a:rPr lang="en-US" altLang="zh-CN" sz="2800" dirty="0">
                <a:latin typeface="Times New Roman" panose="02020603050405020304" pitchFamily="18" charset="0"/>
                <a:ea typeface="方正中等线简体" panose="03000509000000000000" pitchFamily="65" charset="-122"/>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(4)A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F</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互为同分异构体，则</a:t>
            </a:r>
            <a:r>
              <a:rPr lang="en-US" altLang="zh-CN" sz="2800" dirty="0">
                <a:latin typeface="Times New Roman" panose="02020603050405020304" pitchFamily="18" charset="0"/>
                <a:ea typeface="方正中等线简体" panose="03000509000000000000" pitchFamily="65" charset="-122"/>
              </a:rPr>
              <a:t>E</a:t>
            </a:r>
            <a:r>
              <a:rPr lang="en-US" altLang="zh-CN" sz="28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F</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化学方程式</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为</a:t>
            </a: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gn="just">
              <a:spcAft>
                <a:spcPts val="0"/>
              </a:spcAft>
              <a:tabLst>
                <a:tab pos="2790825" algn="l"/>
                <a:tab pos="4140835" algn="l"/>
              </a:tabLst>
            </a:pP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gn="just">
              <a:spcAft>
                <a:spcPts val="0"/>
              </a:spcAft>
              <a:tabLst>
                <a:tab pos="2790825" algn="l"/>
                <a:tab pos="4140835" algn="l"/>
              </a:tabLst>
            </a:pPr>
            <a:endPar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endParaRPr>
          </a:p>
          <a:p>
            <a:pPr algn="just">
              <a:lnSpc>
                <a:spcPct val="150000"/>
              </a:lnSpc>
              <a:spcAft>
                <a:spcPts val="0"/>
              </a:spcAft>
              <a:tabLst>
                <a:tab pos="2790825" algn="l"/>
                <a:tab pos="414083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sp>
        <p:nvSpPr>
          <p:cNvPr id="9" name="矩形 8"/>
          <p:cNvSpPr/>
          <p:nvPr/>
        </p:nvSpPr>
        <p:spPr>
          <a:xfrm>
            <a:off x="2249679" y="3933850"/>
            <a:ext cx="2558714" cy="523220"/>
          </a:xfrm>
          <a:prstGeom prst="rect">
            <a:avLst/>
          </a:prstGeom>
        </p:spPr>
        <p:txBody>
          <a:bodyPr wrap="none">
            <a:spAutoFit/>
          </a:bodyPr>
          <a:lstStyle/>
          <a:p>
            <a:r>
              <a:rPr lang="en-US" altLang="zh-CN" sz="2800" kern="100" dirty="0" err="1">
                <a:solidFill>
                  <a:srgbClr val="C00000"/>
                </a:solidFill>
                <a:latin typeface="Times New Roman" panose="02020603050405020304" pitchFamily="18" charset="0"/>
                <a:ea typeface="方正中等线简体" panose="03000509000000000000" pitchFamily="65" charset="-122"/>
              </a:rPr>
              <a:t>NaOH</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的水溶液</a:t>
            </a:r>
            <a:endParaRPr lang="zh-CN" altLang="en-US" dirty="0"/>
          </a:p>
        </p:txBody>
      </p:sp>
      <p:pic>
        <p:nvPicPr>
          <p:cNvPr id="8" name="image497.jpeg"/>
          <p:cNvPicPr/>
          <p:nvPr/>
        </p:nvPicPr>
        <p:blipFill>
          <a:blip r:embed="rId1">
            <a:clrChange>
              <a:clrFrom>
                <a:srgbClr val="FFFFFF"/>
              </a:clrFrom>
              <a:clrTo>
                <a:srgbClr val="FFFFFF">
                  <a:alpha val="0"/>
                </a:srgbClr>
              </a:clrTo>
            </a:clrChange>
          </a:blip>
          <a:stretch>
            <a:fillRect/>
          </a:stretch>
        </p:blipFill>
        <p:spPr>
          <a:xfrm>
            <a:off x="3358902" y="295350"/>
            <a:ext cx="5472608" cy="3439690"/>
          </a:xfrm>
          <a:prstGeom prst="rect">
            <a:avLst/>
          </a:prstGeom>
        </p:spPr>
      </p:pic>
      <p:grpSp>
        <p:nvGrpSpPr>
          <p:cNvPr id="2" name="组合 1"/>
          <p:cNvGrpSpPr/>
          <p:nvPr/>
        </p:nvGrpSpPr>
        <p:grpSpPr>
          <a:xfrm>
            <a:off x="601390" y="5251202"/>
            <a:ext cx="4814674" cy="1296830"/>
            <a:chOff x="550590" y="5263902"/>
            <a:chExt cx="4814674" cy="1296830"/>
          </a:xfrm>
        </p:grpSpPr>
        <p:sp>
          <p:nvSpPr>
            <p:cNvPr id="13" name="矩形 12"/>
            <p:cNvSpPr/>
            <p:nvPr/>
          </p:nvSpPr>
          <p:spPr>
            <a:xfrm>
              <a:off x="4339021" y="5552208"/>
              <a:ext cx="1026243"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Times New Roman" panose="02020603050405020304" pitchFamily="18" charset="0"/>
                  <a:ea typeface="方正中等线简体" panose="03000509000000000000" pitchFamily="65" charset="-122"/>
                </a:rPr>
                <a:t>O</a:t>
              </a:r>
              <a:endParaRPr lang="zh-CN" altLang="en-US" dirty="0"/>
            </a:p>
          </p:txBody>
        </p:sp>
        <p:pic>
          <p:nvPicPr>
            <p:cNvPr id="10" name="image500.jpeg"/>
            <p:cNvPicPr/>
            <p:nvPr/>
          </p:nvPicPr>
          <p:blipFill>
            <a:blip r:embed="rId2">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50590" y="5263902"/>
              <a:ext cx="3816424" cy="129683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7" name="圆角矩形 46">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48" name="圆角矩形 47">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13" name="组合 12"/>
          <p:cNvGrpSpPr/>
          <p:nvPr/>
        </p:nvGrpSpPr>
        <p:grpSpPr>
          <a:xfrm>
            <a:off x="0" y="261442"/>
            <a:ext cx="11783838" cy="5887516"/>
            <a:chOff x="0" y="261442"/>
            <a:chExt cx="11783838" cy="5887516"/>
          </a:xfrm>
        </p:grpSpPr>
        <p:grpSp>
          <p:nvGrpSpPr>
            <p:cNvPr id="14" name="组合 13"/>
            <p:cNvGrpSpPr/>
            <p:nvPr/>
          </p:nvGrpSpPr>
          <p:grpSpPr>
            <a:xfrm>
              <a:off x="0" y="261442"/>
              <a:ext cx="11783838" cy="5887516"/>
              <a:chOff x="0" y="261442"/>
              <a:chExt cx="11783838" cy="5887516"/>
            </a:xfrm>
          </p:grpSpPr>
          <p:grpSp>
            <p:nvGrpSpPr>
              <p:cNvPr id="16" name="组合 15"/>
              <p:cNvGrpSpPr/>
              <p:nvPr/>
            </p:nvGrpSpPr>
            <p:grpSpPr>
              <a:xfrm>
                <a:off x="0" y="261442"/>
                <a:ext cx="11783838" cy="5559519"/>
                <a:chOff x="0" y="333450"/>
                <a:chExt cx="11783838" cy="5559519"/>
              </a:xfrm>
            </p:grpSpPr>
            <p:sp>
              <p:nvSpPr>
                <p:cNvPr id="26" name="矩形 25"/>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89206" y="629990"/>
                  <a:ext cx="11394632" cy="5262979"/>
                </a:xfrm>
                <a:prstGeom prst="rect">
                  <a:avLst/>
                </a:prstGeom>
              </p:spPr>
              <p:txBody>
                <a:bodyPr wrap="square">
                  <a:spAutoFit/>
                </a:bodyPr>
                <a:lstStyle/>
                <a:p>
                  <a:pPr>
                    <a:lnSpc>
                      <a:spcPct val="150000"/>
                    </a:lnSpc>
                    <a:spcAft>
                      <a:spcPts val="0"/>
                    </a:spcAft>
                    <a:tabLst>
                      <a:tab pos="4231005" algn="l"/>
                    </a:tabLst>
                  </a:pP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zh-CN" altLang="zh-CN" sz="2800" spc="-100" dirty="0">
                      <a:latin typeface="Times New Roman" panose="02020603050405020304" pitchFamily="18" charset="0"/>
                      <a:ea typeface="方正楷体_GBK" panose="03000509000000000000" pitchFamily="65" charset="-122"/>
                      <a:cs typeface="Times New Roman" panose="02020603050405020304" pitchFamily="18" charset="0"/>
                    </a:rPr>
                    <a:t>的同分异构体中，由条件可知苯环上有两个取代基，遇氯化铁溶液显紫色则含有酚羟基，另一个为</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spc="-100" dirty="0">
                      <a:latin typeface="Times New Roman" panose="02020603050405020304" pitchFamily="18" charset="0"/>
                      <a:ea typeface="方正楷体_GBK" panose="03000509000000000000" pitchFamily="65" charset="-122"/>
                      <a:cs typeface="Times New Roman" panose="02020603050405020304" pitchFamily="18" charset="0"/>
                    </a:rPr>
                    <a:t>个碳原子的支链，有</a:t>
                  </a:r>
                  <a:r>
                    <a:rPr lang="en-US" altLang="zh-CN" sz="2800" spc="-1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spc="-1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spc="-1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spc="-1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spc="-1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spc="-100" baseline="-250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30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四种结构，每种结构分别</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有</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邻</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、间、对三种位置，共</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12</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种。其中存在手性碳的同分异构体</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有</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300000"/>
                    </a:lnSpc>
                    <a:spcAft>
                      <a:spcPts val="0"/>
                    </a:spcAft>
                    <a:tabLst>
                      <a:tab pos="4231005" algn="l"/>
                    </a:tabLst>
                  </a:pP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8" name="文本框 27"/>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8" name="image899.jpeg" descr="source:si_idm1291671376;FounderCES"/>
              <p:cNvPicPr/>
              <p:nvPr/>
            </p:nvPicPr>
            <p:blipFill>
              <a:blip r:embed="rId5">
                <a:clrChange>
                  <a:clrFrom>
                    <a:srgbClr val="FFFFFF"/>
                  </a:clrFrom>
                  <a:clrTo>
                    <a:srgbClr val="FFFFFF">
                      <a:alpha val="0"/>
                    </a:srgbClr>
                  </a:clrTo>
                </a:clrChange>
              </a:blip>
              <a:stretch>
                <a:fillRect/>
              </a:stretch>
            </p:blipFill>
            <p:spPr>
              <a:xfrm>
                <a:off x="406758" y="2497033"/>
                <a:ext cx="2520096" cy="1170328"/>
              </a:xfrm>
              <a:prstGeom prst="rect">
                <a:avLst/>
              </a:prstGeom>
            </p:spPr>
          </p:pic>
          <p:pic>
            <p:nvPicPr>
              <p:cNvPr id="19" name="image900.jpeg" descr="source:si_idm1291663816;FounderCES"/>
              <p:cNvPicPr/>
              <p:nvPr/>
            </p:nvPicPr>
            <p:blipFill>
              <a:blip r:embed="rId6">
                <a:clrChange>
                  <a:clrFrom>
                    <a:srgbClr val="FFFFFF"/>
                  </a:clrFrom>
                  <a:clrTo>
                    <a:srgbClr val="FFFFFF">
                      <a:alpha val="0"/>
                    </a:srgbClr>
                  </a:clrTo>
                </a:clrChange>
              </a:blip>
              <a:stretch>
                <a:fillRect/>
              </a:stretch>
            </p:blipFill>
            <p:spPr>
              <a:xfrm>
                <a:off x="2855031" y="2543141"/>
                <a:ext cx="2520095" cy="1170328"/>
              </a:xfrm>
              <a:prstGeom prst="rect">
                <a:avLst/>
              </a:prstGeom>
            </p:spPr>
          </p:pic>
          <p:pic>
            <p:nvPicPr>
              <p:cNvPr id="20" name="image901.jpeg" descr="source:si_idm1291656256;FounderCES"/>
              <p:cNvPicPr/>
              <p:nvPr/>
            </p:nvPicPr>
            <p:blipFill>
              <a:blip r:embed="rId7">
                <a:clrChange>
                  <a:clrFrom>
                    <a:srgbClr val="FFFFFF"/>
                  </a:clrFrom>
                  <a:clrTo>
                    <a:srgbClr val="FFFFFF">
                      <a:alpha val="0"/>
                    </a:srgbClr>
                  </a:clrTo>
                </a:clrChange>
              </a:blip>
              <a:stretch>
                <a:fillRect/>
              </a:stretch>
            </p:blipFill>
            <p:spPr>
              <a:xfrm>
                <a:off x="5375126" y="1929501"/>
                <a:ext cx="1912719" cy="1737860"/>
              </a:xfrm>
              <a:prstGeom prst="rect">
                <a:avLst/>
              </a:prstGeom>
            </p:spPr>
          </p:pic>
          <p:pic>
            <p:nvPicPr>
              <p:cNvPr id="23" name="image902.jpeg"/>
              <p:cNvPicPr/>
              <p:nvPr/>
            </p:nvPicPr>
            <p:blipFill>
              <a:blip r:embed="rId8">
                <a:clrChange>
                  <a:clrFrom>
                    <a:srgbClr val="FFFFFF"/>
                  </a:clrFrom>
                  <a:clrTo>
                    <a:srgbClr val="FFFFFF">
                      <a:alpha val="0"/>
                    </a:srgbClr>
                  </a:clrTo>
                </a:clrChange>
              </a:blip>
              <a:stretch>
                <a:fillRect/>
              </a:stretch>
            </p:blipFill>
            <p:spPr>
              <a:xfrm>
                <a:off x="10534252" y="3152660"/>
                <a:ext cx="672155" cy="2102525"/>
              </a:xfrm>
              <a:prstGeom prst="rect">
                <a:avLst/>
              </a:prstGeom>
            </p:spPr>
          </p:pic>
          <p:pic>
            <p:nvPicPr>
              <p:cNvPr id="24" name="image903.jpeg"/>
              <p:cNvPicPr/>
              <p:nvPr/>
            </p:nvPicPr>
            <p:blipFill>
              <a:blip r:embed="rId9">
                <a:clrChange>
                  <a:clrFrom>
                    <a:srgbClr val="FFFFFF"/>
                  </a:clrFrom>
                  <a:clrTo>
                    <a:srgbClr val="FFFFFF">
                      <a:alpha val="0"/>
                    </a:srgbClr>
                  </a:clrTo>
                </a:clrChange>
              </a:blip>
              <a:stretch>
                <a:fillRect/>
              </a:stretch>
            </p:blipFill>
            <p:spPr>
              <a:xfrm>
                <a:off x="817079" y="4492207"/>
                <a:ext cx="1368152" cy="1609674"/>
              </a:xfrm>
              <a:prstGeom prst="rect">
                <a:avLst/>
              </a:prstGeom>
            </p:spPr>
          </p:pic>
          <p:pic>
            <p:nvPicPr>
              <p:cNvPr id="25" name="image904.jpeg"/>
              <p:cNvPicPr/>
              <p:nvPr/>
            </p:nvPicPr>
            <p:blipFill>
              <a:blip r:embed="rId10">
                <a:clrChange>
                  <a:clrFrom>
                    <a:srgbClr val="FFFFFF"/>
                  </a:clrFrom>
                  <a:clrTo>
                    <a:srgbClr val="FFFFFF">
                      <a:alpha val="0"/>
                    </a:srgbClr>
                  </a:clrTo>
                </a:clrChange>
              </a:blip>
              <a:stretch>
                <a:fillRect/>
              </a:stretch>
            </p:blipFill>
            <p:spPr>
              <a:xfrm>
                <a:off x="2681168" y="4402281"/>
                <a:ext cx="1484598" cy="1746677"/>
              </a:xfrm>
              <a:prstGeom prst="rect">
                <a:avLst/>
              </a:prstGeom>
            </p:spPr>
          </p:pic>
        </p:grpSp>
        <p:sp>
          <p:nvSpPr>
            <p:cNvPr id="15" name="矩形 14"/>
            <p:cNvSpPr/>
            <p:nvPr/>
          </p:nvSpPr>
          <p:spPr>
            <a:xfrm>
              <a:off x="11223253" y="3879061"/>
              <a:ext cx="543739" cy="523220"/>
            </a:xfrm>
            <a:prstGeom prst="rect">
              <a:avLst/>
            </a:prstGeom>
          </p:spPr>
          <p:txBody>
            <a:bodyPr wrap="none">
              <a:spAutoFit/>
            </a:bodyPr>
            <a:lstStyle/>
            <a:p>
              <a:r>
                <a:rPr lang="zh-CN" altLang="zh-CN" sz="280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50" y="230962"/>
            <a:ext cx="5870868"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2024·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广东省新南方联盟大联考</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有机物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M</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是一种制备液晶材料的重要中间体，其合成路线如图：</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4" name="image913.jpeg"/>
          <p:cNvPicPr/>
          <p:nvPr/>
        </p:nvPicPr>
        <p:blipFill>
          <a:blip r:embed="rId5">
            <a:clrChange>
              <a:clrFrom>
                <a:srgbClr val="FFFFFF"/>
              </a:clrFrom>
              <a:clrTo>
                <a:srgbClr val="FFFFFF">
                  <a:alpha val="0"/>
                </a:srgbClr>
              </a:clrTo>
            </a:clrChange>
          </a:blip>
          <a:stretch>
            <a:fillRect/>
          </a:stretch>
        </p:blipFill>
        <p:spPr>
          <a:xfrm>
            <a:off x="6435388" y="230962"/>
            <a:ext cx="5173879" cy="3945155"/>
          </a:xfrm>
          <a:prstGeom prst="rect">
            <a:avLst/>
          </a:prstGeom>
        </p:spPr>
      </p:pic>
      <p:sp>
        <p:nvSpPr>
          <p:cNvPr id="21" name="矩形 20"/>
          <p:cNvSpPr/>
          <p:nvPr/>
        </p:nvSpPr>
        <p:spPr>
          <a:xfrm>
            <a:off x="389949" y="2205658"/>
            <a:ext cx="11393889" cy="3570168"/>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已知：</a:t>
            </a: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R—</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X+Mg</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R—</a:t>
            </a:r>
            <a:r>
              <a:rPr lang="en-US" altLang="zh-CN" sz="2800" dirty="0" err="1" smtClean="0">
                <a:latin typeface="Times New Roman" panose="02020603050405020304" pitchFamily="18" charset="0"/>
                <a:ea typeface="方正中等线简体" panose="03000509000000000000" pitchFamily="65" charset="-122"/>
                <a:cs typeface="Times New Roman" panose="02020603050405020304" pitchFamily="18" charset="0"/>
              </a:rPr>
              <a:t>MgX</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格林试剂</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)(X=</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Cl</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Br</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I)</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200000"/>
              </a:lnSpc>
              <a:spcAft>
                <a:spcPts val="0"/>
              </a:spcAft>
              <a:tabLst>
                <a:tab pos="4231005" algn="l"/>
              </a:tabLst>
            </a:pPr>
            <a:r>
              <a:rPr lang="zh-CN" altLang="zh-CN" sz="2800" dirty="0" smtClean="0">
                <a:latin typeface="Calibri" panose="020F0502020204030204" pitchFamily="34" charset="0"/>
                <a:ea typeface="宋体" panose="02010600030101010101" pitchFamily="2" charset="-122"/>
                <a:cs typeface="宋体" panose="02010600030101010101" pitchFamily="2" charset="-122"/>
              </a:rPr>
              <a:t>②</a:t>
            </a:r>
            <a:r>
              <a:rPr lang="en-US" altLang="zh-CN" sz="2800" dirty="0" smtClean="0">
                <a:latin typeface="Calibri" panose="020F0502020204030204" pitchFamily="34" charset="0"/>
                <a:ea typeface="宋体" panose="02010600030101010101" pitchFamily="2" charset="-122"/>
                <a:cs typeface="宋体" panose="02010600030101010101" pitchFamily="2" charset="-122"/>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Calibri" panose="020F0502020204030204" pitchFamily="34" charset="0"/>
              <a:ea typeface="宋体" panose="02010600030101010101" pitchFamily="2" charset="-122"/>
              <a:cs typeface="宋体" panose="02010600030101010101" pitchFamily="2" charset="-122"/>
            </a:endParaRPr>
          </a:p>
          <a:p>
            <a:pPr>
              <a:lnSpc>
                <a:spcPct val="150000"/>
              </a:lnSpc>
              <a:spcAft>
                <a:spcPts val="0"/>
              </a:spcAft>
              <a:tabLst>
                <a:tab pos="4231005" algn="l"/>
              </a:tabLst>
            </a:pPr>
            <a:r>
              <a:rPr lang="zh-CN" altLang="zh-CN" sz="2800" dirty="0" smtClean="0">
                <a:latin typeface="Calibri" panose="020F0502020204030204" pitchFamily="34" charset="0"/>
                <a:ea typeface="宋体" panose="02010600030101010101" pitchFamily="2" charset="-122"/>
                <a:cs typeface="宋体" panose="02010600030101010101" pitchFamily="2" charset="-122"/>
              </a:rPr>
              <a:t>③</a:t>
            </a:r>
            <a:r>
              <a:rPr lang="en-US" altLang="zh-CN" sz="2800" dirty="0" smtClean="0">
                <a:latin typeface="Calibri" panose="020F0502020204030204" pitchFamily="34" charset="0"/>
                <a:ea typeface="宋体" panose="02010600030101010101" pitchFamily="2" charset="-122"/>
                <a:cs typeface="宋体" panose="02010600030101010101" pitchFamily="2" charset="-122"/>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7" name="image914.jpeg" descr="source:si_idm1291331112;FounderCES"/>
          <p:cNvPicPr/>
          <p:nvPr/>
        </p:nvPicPr>
        <p:blipFill>
          <a:blip r:embed="rId6">
            <a:clrChange>
              <a:clrFrom>
                <a:srgbClr val="FFFFFF"/>
              </a:clrFrom>
              <a:clrTo>
                <a:srgbClr val="FFFFFF">
                  <a:alpha val="0"/>
                </a:srgbClr>
              </a:clrTo>
            </a:clrChange>
          </a:blip>
          <a:stretch>
            <a:fillRect/>
          </a:stretch>
        </p:blipFill>
        <p:spPr>
          <a:xfrm>
            <a:off x="3546412" y="2209624"/>
            <a:ext cx="1480506" cy="784069"/>
          </a:xfrm>
          <a:prstGeom prst="rect">
            <a:avLst/>
          </a:prstGeom>
        </p:spPr>
      </p:pic>
      <p:pic>
        <p:nvPicPr>
          <p:cNvPr id="18" name="image915.jpeg"/>
          <p:cNvPicPr/>
          <p:nvPr/>
        </p:nvPicPr>
        <p:blipFill>
          <a:blip r:embed="rId7">
            <a:clrChange>
              <a:clrFrom>
                <a:srgbClr val="FFFFFF"/>
              </a:clrFrom>
              <a:clrTo>
                <a:srgbClr val="FFFFFF">
                  <a:alpha val="0"/>
                </a:srgbClr>
              </a:clrTo>
            </a:clrChange>
          </a:blip>
          <a:stretch>
            <a:fillRect/>
          </a:stretch>
        </p:blipFill>
        <p:spPr>
          <a:xfrm>
            <a:off x="907644" y="3509213"/>
            <a:ext cx="5210198" cy="1085192"/>
          </a:xfrm>
          <a:prstGeom prst="rect">
            <a:avLst/>
          </a:prstGeom>
        </p:spPr>
      </p:pic>
      <p:pic>
        <p:nvPicPr>
          <p:cNvPr id="20" name="image916.jpeg"/>
          <p:cNvPicPr/>
          <p:nvPr/>
        </p:nvPicPr>
        <p:blipFill>
          <a:blip r:embed="rId8">
            <a:clrChange>
              <a:clrFrom>
                <a:srgbClr val="FFFFFF"/>
              </a:clrFrom>
              <a:clrTo>
                <a:srgbClr val="FFFFFF">
                  <a:alpha val="0"/>
                </a:srgbClr>
              </a:clrTo>
            </a:clrChange>
          </a:blip>
          <a:stretch>
            <a:fillRect/>
          </a:stretch>
        </p:blipFill>
        <p:spPr>
          <a:xfrm>
            <a:off x="918523" y="4797946"/>
            <a:ext cx="5287430" cy="110127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50" y="-26590"/>
            <a:ext cx="6857384" cy="1415732"/>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(1)L</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中含有的官能团名称</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是</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4" name="image913.jpeg"/>
          <p:cNvPicPr/>
          <p:nvPr/>
        </p:nvPicPr>
        <p:blipFill>
          <a:blip r:embed="rId5">
            <a:clrChange>
              <a:clrFrom>
                <a:srgbClr val="FFFFFF"/>
              </a:clrFrom>
              <a:clrTo>
                <a:srgbClr val="FFFFFF">
                  <a:alpha val="0"/>
                </a:srgbClr>
              </a:clrTo>
            </a:clrChange>
          </a:blip>
          <a:stretch>
            <a:fillRect/>
          </a:stretch>
        </p:blipFill>
        <p:spPr>
          <a:xfrm>
            <a:off x="6109487" y="208992"/>
            <a:ext cx="5173879" cy="3945155"/>
          </a:xfrm>
          <a:prstGeom prst="rect">
            <a:avLst/>
          </a:prstGeom>
        </p:spPr>
      </p:pic>
      <p:pic>
        <p:nvPicPr>
          <p:cNvPr id="13" name="image917.jpeg" descr="source:si_idm1365634680;FounderCES"/>
          <p:cNvPicPr/>
          <p:nvPr/>
        </p:nvPicPr>
        <p:blipFill>
          <a:blip r:embed="rId6">
            <a:clrChange>
              <a:clrFrom>
                <a:srgbClr val="FFFFFF"/>
              </a:clrFrom>
              <a:clrTo>
                <a:srgbClr val="FFFFFF">
                  <a:alpha val="0"/>
                </a:srgbClr>
              </a:clrTo>
            </a:clrChange>
          </a:blip>
          <a:stretch>
            <a:fillRect/>
          </a:stretch>
        </p:blipFill>
        <p:spPr>
          <a:xfrm>
            <a:off x="468909" y="1912279"/>
            <a:ext cx="1382372" cy="945969"/>
          </a:xfrm>
          <a:prstGeom prst="rect">
            <a:avLst/>
          </a:prstGeom>
        </p:spPr>
      </p:pic>
      <p:sp>
        <p:nvSpPr>
          <p:cNvPr id="15" name="矩形 14"/>
          <p:cNvSpPr/>
          <p:nvPr/>
        </p:nvSpPr>
        <p:spPr>
          <a:xfrm>
            <a:off x="389950" y="1300034"/>
            <a:ext cx="6857384" cy="270839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反应中使用三甲基氯</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硅烷</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的作用是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在</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本流程中起类似作用的</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有机物</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还有</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填名称</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6" name="矩形 15"/>
          <p:cNvSpPr/>
          <p:nvPr/>
        </p:nvSpPr>
        <p:spPr>
          <a:xfrm>
            <a:off x="389950" y="5662042"/>
            <a:ext cx="6857384" cy="700280"/>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(3)M</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的结构简式为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 name="矩形 1"/>
          <p:cNvSpPr/>
          <p:nvPr/>
        </p:nvSpPr>
        <p:spPr>
          <a:xfrm>
            <a:off x="516197" y="702674"/>
            <a:ext cx="257955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酚</a:t>
            </a:r>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羟基、醚键</a:t>
            </a:r>
            <a:endParaRPr lang="zh-CN" altLang="en-US" sz="2800" dirty="0"/>
          </a:p>
        </p:txBody>
      </p:sp>
      <p:sp>
        <p:nvSpPr>
          <p:cNvPr id="22" name="矩形 21"/>
          <p:cNvSpPr/>
          <p:nvPr/>
        </p:nvSpPr>
        <p:spPr>
          <a:xfrm>
            <a:off x="3300374" y="2043908"/>
            <a:ext cx="1980029"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保护酚羟基</a:t>
            </a:r>
            <a:endParaRPr lang="zh-CN" altLang="en-US" sz="2800" dirty="0"/>
          </a:p>
        </p:txBody>
      </p:sp>
      <p:sp>
        <p:nvSpPr>
          <p:cNvPr id="23" name="矩形 22"/>
          <p:cNvSpPr/>
          <p:nvPr/>
        </p:nvSpPr>
        <p:spPr>
          <a:xfrm>
            <a:off x="1544560" y="3324772"/>
            <a:ext cx="1261884"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乙二醇</a:t>
            </a:r>
            <a:endParaRPr lang="zh-CN" altLang="en-US" sz="2800" dirty="0"/>
          </a:p>
        </p:txBody>
      </p:sp>
      <p:pic>
        <p:nvPicPr>
          <p:cNvPr id="24" name="image920.jpeg"/>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116399" y="3950040"/>
            <a:ext cx="656196" cy="2298857"/>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P spid="2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89950" y="230962"/>
            <a:ext cx="10529792" cy="769401"/>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已知：</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R</a:t>
            </a:r>
            <a:r>
              <a:rPr lang="en-US" altLang="zh-CN" sz="2800" baseline="-25000" dirty="0" smtClean="0">
                <a:latin typeface="Times New Roman" panose="02020603050405020304" pitchFamily="18" charset="0"/>
                <a:ea typeface="方正中等线简体" panose="03000509000000000000" pitchFamily="65" charset="-122"/>
                <a:cs typeface="Times New Roman" panose="02020603050405020304" pitchFamily="18" charset="0"/>
              </a:rPr>
              <a:t>1</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—OH+R</a:t>
            </a:r>
            <a:r>
              <a:rPr lang="en-US" altLang="zh-CN" sz="2800" baseline="-25000" dirty="0" smtClean="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—OH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R</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—O—R</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4" name="image913.jpeg"/>
          <p:cNvPicPr/>
          <p:nvPr/>
        </p:nvPicPr>
        <p:blipFill>
          <a:blip r:embed="rId5">
            <a:clrChange>
              <a:clrFrom>
                <a:srgbClr val="FFFFFF"/>
              </a:clrFrom>
              <a:clrTo>
                <a:srgbClr val="FFFFFF">
                  <a:alpha val="0"/>
                </a:srgbClr>
              </a:clrTo>
            </a:clrChange>
          </a:blip>
          <a:stretch>
            <a:fillRect/>
          </a:stretch>
        </p:blipFill>
        <p:spPr>
          <a:xfrm>
            <a:off x="6455246" y="1098214"/>
            <a:ext cx="5173879" cy="3945155"/>
          </a:xfrm>
          <a:prstGeom prst="rect">
            <a:avLst/>
          </a:prstGeom>
        </p:spPr>
      </p:pic>
      <p:pic>
        <p:nvPicPr>
          <p:cNvPr id="12" name="image918.jpeg" descr="source:si_idm1365600624;FounderCES"/>
          <p:cNvPicPr/>
          <p:nvPr/>
        </p:nvPicPr>
        <p:blipFill>
          <a:blip r:embed="rId6">
            <a:clrChange>
              <a:clrFrom>
                <a:srgbClr val="FFFFFF"/>
              </a:clrFrom>
              <a:clrTo>
                <a:srgbClr val="FFFFFF">
                  <a:alpha val="0"/>
                </a:srgbClr>
              </a:clrTo>
            </a:clrChange>
          </a:blip>
          <a:stretch>
            <a:fillRect/>
          </a:stretch>
        </p:blipFill>
        <p:spPr>
          <a:xfrm>
            <a:off x="4727054" y="239906"/>
            <a:ext cx="1224136" cy="847095"/>
          </a:xfrm>
          <a:prstGeom prst="rect">
            <a:avLst/>
          </a:prstGeom>
        </p:spPr>
      </p:pic>
      <p:sp>
        <p:nvSpPr>
          <p:cNvPr id="18" name="矩形 17"/>
          <p:cNvSpPr/>
          <p:nvPr/>
        </p:nvSpPr>
        <p:spPr>
          <a:xfrm>
            <a:off x="389950" y="1003064"/>
            <a:ext cx="6065296" cy="328560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写出以苯、丙酮和格林试剂为原料</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制</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备</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的合成路线流程图</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无机试剂和有机溶剂任用，合成路线流程图示例见本题题干</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7" name="image919.jpeg"/>
          <p:cNvPicPr/>
          <p:nvPr/>
        </p:nvPicPr>
        <p:blipFill>
          <a:blip r:embed="rId7">
            <a:clrChange>
              <a:clrFrom>
                <a:srgbClr val="FFFFFF"/>
              </a:clrFrom>
              <a:clrTo>
                <a:srgbClr val="FFFFFF">
                  <a:alpha val="0"/>
                </a:srgbClr>
              </a:clrTo>
            </a:clrChange>
          </a:blip>
          <a:stretch>
            <a:fillRect/>
          </a:stretch>
        </p:blipFill>
        <p:spPr>
          <a:xfrm>
            <a:off x="877999" y="1928489"/>
            <a:ext cx="3407016" cy="119741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19" name="圆角矩形 18">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389949" y="1295723"/>
            <a:ext cx="8981472" cy="3966948"/>
            <a:chOff x="389949" y="1295723"/>
            <a:chExt cx="8981472" cy="3966948"/>
          </a:xfrm>
        </p:grpSpPr>
        <p:sp>
          <p:nvSpPr>
            <p:cNvPr id="39" name="矩形 38"/>
            <p:cNvSpPr/>
            <p:nvPr/>
          </p:nvSpPr>
          <p:spPr>
            <a:xfrm>
              <a:off x="389949" y="1295723"/>
              <a:ext cx="7865497" cy="700601"/>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pPr>
              <a:r>
                <a:rPr lang="zh-CN" altLang="zh-CN" sz="2800" kern="100" dirty="0">
                  <a:solidFill>
                    <a:srgbClr val="C00000"/>
                  </a:solidFill>
                  <a:latin typeface="Times New Roman" panose="02020603050405020304" pitchFamily="18" charset="0"/>
                  <a:ea typeface="微软雅黑" panose="020B0503020204020204" charset="-122"/>
                  <a:cs typeface="Times New Roman" panose="02020603050405020304" pitchFamily="18" charset="0"/>
                </a:rPr>
                <a:t>答案　</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1" name="image921.jpeg"/>
            <p:cNvPicPr/>
            <p:nvPr/>
          </p:nvPicPr>
          <p:blipFill>
            <a:blip r:embed="rId5">
              <a:clrChange>
                <a:clrFrom>
                  <a:srgbClr val="FFFFFF"/>
                </a:clrFrom>
                <a:clrTo>
                  <a:srgbClr val="FFFFFF">
                    <a:alpha val="0"/>
                  </a:srgbClr>
                </a:clrTo>
              </a:clrChange>
            </a:blip>
            <a:stretch>
              <a:fillRect/>
            </a:stretch>
          </p:blipFill>
          <p:spPr>
            <a:xfrm>
              <a:off x="2818991" y="1413570"/>
              <a:ext cx="6552430" cy="3849101"/>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437604"/>
            <a:ext cx="11890792" cy="5421789"/>
            <a:chOff x="0" y="437604"/>
            <a:chExt cx="11890792" cy="5421789"/>
          </a:xfrm>
        </p:grpSpPr>
        <p:grpSp>
          <p:nvGrpSpPr>
            <p:cNvPr id="20" name="组合 19"/>
            <p:cNvGrpSpPr/>
            <p:nvPr/>
          </p:nvGrpSpPr>
          <p:grpSpPr>
            <a:xfrm>
              <a:off x="0" y="437604"/>
              <a:ext cx="11711830" cy="4593209"/>
              <a:chOff x="0" y="333450"/>
              <a:chExt cx="11711830" cy="4593209"/>
            </a:xfrm>
          </p:grpSpPr>
          <p:sp>
            <p:nvSpPr>
              <p:cNvPr id="21" name="矩形 20"/>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89206" y="1510339"/>
                <a:ext cx="11322624" cy="3416320"/>
              </a:xfrm>
              <a:prstGeom prst="rect">
                <a:avLst/>
              </a:prstGeom>
            </p:spPr>
            <p:txBody>
              <a:bodyPr wrap="square">
                <a:spAutoFit/>
              </a:bodyPr>
              <a:lstStyle/>
              <a:p>
                <a:pPr>
                  <a:lnSpc>
                    <a:spcPct val="150000"/>
                  </a:lnSpc>
                  <a:spcAft>
                    <a:spcPts val="0"/>
                  </a:spcAft>
                </a:pPr>
                <a:r>
                  <a:rPr lang="en-US" altLang="zh-CN" dirty="0">
                    <a:latin typeface="Times New Roman" panose="02020603050405020304" pitchFamily="18" charset="0"/>
                    <a:ea typeface="方正中等线简体" panose="03000509000000000000" pitchFamily="65" charset="-122"/>
                  </a:rPr>
                  <a:t>A</a:t>
                </a:r>
                <a:r>
                  <a:rPr lang="en-US" altLang="zh-CN" dirty="0">
                    <a:latin typeface="Times New Roman" panose="02020603050405020304" pitchFamily="18" charset="0"/>
                    <a:ea typeface="方正楷体_GBK" panose="03000509000000000000" pitchFamily="65" charset="-122"/>
                  </a:rPr>
                  <a:t>(</a:t>
                </a:r>
                <a:r>
                  <a:rPr lang="en-US" altLang="zh-CN" dirty="0">
                    <a:latin typeface="Times New Roman" panose="02020603050405020304" pitchFamily="18" charset="0"/>
                    <a:ea typeface="方正中等线简体" panose="03000509000000000000" pitchFamily="65" charset="-122"/>
                  </a:rPr>
                  <a:t>          </a:t>
                </a:r>
                <a:r>
                  <a:rPr lang="en-US" altLang="zh-CN" dirty="0" smtClean="0">
                    <a:latin typeface="Times New Roman" panose="02020603050405020304" pitchFamily="18" charset="0"/>
                    <a:ea typeface="方正楷体_GBK" panose="03000509000000000000" pitchFamily="65" charset="-122"/>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在乙酸乙酯作用下与溴共热发生取代反应生成</a:t>
                </a:r>
                <a:r>
                  <a:rPr lang="en-US" altLang="zh-CN" dirty="0">
                    <a:latin typeface="Times New Roman" panose="02020603050405020304" pitchFamily="18" charset="0"/>
                    <a:ea typeface="方正中等线简体" panose="03000509000000000000" pitchFamily="65" charset="-122"/>
                  </a:rPr>
                  <a:t>B</a:t>
                </a:r>
                <a:r>
                  <a:rPr lang="en-US" altLang="zh-CN" dirty="0">
                    <a:latin typeface="Times New Roman" panose="02020603050405020304" pitchFamily="18" charset="0"/>
                    <a:ea typeface="方正楷体_GBK" panose="03000509000000000000" pitchFamily="65" charset="-122"/>
                  </a:rPr>
                  <a:t>(</a:t>
                </a:r>
                <a:r>
                  <a:rPr lang="en-US" altLang="zh-CN" dirty="0">
                    <a:latin typeface="Times New Roman" panose="02020603050405020304" pitchFamily="18" charset="0"/>
                    <a:ea typeface="方正中等线简体" panose="03000509000000000000" pitchFamily="65" charset="-122"/>
                  </a:rPr>
                  <a:t>          </a:t>
                </a:r>
                <a:r>
                  <a:rPr lang="en-US" altLang="zh-CN" dirty="0">
                    <a:latin typeface="Times New Roman" panose="02020603050405020304" pitchFamily="18" charset="0"/>
                    <a:ea typeface="方正楷体_GBK" panose="03000509000000000000" pitchFamily="65" charset="-122"/>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rPr>
                  <a:t>B</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与</a:t>
                </a:r>
                <a:r>
                  <a:rPr lang="en-US" altLang="zh-CN" dirty="0">
                    <a:latin typeface="Times New Roman" panose="02020603050405020304" pitchFamily="18" charset="0"/>
                    <a:ea typeface="方正中等线简体" panose="03000509000000000000" pitchFamily="65" charset="-122"/>
                  </a:rPr>
                  <a:t>          </a:t>
                </a:r>
                <a:endParaRPr lang="en-US" altLang="zh-CN" dirty="0" smtClean="0">
                  <a:latin typeface="Times New Roman" panose="02020603050405020304" pitchFamily="18" charset="0"/>
                  <a:ea typeface="方正中等线简体" panose="03000509000000000000" pitchFamily="65" charset="-122"/>
                </a:endParaRPr>
              </a:p>
              <a:p>
                <a:pPr>
                  <a:lnSpc>
                    <a:spcPct val="150000"/>
                  </a:lnSpc>
                  <a:spcAft>
                    <a:spcPts val="0"/>
                  </a:spcAft>
                </a:pPr>
                <a:endParaRPr lang="en-US" altLang="zh-CN"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200000"/>
                  </a:lnSpc>
                  <a:spcAft>
                    <a:spcPts val="0"/>
                  </a:spcAft>
                </a:pPr>
                <a:endParaRPr lang="en-US" altLang="zh-CN"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200000"/>
                  </a:lnSpc>
                  <a:spcAft>
                    <a:spcPts val="0"/>
                  </a:spcAft>
                </a:pPr>
                <a:endParaRPr lang="en-US" altLang="zh-CN"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200000"/>
                  </a:lnSpc>
                  <a:spcAft>
                    <a:spcPts val="0"/>
                  </a:spcAft>
                </a:pPr>
                <a:r>
                  <a:rPr lang="zh-CN" altLang="zh-CN" dirty="0" smtClean="0">
                    <a:latin typeface="Times New Roman" panose="02020603050405020304" pitchFamily="18" charset="0"/>
                    <a:ea typeface="方正楷体_GBK" panose="03000509000000000000" pitchFamily="65" charset="-122"/>
                    <a:cs typeface="Times New Roman" panose="02020603050405020304" pitchFamily="18" charset="0"/>
                  </a:rPr>
                  <a:t>发生</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取代反应生成</a:t>
                </a:r>
                <a:r>
                  <a:rPr lang="en-US" altLang="zh-CN" dirty="0">
                    <a:latin typeface="Times New Roman" panose="02020603050405020304" pitchFamily="18" charset="0"/>
                    <a:ea typeface="方正中等线简体" panose="03000509000000000000" pitchFamily="65" charset="-122"/>
                  </a:rPr>
                  <a:t>D</a:t>
                </a:r>
                <a:r>
                  <a:rPr lang="en-US" altLang="zh-CN" dirty="0">
                    <a:latin typeface="Times New Roman" panose="02020603050405020304" pitchFamily="18" charset="0"/>
                    <a:ea typeface="方正楷体_GBK" panose="03000509000000000000" pitchFamily="65" charset="-122"/>
                  </a:rPr>
                  <a:t>(</a:t>
                </a:r>
                <a:r>
                  <a:rPr lang="en-US" altLang="zh-CN" dirty="0">
                    <a:latin typeface="Times New Roman" panose="02020603050405020304" pitchFamily="18" charset="0"/>
                    <a:ea typeface="方正中等线简体" panose="03000509000000000000" pitchFamily="65" charset="-122"/>
                  </a:rPr>
                  <a:t>          </a:t>
                </a:r>
                <a:r>
                  <a:rPr lang="en-US" altLang="zh-CN" dirty="0" smtClean="0">
                    <a:latin typeface="Times New Roman" panose="02020603050405020304" pitchFamily="18" charset="0"/>
                    <a:ea typeface="方正楷体_GBK" panose="03000509000000000000" pitchFamily="65" charset="-122"/>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，在醚作用下</a:t>
                </a:r>
                <a:r>
                  <a:rPr lang="en-US" altLang="zh-CN" dirty="0">
                    <a:latin typeface="Times New Roman" panose="02020603050405020304" pitchFamily="18" charset="0"/>
                    <a:ea typeface="方正中等线简体" panose="03000509000000000000" pitchFamily="65" charset="-122"/>
                  </a:rPr>
                  <a:t>D</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与镁在一定</a:t>
                </a:r>
                <a:r>
                  <a:rPr lang="zh-CN" altLang="zh-CN" dirty="0" smtClean="0">
                    <a:latin typeface="Times New Roman" panose="02020603050405020304" pitchFamily="18" charset="0"/>
                    <a:ea typeface="方正楷体_GBK" panose="03000509000000000000" pitchFamily="65" charset="-122"/>
                    <a:cs typeface="Times New Roman" panose="02020603050405020304" pitchFamily="18" charset="0"/>
                  </a:rPr>
                  <a:t>温度下</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反应生成</a:t>
                </a:r>
                <a:r>
                  <a:rPr lang="en-US" altLang="zh-CN" dirty="0">
                    <a:latin typeface="Times New Roman" panose="02020603050405020304" pitchFamily="18" charset="0"/>
                    <a:ea typeface="方正中等线简体" panose="03000509000000000000" pitchFamily="65" charset="-122"/>
                  </a:rPr>
                  <a:t>F</a:t>
                </a:r>
                <a:r>
                  <a:rPr lang="en-US" altLang="zh-CN" dirty="0">
                    <a:latin typeface="Times New Roman" panose="02020603050405020304" pitchFamily="18" charset="0"/>
                    <a:ea typeface="方正楷体_GBK" panose="03000509000000000000" pitchFamily="65" charset="-122"/>
                  </a:rPr>
                  <a:t>(</a:t>
                </a:r>
                <a:r>
                  <a:rPr lang="en-US" altLang="zh-CN" dirty="0">
                    <a:latin typeface="Times New Roman" panose="02020603050405020304" pitchFamily="18" charset="0"/>
                    <a:ea typeface="方正中等线简体" panose="03000509000000000000" pitchFamily="65" charset="-122"/>
                  </a:rPr>
                  <a:t>            </a:t>
                </a:r>
                <a:r>
                  <a:rPr lang="en-US" altLang="zh-CN" dirty="0">
                    <a:latin typeface="Times New Roman" panose="02020603050405020304" pitchFamily="18" charset="0"/>
                    <a:ea typeface="方正楷体_GBK" panose="03000509000000000000" pitchFamily="65" charset="-122"/>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dirty="0" smtClean="0">
                  <a:latin typeface="Times New Roman" panose="02020603050405020304" pitchFamily="18" charset="0"/>
                  <a:ea typeface="方正中等线简体" panose="03000509000000000000" pitchFamily="65" charset="-122"/>
                </a:endParaRPr>
              </a:p>
            </p:txBody>
          </p:sp>
          <p:sp>
            <p:nvSpPr>
              <p:cNvPr id="23" name="文本框 22"/>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24" name="image922.jpeg" descr="source:si_idm1365536040;FounderCES"/>
            <p:cNvPicPr/>
            <p:nvPr/>
          </p:nvPicPr>
          <p:blipFill>
            <a:blip r:embed="rId5">
              <a:clrChange>
                <a:clrFrom>
                  <a:srgbClr val="FFFFFF"/>
                </a:clrFrom>
                <a:clrTo>
                  <a:srgbClr val="FFFFFF">
                    <a:alpha val="0"/>
                  </a:srgbClr>
                </a:clrTo>
              </a:clrChange>
            </a:blip>
            <a:stretch>
              <a:fillRect/>
            </a:stretch>
          </p:blipFill>
          <p:spPr>
            <a:xfrm>
              <a:off x="720821" y="869173"/>
              <a:ext cx="1026085" cy="1577414"/>
            </a:xfrm>
            <a:prstGeom prst="rect">
              <a:avLst/>
            </a:prstGeom>
          </p:spPr>
        </p:pic>
        <p:pic>
          <p:nvPicPr>
            <p:cNvPr id="26" name="image923.jpeg" descr="source:si_idm1365526392;FounderCES"/>
            <p:cNvPicPr/>
            <p:nvPr/>
          </p:nvPicPr>
          <p:blipFill>
            <a:blip r:embed="rId6">
              <a:clrChange>
                <a:clrFrom>
                  <a:srgbClr val="FFFFFF"/>
                </a:clrFrom>
                <a:clrTo>
                  <a:srgbClr val="FFFFFF">
                    <a:alpha val="0"/>
                  </a:srgbClr>
                </a:clrTo>
              </a:clrChange>
            </a:blip>
            <a:stretch>
              <a:fillRect/>
            </a:stretch>
          </p:blipFill>
          <p:spPr>
            <a:xfrm>
              <a:off x="8039422" y="846658"/>
              <a:ext cx="1026085" cy="2209494"/>
            </a:xfrm>
            <a:prstGeom prst="rect">
              <a:avLst/>
            </a:prstGeom>
          </p:spPr>
        </p:pic>
        <p:pic>
          <p:nvPicPr>
            <p:cNvPr id="27" name="image924.jpeg" descr="source:si_idm1365516784;FounderCES"/>
            <p:cNvPicPr/>
            <p:nvPr/>
          </p:nvPicPr>
          <p:blipFill>
            <a:blip r:embed="rId7">
              <a:clrChange>
                <a:clrFrom>
                  <a:srgbClr val="FFFFFF"/>
                </a:clrFrom>
                <a:clrTo>
                  <a:srgbClr val="FFFFFF">
                    <a:alpha val="0"/>
                  </a:srgbClr>
                </a:clrTo>
              </a:clrChange>
            </a:blip>
            <a:stretch>
              <a:fillRect/>
            </a:stretch>
          </p:blipFill>
          <p:spPr>
            <a:xfrm>
              <a:off x="9602393" y="1162854"/>
              <a:ext cx="2288399" cy="1577102"/>
            </a:xfrm>
            <a:prstGeom prst="rect">
              <a:avLst/>
            </a:prstGeom>
          </p:spPr>
        </p:pic>
        <p:pic>
          <p:nvPicPr>
            <p:cNvPr id="28" name="image925.jpeg" descr="source:si_idm1365507208;FounderCES"/>
            <p:cNvPicPr/>
            <p:nvPr/>
          </p:nvPicPr>
          <p:blipFill>
            <a:blip r:embed="rId8">
              <a:clrChange>
                <a:clrFrom>
                  <a:srgbClr val="FFFFFF"/>
                </a:clrFrom>
                <a:clrTo>
                  <a:srgbClr val="FFFFFF">
                    <a:alpha val="0"/>
                  </a:srgbClr>
                </a:clrTo>
              </a:clrChange>
            </a:blip>
            <a:stretch>
              <a:fillRect/>
            </a:stretch>
          </p:blipFill>
          <p:spPr>
            <a:xfrm>
              <a:off x="3123450" y="2538352"/>
              <a:ext cx="1079668" cy="3321041"/>
            </a:xfrm>
            <a:prstGeom prst="rect">
              <a:avLst/>
            </a:prstGeom>
          </p:spPr>
        </p:pic>
        <p:pic>
          <p:nvPicPr>
            <p:cNvPr id="29" name="image926.jpeg" descr="source:si_idm1365495616;FounderCES"/>
            <p:cNvPicPr/>
            <p:nvPr/>
          </p:nvPicPr>
          <p:blipFill>
            <a:blip r:embed="rId9">
              <a:clrChange>
                <a:clrFrom>
                  <a:srgbClr val="FFFFFF"/>
                </a:clrFrom>
                <a:clrTo>
                  <a:srgbClr val="FFFFFF">
                    <a:alpha val="0"/>
                  </a:srgbClr>
                </a:clrTo>
              </a:clrChange>
            </a:blip>
            <a:stretch>
              <a:fillRect/>
            </a:stretch>
          </p:blipFill>
          <p:spPr>
            <a:xfrm>
              <a:off x="10100847" y="2873323"/>
              <a:ext cx="1133643" cy="2833483"/>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437604"/>
            <a:ext cx="11711830" cy="5010200"/>
            <a:chOff x="0" y="437604"/>
            <a:chExt cx="11711830" cy="5010200"/>
          </a:xfrm>
        </p:grpSpPr>
        <p:grpSp>
          <p:nvGrpSpPr>
            <p:cNvPr id="20" name="组合 19"/>
            <p:cNvGrpSpPr/>
            <p:nvPr/>
          </p:nvGrpSpPr>
          <p:grpSpPr>
            <a:xfrm>
              <a:off x="0" y="437604"/>
              <a:ext cx="11711830" cy="4713366"/>
              <a:chOff x="0" y="333450"/>
              <a:chExt cx="11711830" cy="4713366"/>
            </a:xfrm>
          </p:grpSpPr>
          <p:sp>
            <p:nvSpPr>
              <p:cNvPr id="21" name="矩形 20"/>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89206" y="1076498"/>
                <a:ext cx="11322624" cy="3970318"/>
              </a:xfrm>
              <a:prstGeom prst="rect">
                <a:avLst/>
              </a:prstGeom>
            </p:spPr>
            <p:txBody>
              <a:bodyPr wrap="square">
                <a:spAutoFit/>
              </a:bodyPr>
              <a:lstStyle/>
              <a:p>
                <a:pPr>
                  <a:lnSpc>
                    <a:spcPct val="150000"/>
                  </a:lnSpc>
                  <a:spcAft>
                    <a:spcPts val="0"/>
                  </a:spcAft>
                  <a:tabLst>
                    <a:tab pos="4231005" algn="l"/>
                  </a:tabLst>
                </a:pP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在一定条件下转化为</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，在催化剂作用下</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与氢气发生加成反应生成</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E</a:t>
                </a:r>
                <a:r>
                  <a:rPr lang="en-US"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dirty="0" smtClean="0">
                    <a:latin typeface="Times New Roman" panose="02020603050405020304" pitchFamily="18" charset="0"/>
                    <a:ea typeface="方正楷体_GBK" panose="03000509000000000000" pitchFamily="65" charset="-122"/>
                    <a:cs typeface="Times New Roman" panose="02020603050405020304" pitchFamily="18" charset="0"/>
                  </a:rPr>
                  <a:t>在</a:t>
                </a:r>
                <a:endParaRPr lang="en-US" altLang="zh-CN"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dirty="0" smtClean="0">
                    <a:latin typeface="Times New Roman" panose="02020603050405020304" pitchFamily="18" charset="0"/>
                    <a:ea typeface="方正楷体_GBK" panose="03000509000000000000" pitchFamily="65" charset="-122"/>
                    <a:cs typeface="Times New Roman" panose="02020603050405020304" pitchFamily="18" charset="0"/>
                  </a:rPr>
                  <a:t>亚硫酸</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氢钠作用下</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E</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与溴酸钠发生氧化反应生成</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G</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，一定条件下</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G</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与乙二醇反应</a:t>
                </a:r>
                <a:r>
                  <a:rPr lang="zh-CN" altLang="zh-CN" dirty="0" smtClean="0">
                    <a:latin typeface="Times New Roman" panose="02020603050405020304" pitchFamily="18" charset="0"/>
                    <a:ea typeface="方正楷体_GBK" panose="03000509000000000000" pitchFamily="65" charset="-122"/>
                    <a:cs typeface="Times New Roman" panose="02020603050405020304" pitchFamily="18" charset="0"/>
                  </a:rPr>
                  <a:t>生成</a:t>
                </a:r>
                <a:endParaRPr lang="en-US" altLang="zh-CN"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dirty="0" smtClean="0">
                    <a:latin typeface="Times New Roman" panose="02020603050405020304" pitchFamily="18" charset="0"/>
                    <a:ea typeface="方正中等线简体" panose="03000509000000000000" pitchFamily="65" charset="-122"/>
                    <a:cs typeface="Times New Roman" panose="02020603050405020304" pitchFamily="18" charset="0"/>
                  </a:rPr>
                  <a:t>H</a:t>
                </a:r>
                <a:r>
                  <a:rPr lang="en-US"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H</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与</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F</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在浓盐酸作用下反应生成</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J</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J</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脱水发生消去反应生成</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K</a:t>
                </a:r>
                <a:r>
                  <a:rPr lang="en-US"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dirty="0">
                    <a:latin typeface="Times New Roman" panose="02020603050405020304" pitchFamily="18" charset="0"/>
                    <a:ea typeface="方正中等线简体" panose="03000509000000000000" pitchFamily="65" charset="-122"/>
                    <a:cs typeface="Times New Roman" panose="02020603050405020304" pitchFamily="18" charset="0"/>
                  </a:rPr>
                  <a:t>K</a:t>
                </a:r>
                <a:r>
                  <a:rPr lang="zh-CN" altLang="zh-CN" dirty="0" smtClean="0">
                    <a:latin typeface="Times New Roman" panose="02020603050405020304" pitchFamily="18" charset="0"/>
                    <a:ea typeface="方正楷体_GBK" panose="03000509000000000000" pitchFamily="65" charset="-122"/>
                    <a:cs typeface="Times New Roman" panose="02020603050405020304" pitchFamily="18" charset="0"/>
                  </a:rPr>
                  <a:t>在</a:t>
                </a:r>
                <a:endParaRPr lang="en-US" altLang="zh-CN"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dirty="0">
                  <a:latin typeface="Times New Roman" panose="02020603050405020304" pitchFamily="18" charset="0"/>
                  <a:ea typeface="方正楷体_GBK" panose="03000509000000000000" pitchFamily="65" charset="-122"/>
                  <a:cs typeface="Times New Roman" panose="02020603050405020304" pitchFamily="18" charset="0"/>
                </a:endParaRPr>
              </a:p>
            </p:txBody>
          </p:sp>
          <p:sp>
            <p:nvSpPr>
              <p:cNvPr id="23" name="文本框 22"/>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19" name="image927.jpeg" descr="source:si_idm1365479992;FounderCES"/>
            <p:cNvPicPr/>
            <p:nvPr/>
          </p:nvPicPr>
          <p:blipFill>
            <a:blip r:embed="rId5">
              <a:clrChange>
                <a:clrFrom>
                  <a:srgbClr val="FFFFFF"/>
                </a:clrFrom>
                <a:clrTo>
                  <a:srgbClr val="FFFFFF">
                    <a:alpha val="0"/>
                  </a:srgbClr>
                </a:clrTo>
              </a:clrChange>
            </a:blip>
            <a:stretch>
              <a:fillRect/>
            </a:stretch>
          </p:blipFill>
          <p:spPr>
            <a:xfrm>
              <a:off x="9880966" y="437604"/>
              <a:ext cx="990491" cy="2132848"/>
            </a:xfrm>
            <a:prstGeom prst="rect">
              <a:avLst/>
            </a:prstGeom>
          </p:spPr>
        </p:pic>
        <p:pic>
          <p:nvPicPr>
            <p:cNvPr id="30" name="image928.jpeg"/>
            <p:cNvPicPr/>
            <p:nvPr/>
          </p:nvPicPr>
          <p:blipFill>
            <a:blip r:embed="rId6">
              <a:clrChange>
                <a:clrFrom>
                  <a:srgbClr val="FFFFFF"/>
                </a:clrFrom>
                <a:clrTo>
                  <a:srgbClr val="FFFFFF">
                    <a:alpha val="0"/>
                  </a:srgbClr>
                </a:clrTo>
              </a:clrChange>
            </a:blip>
            <a:stretch>
              <a:fillRect/>
            </a:stretch>
          </p:blipFill>
          <p:spPr>
            <a:xfrm>
              <a:off x="864062" y="3507361"/>
              <a:ext cx="575875" cy="1369133"/>
            </a:xfrm>
            <a:prstGeom prst="rect">
              <a:avLst/>
            </a:prstGeom>
          </p:spPr>
        </p:pic>
        <p:pic>
          <p:nvPicPr>
            <p:cNvPr id="31" name="image929.jpeg"/>
            <p:cNvPicPr/>
            <p:nvPr/>
          </p:nvPicPr>
          <p:blipFill>
            <a:blip r:embed="rId7">
              <a:clrChange>
                <a:clrFrom>
                  <a:srgbClr val="FFFFFF"/>
                </a:clrFrom>
                <a:clrTo>
                  <a:srgbClr val="FFFFFF">
                    <a:alpha val="0"/>
                  </a:srgbClr>
                </a:clrTo>
              </a:clrChange>
            </a:blip>
            <a:stretch>
              <a:fillRect/>
            </a:stretch>
          </p:blipFill>
          <p:spPr>
            <a:xfrm>
              <a:off x="9915245" y="3141762"/>
              <a:ext cx="575875" cy="2306042"/>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1" name="圆角矩形 40">
            <a:hlinkClick r:id="rId2"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42" name="圆角矩形 41">
            <a:hlinkClick r:id="rId3" action="ppaction://hlinksldjump"/>
          </p:cNvPr>
          <p:cNvSpPr/>
          <p:nvPr/>
        </p:nvSpPr>
        <p:spPr>
          <a:xfrm>
            <a:off x="3101970"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3</a:t>
            </a:r>
            <a:endParaRPr kumimoji="1" lang="zh-CN" altLang="en-US" sz="1600" kern="0" dirty="0">
              <a:solidFill>
                <a:schemeClr val="bg1"/>
              </a:solidFill>
              <a:latin typeface="Arial" panose="020B0604020202020204"/>
              <a:ea typeface="微软雅黑" panose="020B0503020204020204" charset="-122"/>
            </a:endParaRPr>
          </a:p>
        </p:txBody>
      </p:sp>
      <p:sp>
        <p:nvSpPr>
          <p:cNvPr id="25" name="圆角矩形 24">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grpSp>
        <p:nvGrpSpPr>
          <p:cNvPr id="2" name="组合 1"/>
          <p:cNvGrpSpPr/>
          <p:nvPr/>
        </p:nvGrpSpPr>
        <p:grpSpPr>
          <a:xfrm>
            <a:off x="0" y="437604"/>
            <a:ext cx="11711830" cy="4181806"/>
            <a:chOff x="0" y="437604"/>
            <a:chExt cx="11711830" cy="4181806"/>
          </a:xfrm>
        </p:grpSpPr>
        <p:grpSp>
          <p:nvGrpSpPr>
            <p:cNvPr id="20" name="组合 19"/>
            <p:cNvGrpSpPr/>
            <p:nvPr/>
          </p:nvGrpSpPr>
          <p:grpSpPr>
            <a:xfrm>
              <a:off x="0" y="437604"/>
              <a:ext cx="11711830" cy="3351583"/>
              <a:chOff x="0" y="333450"/>
              <a:chExt cx="11711830" cy="3351583"/>
            </a:xfrm>
          </p:grpSpPr>
          <p:sp>
            <p:nvSpPr>
              <p:cNvPr id="21" name="矩形 20"/>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89206" y="1076498"/>
                <a:ext cx="11322624" cy="2608535"/>
              </a:xfrm>
              <a:prstGeom prst="rect">
                <a:avLst/>
              </a:prstGeom>
            </p:spPr>
            <p:txBody>
              <a:bodyPr wrap="square">
                <a:spAutoFit/>
              </a:bodyPr>
              <a:lstStyle/>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催化剂</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作用下与氢气共热反应生成</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L</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L</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在一定条件下反应</a:t>
                </a: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转化</a:t>
                </a: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M</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3" name="文本框 22"/>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pic>
          <p:nvPicPr>
            <p:cNvPr id="32" name="image930.jpeg"/>
            <p:cNvPicPr/>
            <p:nvPr/>
          </p:nvPicPr>
          <p:blipFill>
            <a:blip r:embed="rId5">
              <a:clrChange>
                <a:clrFrom>
                  <a:srgbClr val="FFFFFF"/>
                </a:clrFrom>
                <a:clrTo>
                  <a:srgbClr val="FFFFFF">
                    <a:alpha val="0"/>
                  </a:srgbClr>
                </a:clrTo>
              </a:clrChange>
            </a:blip>
            <a:stretch>
              <a:fillRect/>
            </a:stretch>
          </p:blipFill>
          <p:spPr>
            <a:xfrm>
              <a:off x="6311230" y="483124"/>
              <a:ext cx="647883" cy="2188214"/>
            </a:xfrm>
            <a:prstGeom prst="rect">
              <a:avLst/>
            </a:prstGeom>
          </p:spPr>
        </p:pic>
        <p:pic>
          <p:nvPicPr>
            <p:cNvPr id="33" name="image931.jpeg"/>
            <p:cNvPicPr/>
            <p:nvPr/>
          </p:nvPicPr>
          <p:blipFill>
            <a:blip r:embed="rId6">
              <a:clrChange>
                <a:clrFrom>
                  <a:srgbClr val="FFFFFF"/>
                </a:clrFrom>
                <a:clrTo>
                  <a:srgbClr val="FFFFFF">
                    <a:alpha val="0"/>
                  </a:srgbClr>
                </a:clrTo>
              </a:clrChange>
            </a:blip>
            <a:stretch>
              <a:fillRect/>
            </a:stretch>
          </p:blipFill>
          <p:spPr>
            <a:xfrm>
              <a:off x="1527619" y="2349674"/>
              <a:ext cx="647883" cy="226973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00" y="1241"/>
            <a:ext cx="12188013" cy="6855757"/>
          </a:xfrm>
          <a:prstGeom prst="rect">
            <a:avLst/>
          </a:prstGeom>
        </p:spPr>
      </p:pic>
      <p:sp>
        <p:nvSpPr>
          <p:cNvPr id="13" name="矩形 12"/>
          <p:cNvSpPr/>
          <p:nvPr/>
        </p:nvSpPr>
        <p:spPr>
          <a:xfrm>
            <a:off x="0" y="995429"/>
            <a:ext cx="9841822" cy="5864159"/>
          </a:xfrm>
          <a:prstGeom prst="rect">
            <a:avLst/>
          </a:prstGeom>
          <a:solidFill>
            <a:schemeClr val="bg1">
              <a:alpha val="9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标题 1"/>
          <p:cNvSpPr txBox="1"/>
          <p:nvPr/>
        </p:nvSpPr>
        <p:spPr>
          <a:xfrm>
            <a:off x="474013" y="1846191"/>
            <a:ext cx="4613081" cy="41387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2000" dirty="0">
                <a:solidFill>
                  <a:schemeClr val="tx1">
                    <a:lumMod val="65000"/>
                    <a:lumOff val="35000"/>
                  </a:schemeClr>
                </a:solidFill>
                <a:latin typeface="C-KT" panose="03000509000000000000" pitchFamily="65" charset="-122"/>
                <a:ea typeface="C-KT" panose="03000509000000000000" pitchFamily="65" charset="-122"/>
              </a:rPr>
              <a:t>KESHIJINGLIAN</a:t>
            </a:r>
            <a:endParaRPr lang="zh-CN" altLang="en-US" sz="2000" dirty="0">
              <a:solidFill>
                <a:schemeClr val="tx1">
                  <a:lumMod val="65000"/>
                  <a:lumOff val="35000"/>
                </a:schemeClr>
              </a:solidFill>
              <a:latin typeface="C-KT" panose="03000509000000000000" pitchFamily="65" charset="-122"/>
              <a:ea typeface="C-KT" panose="03000509000000000000" pitchFamily="65" charset="-122"/>
            </a:endParaRPr>
          </a:p>
        </p:txBody>
      </p:sp>
      <p:cxnSp>
        <p:nvCxnSpPr>
          <p:cNvPr id="19" name="直接连接符 18"/>
          <p:cNvCxnSpPr/>
          <p:nvPr/>
        </p:nvCxnSpPr>
        <p:spPr>
          <a:xfrm>
            <a:off x="336649" y="1905861"/>
            <a:ext cx="0" cy="1079206"/>
          </a:xfrm>
          <a:prstGeom prst="line">
            <a:avLst/>
          </a:prstGeom>
          <a:ln w="57150">
            <a:solidFill>
              <a:srgbClr val="3A5150"/>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451582" y="2243361"/>
            <a:ext cx="9201398" cy="861774"/>
          </a:xfrm>
          <a:prstGeom prst="rect">
            <a:avLst/>
          </a:prstGeom>
        </p:spPr>
        <p:txBody>
          <a:bodyPr wrap="square">
            <a:spAutoFit/>
          </a:bodyPr>
          <a:lstStyle/>
          <a:p>
            <a:pPr defTabSz="914400">
              <a:spcBef>
                <a:spcPts val="1300"/>
              </a:spcBef>
              <a:spcAft>
                <a:spcPts val="1300"/>
              </a:spcAft>
            </a:pPr>
            <a:r>
              <a:rPr lang="zh-CN" altLang="en-US" sz="5000" b="1" kern="100" dirty="0">
                <a:solidFill>
                  <a:prstClr val="black">
                    <a:lumMod val="75000"/>
                    <a:lumOff val="25000"/>
                  </a:prstClr>
                </a:solidFill>
                <a:latin typeface="微软雅黑" panose="020B0503020204020204" charset="-122"/>
                <a:ea typeface="微软雅黑" panose="020B0503020204020204" charset="-122"/>
                <a:cs typeface="华文黑体" panose="02010600040101010101" pitchFamily="2" charset="-122"/>
              </a:rPr>
              <a:t>课时</a:t>
            </a:r>
            <a:r>
              <a:rPr lang="zh-CN" altLang="en-US" sz="5000" b="1" kern="100" dirty="0" smtClean="0">
                <a:solidFill>
                  <a:prstClr val="black">
                    <a:lumMod val="75000"/>
                    <a:lumOff val="25000"/>
                  </a:prstClr>
                </a:solidFill>
                <a:latin typeface="微软雅黑" panose="020B0503020204020204" charset="-122"/>
                <a:ea typeface="微软雅黑" panose="020B0503020204020204" charset="-122"/>
                <a:cs typeface="华文黑体" panose="02010600040101010101" pitchFamily="2" charset="-122"/>
              </a:rPr>
              <a:t>精练</a:t>
            </a:r>
            <a:r>
              <a:rPr lang="en-US" altLang="zh-CN" sz="5000" b="1" kern="100" dirty="0" smtClean="0">
                <a:solidFill>
                  <a:prstClr val="black">
                    <a:lumMod val="75000"/>
                    <a:lumOff val="25000"/>
                  </a:prstClr>
                </a:solidFill>
                <a:latin typeface="Times New Roman" panose="02020603050405020304" pitchFamily="18" charset="0"/>
                <a:ea typeface="Times New Roman" panose="02020603050405020304" pitchFamily="18" charset="0"/>
                <a:cs typeface="Times New Roman" panose="02020603050405020304" pitchFamily="18" charset="0"/>
              </a:rPr>
              <a:t>(B)</a:t>
            </a:r>
            <a:endParaRPr lang="zh-CN" altLang="zh-CN" sz="5000" b="1" kern="100" dirty="0">
              <a:solidFill>
                <a:prstClr val="black">
                  <a:lumMod val="75000"/>
                  <a:lumOff val="25000"/>
                </a:prstClr>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1.</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3570156"/>
          </a:xfrm>
          <a:prstGeom prst="rect">
            <a:avLst/>
          </a:prstGeom>
          <a:solidFill>
            <a:schemeClr val="bg1">
              <a:lumMod val="95000"/>
            </a:schemeClr>
          </a:solidFill>
        </p:spPr>
        <p:txBody>
          <a:bodyPr wrap="square" lIns="121870" tIns="60934" rIns="121870" bIns="60934">
            <a:spAutoFit/>
          </a:bodyPr>
          <a:lstStyle/>
          <a:p>
            <a:pPr>
              <a:lnSpc>
                <a:spcPct val="20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(1)</a:t>
            </a:r>
            <a:r>
              <a:rPr lang="en-US" altLang="zh-CN" sz="2800" dirty="0" err="1">
                <a:latin typeface="Times New Roman" panose="02020603050405020304" pitchFamily="18" charset="0"/>
                <a:ea typeface="方正中等线简体" panose="03000509000000000000" pitchFamily="65" charset="-122"/>
              </a:rPr>
              <a:t>C</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H</a:t>
            </a:r>
            <a:r>
              <a:rPr lang="en-US" altLang="zh-CN" sz="2800" baseline="-25000" dirty="0" err="1">
                <a:latin typeface="Times New Roman" panose="02020603050405020304" pitchFamily="18" charset="0"/>
                <a:ea typeface="方正中等线简体" panose="03000509000000000000" pitchFamily="65" charset="-122"/>
              </a:rPr>
              <a:t>3</a:t>
            </a:r>
            <a:r>
              <a:rPr lang="en-US" altLang="zh-CN" sz="2800" dirty="0" err="1">
                <a:latin typeface="Times New Roman" panose="02020603050405020304" pitchFamily="18" charset="0"/>
                <a:ea typeface="方正中等线简体" panose="03000509000000000000" pitchFamily="65" charset="-122"/>
              </a:rPr>
              <a:t>O</a:t>
            </a:r>
            <a:r>
              <a:rPr lang="en-US" altLang="zh-CN" sz="2800" baseline="-25000" dirty="0" err="1">
                <a:latin typeface="Times New Roman" panose="02020603050405020304" pitchFamily="18" charset="0"/>
                <a:ea typeface="方正中等线简体" panose="03000509000000000000" pitchFamily="65" charset="-122"/>
              </a:rPr>
              <a:t>2</a:t>
            </a:r>
            <a:r>
              <a:rPr lang="en-US" altLang="zh-CN" sz="2800" dirty="0" err="1">
                <a:latin typeface="Times New Roman" panose="02020603050405020304" pitchFamily="18" charset="0"/>
                <a:ea typeface="方正中等线简体" panose="03000509000000000000" pitchFamily="65" charset="-122"/>
              </a:rPr>
              <a:t>Br</a:t>
            </a:r>
            <a:r>
              <a:rPr lang="zh-CN" altLang="zh-CN" sz="2800" dirty="0">
                <a:latin typeface="Times New Roman" panose="02020603050405020304" pitchFamily="18" charset="0"/>
                <a:ea typeface="方正中等线简体" panose="03000509000000000000" pitchFamily="65" charset="-122"/>
              </a:rPr>
              <a:t>　酯基　</a:t>
            </a:r>
            <a:r>
              <a:rPr lang="en-US" altLang="zh-CN" sz="2800" dirty="0">
                <a:latin typeface="Times New Roman" panose="02020603050405020304" pitchFamily="18" charset="0"/>
                <a:ea typeface="方正中等线简体" panose="03000509000000000000" pitchFamily="65" charset="-122"/>
              </a:rPr>
              <a:t>(2)</a:t>
            </a:r>
            <a:endParaRPr lang="zh-CN" altLang="zh-CN" sz="2800" dirty="0">
              <a:latin typeface="Times New Roman" panose="02020603050405020304" pitchFamily="18" charset="0"/>
              <a:ea typeface="宋体" panose="02010600030101010101" pitchFamily="2" charset="-122"/>
            </a:endParaRPr>
          </a:p>
          <a:p>
            <a:pPr>
              <a:lnSpc>
                <a:spcPct val="300000"/>
              </a:lnSpc>
            </a:pPr>
            <a:r>
              <a:rPr lang="en-US" altLang="zh-CN" sz="2800" kern="0" dirty="0">
                <a:latin typeface="Times New Roman" panose="02020603050405020304" pitchFamily="18" charset="0"/>
                <a:ea typeface="方正中等线简体" panose="03000509000000000000" pitchFamily="65" charset="-122"/>
              </a:rPr>
              <a:t>(3)</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①</a:t>
            </a:r>
            <a:r>
              <a:rPr lang="en-US" altLang="zh-CN" sz="2800" kern="0" dirty="0" err="1">
                <a:latin typeface="Times New Roman" panose="02020603050405020304" pitchFamily="18" charset="0"/>
                <a:ea typeface="方正中等线简体" panose="03000509000000000000" pitchFamily="65" charset="-122"/>
              </a:rPr>
              <a:t>Br</a:t>
            </a:r>
            <a:r>
              <a:rPr lang="en-US" altLang="zh-CN" sz="2800" kern="0" baseline="-25000" dirty="0" err="1">
                <a:latin typeface="Times New Roman" panose="02020603050405020304" pitchFamily="18" charset="0"/>
                <a:ea typeface="方正中等线简体" panose="03000509000000000000" pitchFamily="65" charset="-122"/>
              </a:rPr>
              <a:t>2</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0" dirty="0" err="1">
                <a:latin typeface="Times New Roman" panose="02020603050405020304" pitchFamily="18" charset="0"/>
                <a:ea typeface="方正中等线简体" panose="03000509000000000000" pitchFamily="65" charset="-122"/>
              </a:rPr>
              <a:t>FeBr</a:t>
            </a:r>
            <a:r>
              <a:rPr lang="en-US" altLang="zh-CN" sz="2800" kern="0" baseline="-25000" dirty="0" err="1">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②</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a:latin typeface="Times New Roman" panose="02020603050405020304" pitchFamily="18" charset="0"/>
                <a:ea typeface="方正中等线简体" panose="03000509000000000000" pitchFamily="65" charset="-122"/>
              </a:rPr>
              <a:t>(</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smtClean="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　加成反应</a:t>
            </a:r>
            <a:r>
              <a:rPr lang="en-US" altLang="zh-CN" sz="2800" kern="0" dirty="0">
                <a:latin typeface="Times New Roman" panose="02020603050405020304" pitchFamily="18" charset="0"/>
                <a:ea typeface="方正中等线简体" panose="03000509000000000000" pitchFamily="65" charset="-122"/>
              </a:rPr>
              <a:t>(</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或还原反应</a:t>
            </a:r>
            <a:r>
              <a:rPr lang="en-US" altLang="zh-CN" sz="2800" kern="0" dirty="0">
                <a:latin typeface="Times New Roman" panose="02020603050405020304" pitchFamily="18" charset="0"/>
                <a:ea typeface="方正中等线简体" panose="03000509000000000000" pitchFamily="65" charset="-122"/>
              </a:rPr>
              <a:t>)</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kern="0" dirty="0">
                <a:latin typeface="Times New Roman" panose="02020603050405020304" pitchFamily="18" charset="0"/>
                <a:ea typeface="方正中等线简体" panose="03000509000000000000" pitchFamily="65" charset="-122"/>
              </a:rPr>
              <a:t>(4)BD</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0" name="圆角矩形 9">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1" name="圆角矩形 10">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2" name="圆角矩形 11">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pic>
        <p:nvPicPr>
          <p:cNvPr id="15" name="image909.jpeg" descr="source:si_idm1862025920;FounderCES"/>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6564" y="1121871"/>
            <a:ext cx="1369045" cy="1102758"/>
          </a:xfrm>
          <a:prstGeom prst="rect">
            <a:avLst/>
          </a:prstGeom>
          <a:noFill/>
          <a:ln>
            <a:noFill/>
          </a:ln>
        </p:spPr>
      </p:pic>
      <p:pic>
        <p:nvPicPr>
          <p:cNvPr id="18" name="image910.jpeg" descr="source:si_idm1861992256;FounderCES"/>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44036" y="2395310"/>
            <a:ext cx="863972" cy="863972"/>
          </a:xfrm>
          <a:prstGeom prst="rect">
            <a:avLst/>
          </a:prstGeom>
          <a:noFill/>
          <a:ln>
            <a:noFill/>
          </a:ln>
        </p:spPr>
      </p:pic>
      <p:pic>
        <p:nvPicPr>
          <p:cNvPr id="19" name="image911.jpeg" descr="source:si_idp612718512;FounderCES"/>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95861" y="2610537"/>
            <a:ext cx="1096823" cy="1361677"/>
          </a:xfrm>
          <a:prstGeom prst="rect">
            <a:avLst/>
          </a:prstGeom>
          <a:noFill/>
          <a:ln>
            <a:noFill/>
          </a:ln>
        </p:spPr>
      </p:pic>
      <p:pic>
        <p:nvPicPr>
          <p:cNvPr id="21" name="image912.jpeg" descr="source:si_idp612731696;FounderCES"/>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80537" y="2420416"/>
            <a:ext cx="901088" cy="901088"/>
          </a:xfrm>
          <a:prstGeom prst="rect">
            <a:avLst/>
          </a:prstGeom>
          <a:noFill/>
          <a:ln>
            <a:noFill/>
          </a:ln>
        </p:spPr>
      </p:pic>
      <p:pic>
        <p:nvPicPr>
          <p:cNvPr id="22" name="image913.jpeg" descr="source:si_idp612744880;FounderCES"/>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7328" y="2654697"/>
            <a:ext cx="1096025" cy="136068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blinds(horizontal)">
                                      <p:cBhvr>
                                        <p:cTn id="10" dur="500"/>
                                        <p:tgtEl>
                                          <p:spTgt spid="24">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animEffect transition="in" filter="blinds(horizontal)">
                                      <p:cBhvr>
                                        <p:cTn id="13" dur="500"/>
                                        <p:tgtEl>
                                          <p:spTgt spid="24">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par>
                                <p:cTn id="17" presetID="3"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linds(horizontal)">
                                      <p:cBhvr>
                                        <p:cTn id="19" dur="500"/>
                                        <p:tgtEl>
                                          <p:spTgt spid="18"/>
                                        </p:tgtEl>
                                      </p:cBhvr>
                                    </p:animEffect>
                                  </p:childTnLst>
                                </p:cTn>
                              </p:par>
                              <p:par>
                                <p:cTn id="20" presetID="3" presetClass="entr" presetSubtype="1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par>
                                <p:cTn id="23" presetID="3" presetClass="entr" presetSubtype="1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linds(horizontal)">
                                      <p:cBhvr>
                                        <p:cTn id="25" dur="500"/>
                                        <p:tgtEl>
                                          <p:spTgt spid="21"/>
                                        </p:tgtEl>
                                      </p:cBhvr>
                                    </p:animEffect>
                                  </p:childTnLst>
                                </p:cTn>
                              </p:par>
                              <p:par>
                                <p:cTn id="26" presetID="3" presetClass="entr" presetSubtype="1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linds(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89949" y="4277047"/>
            <a:ext cx="11410514" cy="1384995"/>
          </a:xfrm>
          <a:prstGeom prst="rect">
            <a:avLst/>
          </a:prstGeom>
        </p:spPr>
        <p:txBody>
          <a:bodyPr wrap="square">
            <a:spAutoFit/>
          </a:bodyPr>
          <a:lstStyle/>
          <a:p>
            <a:pPr algn="just">
              <a:lnSpc>
                <a:spcPct val="150000"/>
              </a:lnSpc>
              <a:spcAft>
                <a:spcPts val="0"/>
              </a:spcAft>
              <a:tabLst>
                <a:tab pos="2790825" algn="l"/>
                <a:tab pos="4140835" algn="l"/>
              </a:tabLst>
            </a:pPr>
            <a:r>
              <a:rPr lang="en-US" altLang="zh-CN" sz="2800" dirty="0">
                <a:latin typeface="Times New Roman" panose="02020603050405020304" pitchFamily="18" charset="0"/>
                <a:ea typeface="方正中等线简体" panose="03000509000000000000" pitchFamily="65" charset="-122"/>
              </a:rPr>
              <a:t>(5)F</a:t>
            </a:r>
            <a:r>
              <a:rPr lang="en-US" altLang="zh-CN" sz="28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rPr>
              <a:t>G</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的反应类型是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该反应在非水溶剂中进行的原因是</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1100" dirty="0">
              <a:latin typeface="Calibri" panose="020F0502020204030204" pitchFamily="34" charset="0"/>
              <a:ea typeface="宋体" panose="02010600030101010101" pitchFamily="2" charset="-122"/>
              <a:cs typeface="Times New Roman" panose="02020603050405020304" pitchFamily="18" charset="0"/>
            </a:endParaRPr>
          </a:p>
        </p:txBody>
      </p:sp>
      <p:sp>
        <p:nvSpPr>
          <p:cNvPr id="9" name="矩形 8"/>
          <p:cNvSpPr/>
          <p:nvPr/>
        </p:nvSpPr>
        <p:spPr>
          <a:xfrm>
            <a:off x="4148893" y="4381077"/>
            <a:ext cx="1620957"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还原反应</a:t>
            </a:r>
            <a:endParaRPr lang="zh-CN" altLang="en-US" dirty="0"/>
          </a:p>
        </p:txBody>
      </p:sp>
      <p:sp>
        <p:nvSpPr>
          <p:cNvPr id="3" name="矩形 2"/>
          <p:cNvSpPr/>
          <p:nvPr/>
        </p:nvSpPr>
        <p:spPr>
          <a:xfrm>
            <a:off x="939399" y="4826386"/>
            <a:ext cx="5392823" cy="669542"/>
          </a:xfrm>
          <a:prstGeom prst="rect">
            <a:avLst/>
          </a:prstGeom>
        </p:spPr>
        <p:txBody>
          <a:bodyPr wrap="none">
            <a:spAutoFit/>
          </a:bodyPr>
          <a:lstStyle/>
          <a:p>
            <a:pPr algn="just">
              <a:lnSpc>
                <a:spcPct val="150000"/>
              </a:lnSpc>
              <a:spcAft>
                <a:spcPts val="0"/>
              </a:spcAft>
              <a:tabLst>
                <a:tab pos="2790825" algn="l"/>
                <a:tab pos="4140835" algn="l"/>
              </a:tabLst>
            </a:pPr>
            <a:r>
              <a:rPr lang="en-US" altLang="zh-CN" sz="2800" kern="100" dirty="0">
                <a:solidFill>
                  <a:srgbClr val="C00000"/>
                </a:solidFill>
                <a:latin typeface="Times New Roman" panose="02020603050405020304" pitchFamily="18" charset="0"/>
                <a:ea typeface="方正中等线简体" panose="03000509000000000000" pitchFamily="65" charset="-122"/>
              </a:rPr>
              <a:t>LiAlH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4</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能和水反应且</a:t>
            </a:r>
            <a:r>
              <a:rPr lang="en-US" altLang="zh-CN" sz="2800" kern="100" dirty="0">
                <a:solidFill>
                  <a:srgbClr val="C00000"/>
                </a:solidFill>
                <a:latin typeface="Times New Roman" panose="02020603050405020304" pitchFamily="18" charset="0"/>
                <a:ea typeface="方正中等线简体" panose="03000509000000000000" pitchFamily="65" charset="-122"/>
              </a:rPr>
              <a:t>F</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不易溶于水</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0" name="image497.jpeg"/>
          <p:cNvPicPr/>
          <p:nvPr/>
        </p:nvPicPr>
        <p:blipFill>
          <a:blip r:embed="rId1">
            <a:clrChange>
              <a:clrFrom>
                <a:srgbClr val="FFFFFF"/>
              </a:clrFrom>
              <a:clrTo>
                <a:srgbClr val="FFFFFF">
                  <a:alpha val="0"/>
                </a:srgbClr>
              </a:clrTo>
            </a:clrChange>
          </a:blip>
          <a:stretch>
            <a:fillRect/>
          </a:stretch>
        </p:blipFill>
        <p:spPr>
          <a:xfrm>
            <a:off x="3358902" y="295350"/>
            <a:ext cx="5472608" cy="34396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1.</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647374"/>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5)</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6</a:t>
            </a:r>
            <a:r>
              <a:rPr lang="en-US"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endParaRPr>
          </a:p>
        </p:txBody>
      </p:sp>
      <p:sp>
        <p:nvSpPr>
          <p:cNvPr id="10" name="圆角矩形 9">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1" name="圆角矩形 10">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2" name="圆角矩形 11">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pic>
        <p:nvPicPr>
          <p:cNvPr id="16" name="image914.jpeg" descr="source:si_idp612775984;FounderCES"/>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630" y="1629594"/>
            <a:ext cx="1126826" cy="2348964"/>
          </a:xfrm>
          <a:prstGeom prst="rect">
            <a:avLst/>
          </a:prstGeom>
          <a:noFill/>
          <a:ln>
            <a:noFill/>
          </a:ln>
        </p:spPr>
      </p:pic>
      <p:pic>
        <p:nvPicPr>
          <p:cNvPr id="17" name="image915.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9544" y="4264470"/>
            <a:ext cx="5176229" cy="147865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4">
                                            <p:txEl>
                                              <p:pRg st="2" end="2"/>
                                            </p:txEl>
                                          </p:spTgt>
                                        </p:tgtEl>
                                        <p:attrNameLst>
                                          <p:attrName>style.visibility</p:attrName>
                                        </p:attrNameLst>
                                      </p:cBhvr>
                                      <p:to>
                                        <p:strVal val="visible"/>
                                      </p:to>
                                    </p:set>
                                    <p:animEffect transition="in" filter="blinds(horizontal)">
                                      <p:cBhvr>
                                        <p:cTn id="10" dur="500"/>
                                        <p:tgtEl>
                                          <p:spTgt spid="24">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5" end="5"/>
                                            </p:txEl>
                                          </p:spTgt>
                                        </p:tgtEl>
                                        <p:attrNameLst>
                                          <p:attrName>style.visibility</p:attrName>
                                        </p:attrNameLst>
                                      </p:cBhvr>
                                      <p:to>
                                        <p:strVal val="visible"/>
                                      </p:to>
                                    </p:set>
                                    <p:animEffect transition="in" filter="blinds(horizontal)">
                                      <p:cBhvr>
                                        <p:cTn id="13" dur="500"/>
                                        <p:tgtEl>
                                          <p:spTgt spid="24">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linds(horizontal)">
                                      <p:cBhvr>
                                        <p:cTn id="16" dur="500"/>
                                        <p:tgtEl>
                                          <p:spTgt spid="16"/>
                                        </p:tgtEl>
                                      </p:cBhvr>
                                    </p:animEffect>
                                  </p:childTnLst>
                                </p:cTn>
                              </p:par>
                              <p:par>
                                <p:cTn id="17" presetID="3" presetClass="entr" presetSubtype="1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linds(horizontal)">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2.</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647374"/>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甲苯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(2)6</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+HOCH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OH</a:t>
            </a:r>
            <a:r>
              <a:rPr lang="zh-CN" altLang="zh-CN" sz="28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HBr</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5)</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a.NaOH</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醇溶液，加热　消去反应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0" name="圆角矩形 9">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1" name="圆角矩形 10">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2" name="圆角矩形 11">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pic>
        <p:nvPicPr>
          <p:cNvPr id="16" name="image957.jpeg" descr="source:si_idm1406414072;FounderCES"/>
          <p:cNvPicPr/>
          <p:nvPr/>
        </p:nvPicPr>
        <p:blipFill>
          <a:blip r:embed="rId5">
            <a:clrChange>
              <a:clrFrom>
                <a:srgbClr val="FFFFFF"/>
              </a:clrFrom>
              <a:clrTo>
                <a:srgbClr val="FFFFFF">
                  <a:alpha val="0"/>
                </a:srgbClr>
              </a:clrTo>
            </a:clrChange>
          </a:blip>
          <a:stretch>
            <a:fillRect/>
          </a:stretch>
        </p:blipFill>
        <p:spPr>
          <a:xfrm>
            <a:off x="849547" y="1710483"/>
            <a:ext cx="1461285" cy="1623173"/>
          </a:xfrm>
          <a:prstGeom prst="rect">
            <a:avLst/>
          </a:prstGeom>
        </p:spPr>
      </p:pic>
      <p:pic>
        <p:nvPicPr>
          <p:cNvPr id="17" name="image959.jpeg" descr="source:si_idm1406396072;FounderCES"/>
          <p:cNvPicPr/>
          <p:nvPr/>
        </p:nvPicPr>
        <p:blipFill>
          <a:blip r:embed="rId6">
            <a:clrChange>
              <a:clrFrom>
                <a:srgbClr val="FFFFFF"/>
              </a:clrFrom>
              <a:clrTo>
                <a:srgbClr val="FFFFFF">
                  <a:alpha val="0"/>
                </a:srgbClr>
              </a:clrTo>
            </a:clrChange>
          </a:blip>
          <a:stretch>
            <a:fillRect/>
          </a:stretch>
        </p:blipFill>
        <p:spPr>
          <a:xfrm>
            <a:off x="4943078" y="2045724"/>
            <a:ext cx="3006184" cy="1287932"/>
          </a:xfrm>
          <a:prstGeom prst="rect">
            <a:avLst/>
          </a:prstGeom>
        </p:spPr>
      </p:pic>
      <p:pic>
        <p:nvPicPr>
          <p:cNvPr id="27" name="image960.jpeg"/>
          <p:cNvPicPr/>
          <p:nvPr/>
        </p:nvPicPr>
        <p:blipFill>
          <a:blip r:embed="rId7">
            <a:clrChange>
              <a:clrFrom>
                <a:srgbClr val="FFFFFF"/>
              </a:clrFrom>
              <a:clrTo>
                <a:srgbClr val="FFFFFF">
                  <a:alpha val="0"/>
                </a:srgbClr>
              </a:clrTo>
            </a:clrChange>
          </a:blip>
          <a:stretch>
            <a:fillRect/>
          </a:stretch>
        </p:blipFill>
        <p:spPr>
          <a:xfrm>
            <a:off x="1041575" y="3207377"/>
            <a:ext cx="2772251" cy="1171718"/>
          </a:xfrm>
          <a:prstGeom prst="rect">
            <a:avLst/>
          </a:prstGeom>
        </p:spPr>
      </p:pic>
      <p:pic>
        <p:nvPicPr>
          <p:cNvPr id="28" name="image961.jpeg" descr="source:si_idm1406369040;FounderCES"/>
          <p:cNvPicPr/>
          <p:nvPr/>
        </p:nvPicPr>
        <p:blipFill>
          <a:blip r:embed="rId8">
            <a:clrChange>
              <a:clrFrom>
                <a:srgbClr val="FFFFFF"/>
              </a:clrFrom>
              <a:clrTo>
                <a:srgbClr val="FFFFFF">
                  <a:alpha val="0"/>
                </a:srgbClr>
              </a:clrTo>
            </a:clrChange>
          </a:blip>
          <a:stretch>
            <a:fillRect/>
          </a:stretch>
        </p:blipFill>
        <p:spPr>
          <a:xfrm>
            <a:off x="6613052" y="3793236"/>
            <a:ext cx="2340203" cy="1349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par>
                                <p:cTn id="11" presetID="3" presetClass="entr" presetSubtype="1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linds(horizontal)">
                                      <p:cBhvr>
                                        <p:cTn id="13" dur="500"/>
                                        <p:tgtEl>
                                          <p:spTgt spid="17"/>
                                        </p:tgtEl>
                                      </p:cBhvr>
                                    </p:animEffect>
                                  </p:childTnLst>
                                </p:cTn>
                              </p:par>
                              <p:par>
                                <p:cTn id="14" presetID="3" presetClass="entr" presetSubtype="1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linds(horizontal)">
                                      <p:cBhvr>
                                        <p:cTn id="16" dur="500"/>
                                        <p:tgtEl>
                                          <p:spTgt spid="27"/>
                                        </p:tgtEl>
                                      </p:cBhvr>
                                    </p:animEffect>
                                  </p:childTnLst>
                                </p:cTn>
                              </p:par>
                              <p:par>
                                <p:cTn id="17" presetID="3" presetClass="entr" presetSubtype="1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linds(horizontal)">
                                      <p:cBhvr>
                                        <p:cTn id="19" dur="500"/>
                                        <p:tgtEl>
                                          <p:spTgt spid="28"/>
                                        </p:tgtEl>
                                      </p:cBhvr>
                                    </p:animEffect>
                                  </p:childTnLst>
                                </p:cTn>
                              </p:par>
                              <p:par>
                                <p:cTn id="20" presetID="3" presetClass="entr" presetSubtype="10" fill="hold"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blinds(horizontal)">
                                      <p:cBhvr>
                                        <p:cTn id="22" dur="500"/>
                                        <p:tgtEl>
                                          <p:spTgt spid="24">
                                            <p:txEl>
                                              <p:pRg st="0" end="0"/>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24">
                                            <p:txEl>
                                              <p:pRg st="2" end="2"/>
                                            </p:txEl>
                                          </p:spTgt>
                                        </p:tgtEl>
                                        <p:attrNameLst>
                                          <p:attrName>style.visibility</p:attrName>
                                        </p:attrNameLst>
                                      </p:cBhvr>
                                      <p:to>
                                        <p:strVal val="visible"/>
                                      </p:to>
                                    </p:set>
                                    <p:animEffect transition="in" filter="blinds(horizontal)">
                                      <p:cBhvr>
                                        <p:cTn id="25" dur="500"/>
                                        <p:tgtEl>
                                          <p:spTgt spid="24">
                                            <p:txEl>
                                              <p:pRg st="2" end="2"/>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24">
                                            <p:txEl>
                                              <p:pRg st="4" end="4"/>
                                            </p:txEl>
                                          </p:spTgt>
                                        </p:tgtEl>
                                        <p:attrNameLst>
                                          <p:attrName>style.visibility</p:attrName>
                                        </p:attrNameLst>
                                      </p:cBhvr>
                                      <p:to>
                                        <p:strVal val="visible"/>
                                      </p:to>
                                    </p:set>
                                    <p:animEffect transition="in" filter="blinds(horizontal)">
                                      <p:cBhvr>
                                        <p:cTn id="28" dur="500"/>
                                        <p:tgtEl>
                                          <p:spTgt spid="24">
                                            <p:txEl>
                                              <p:pRg st="4" end="4"/>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24">
                                            <p:txEl>
                                              <p:pRg st="5" end="5"/>
                                            </p:txEl>
                                          </p:spTgt>
                                        </p:tgtEl>
                                        <p:attrNameLst>
                                          <p:attrName>style.visibility</p:attrName>
                                        </p:attrNameLst>
                                      </p:cBhvr>
                                      <p:to>
                                        <p:strVal val="visible"/>
                                      </p:to>
                                    </p:set>
                                    <p:animEffect transition="in" filter="blinds(horizontal)">
                                      <p:cBhvr>
                                        <p:cTn id="31" dur="500"/>
                                        <p:tgtEl>
                                          <p:spTgt spid="24">
                                            <p:txEl>
                                              <p:pRg st="5" end="5"/>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24">
                                            <p:txEl>
                                              <p:pRg st="6" end="6"/>
                                            </p:txEl>
                                          </p:spTgt>
                                        </p:tgtEl>
                                        <p:attrNameLst>
                                          <p:attrName>style.visibility</p:attrName>
                                        </p:attrNameLst>
                                      </p:cBhvr>
                                      <p:to>
                                        <p:strVal val="visible"/>
                                      </p:to>
                                    </p:set>
                                    <p:animEffect transition="in" filter="blinds(horizontal)">
                                      <p:cBhvr>
                                        <p:cTn id="34" dur="500"/>
                                        <p:tgtEl>
                                          <p:spTgt spid="2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17351"/>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23" name="矩形 22"/>
          <p:cNvSpPr/>
          <p:nvPr/>
        </p:nvSpPr>
        <p:spPr>
          <a:xfrm>
            <a:off x="641491" y="381903"/>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2.</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1085882"/>
            <a:ext cx="11296396" cy="4647374"/>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(6)12</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7</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0" name="圆角矩形 9">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1" name="圆角矩形 10">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2" name="圆角矩形 11">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pic>
        <p:nvPicPr>
          <p:cNvPr id="14" name="image962.jpeg"/>
          <p:cNvPicPr/>
          <p:nvPr/>
        </p:nvPicPr>
        <p:blipFill>
          <a:blip r:embed="rId5">
            <a:clrChange>
              <a:clrFrom>
                <a:srgbClr val="FFFFFF"/>
              </a:clrFrom>
              <a:clrTo>
                <a:srgbClr val="FFFFFF">
                  <a:alpha val="0"/>
                </a:srgbClr>
              </a:clrTo>
            </a:clrChange>
          </a:blip>
          <a:stretch>
            <a:fillRect/>
          </a:stretch>
        </p:blipFill>
        <p:spPr>
          <a:xfrm>
            <a:off x="1094006" y="1965906"/>
            <a:ext cx="6782784" cy="31226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linds(horizontal)">
                                      <p:cBhvr>
                                        <p:cTn id="13" dur="500"/>
                                        <p:tgtEl>
                                          <p:spTgt spid="24">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4">
                                            <p:txEl>
                                              <p:pRg st="3" end="3"/>
                                            </p:txEl>
                                          </p:spTgt>
                                        </p:tgtEl>
                                        <p:attrNameLst>
                                          <p:attrName>style.visibility</p:attrName>
                                        </p:attrNameLst>
                                      </p:cBhvr>
                                      <p:to>
                                        <p:strVal val="visible"/>
                                      </p:to>
                                    </p:set>
                                    <p:animEffect transition="in" filter="blinds(horizontal)">
                                      <p:cBhvr>
                                        <p:cTn id="16"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8418"/>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23" name="矩形 22"/>
          <p:cNvSpPr/>
          <p:nvPr/>
        </p:nvSpPr>
        <p:spPr>
          <a:xfrm>
            <a:off x="641491" y="242970"/>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3.</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889161"/>
            <a:ext cx="11296396" cy="4680000"/>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邻甲基苯酚</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甲基苯酚</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羟基、醚键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防腐剂或杀菌剂</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  </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20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Calibri" panose="020F0502020204030204" pitchFamily="34" charset="0"/>
                <a:ea typeface="宋体" panose="02010600030101010101" pitchFamily="2" charset="-122"/>
                <a:cs typeface="宋体" panose="02010600030101010101" pitchFamily="2" charset="-122"/>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0" name="圆角矩形 9">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1" name="圆角矩形 10">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2" name="圆角矩形 11">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grpSp>
        <p:nvGrpSpPr>
          <p:cNvPr id="2" name="组合 1"/>
          <p:cNvGrpSpPr/>
          <p:nvPr/>
        </p:nvGrpSpPr>
        <p:grpSpPr>
          <a:xfrm>
            <a:off x="898697" y="2003755"/>
            <a:ext cx="7851261" cy="3451805"/>
            <a:chOff x="898697" y="2003755"/>
            <a:chExt cx="7851261" cy="3451805"/>
          </a:xfrm>
        </p:grpSpPr>
        <p:pic>
          <p:nvPicPr>
            <p:cNvPr id="28" name="image997.jpeg" descr="source:si_idm1348098024;FounderCES"/>
            <p:cNvPicPr/>
            <p:nvPr/>
          </p:nvPicPr>
          <p:blipFill>
            <a:blip r:embed="rId5">
              <a:clrChange>
                <a:clrFrom>
                  <a:srgbClr val="FFFFFF"/>
                </a:clrFrom>
                <a:clrTo>
                  <a:srgbClr val="FFFFFF">
                    <a:alpha val="0"/>
                  </a:srgbClr>
                </a:clrTo>
              </a:clrChange>
            </a:blip>
            <a:stretch>
              <a:fillRect/>
            </a:stretch>
          </p:blipFill>
          <p:spPr>
            <a:xfrm>
              <a:off x="898697" y="2003755"/>
              <a:ext cx="1673969" cy="1593787"/>
            </a:xfrm>
            <a:prstGeom prst="rect">
              <a:avLst/>
            </a:prstGeom>
          </p:spPr>
        </p:pic>
        <p:pic>
          <p:nvPicPr>
            <p:cNvPr id="29" name="image998.jpeg" descr="source:si_idm1348090464;FounderCES"/>
            <p:cNvPicPr/>
            <p:nvPr/>
          </p:nvPicPr>
          <p:blipFill>
            <a:blip r:embed="rId6">
              <a:clrChange>
                <a:clrFrom>
                  <a:srgbClr val="FFFFFF"/>
                </a:clrFrom>
                <a:clrTo>
                  <a:srgbClr val="FFFFFF">
                    <a:alpha val="0"/>
                  </a:srgbClr>
                </a:clrTo>
              </a:clrChange>
            </a:blip>
            <a:stretch>
              <a:fillRect/>
            </a:stretch>
          </p:blipFill>
          <p:spPr>
            <a:xfrm>
              <a:off x="3023561" y="2150500"/>
              <a:ext cx="1745977" cy="1662346"/>
            </a:xfrm>
            <a:prstGeom prst="rect">
              <a:avLst/>
            </a:prstGeom>
          </p:spPr>
        </p:pic>
        <p:pic>
          <p:nvPicPr>
            <p:cNvPr id="30" name="image999.jpeg" descr="source:si_idm1348079016;FounderCES"/>
            <p:cNvPicPr/>
            <p:nvPr/>
          </p:nvPicPr>
          <p:blipFill>
            <a:blip r:embed="rId7">
              <a:clrChange>
                <a:clrFrom>
                  <a:srgbClr val="FFFFFF"/>
                </a:clrFrom>
                <a:clrTo>
                  <a:srgbClr val="FFFFFF">
                    <a:alpha val="0"/>
                  </a:srgbClr>
                </a:clrTo>
              </a:clrChange>
            </a:blip>
            <a:stretch>
              <a:fillRect/>
            </a:stretch>
          </p:blipFill>
          <p:spPr>
            <a:xfrm>
              <a:off x="909934" y="4051202"/>
              <a:ext cx="3042061" cy="1233072"/>
            </a:xfrm>
            <a:prstGeom prst="rect">
              <a:avLst/>
            </a:prstGeom>
          </p:spPr>
        </p:pic>
        <p:pic>
          <p:nvPicPr>
            <p:cNvPr id="31" name="image1000.jpeg" descr="source:si_idm1348069368;FounderCES"/>
            <p:cNvPicPr/>
            <p:nvPr/>
          </p:nvPicPr>
          <p:blipFill>
            <a:blip r:embed="rId8">
              <a:clrChange>
                <a:clrFrom>
                  <a:srgbClr val="FFFFFF"/>
                </a:clrFrom>
                <a:clrTo>
                  <a:srgbClr val="FFFFFF">
                    <a:alpha val="0"/>
                  </a:srgbClr>
                </a:clrTo>
              </a:clrChange>
            </a:blip>
            <a:stretch>
              <a:fillRect/>
            </a:stretch>
          </p:blipFill>
          <p:spPr>
            <a:xfrm>
              <a:off x="5447134" y="4217183"/>
              <a:ext cx="3302824" cy="123837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linds(horizontal)">
                                      <p:cBhvr>
                                        <p:cTn id="13" dur="500"/>
                                        <p:tgtEl>
                                          <p:spTgt spid="24">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4">
                                            <p:txEl>
                                              <p:pRg st="2" end="2"/>
                                            </p:txEl>
                                          </p:spTgt>
                                        </p:tgtEl>
                                        <p:attrNameLst>
                                          <p:attrName>style.visibility</p:attrName>
                                        </p:attrNameLst>
                                      </p:cBhvr>
                                      <p:to>
                                        <p:strVal val="visible"/>
                                      </p:to>
                                    </p:set>
                                    <p:animEffect transition="in" filter="blinds(horizontal)">
                                      <p:cBhvr>
                                        <p:cTn id="16" dur="500"/>
                                        <p:tgtEl>
                                          <p:spTgt spid="24">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24">
                                            <p:txEl>
                                              <p:pRg st="5" end="5"/>
                                            </p:txEl>
                                          </p:spTgt>
                                        </p:tgtEl>
                                        <p:attrNameLst>
                                          <p:attrName>style.visibility</p:attrName>
                                        </p:attrNameLst>
                                      </p:cBhvr>
                                      <p:to>
                                        <p:strVal val="visible"/>
                                      </p:to>
                                    </p:set>
                                    <p:animEffect transition="in" filter="blinds(horizontal)">
                                      <p:cBhvr>
                                        <p:cTn id="19"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8418"/>
            <a:ext cx="1703290" cy="359993"/>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latin typeface="微软雅黑" panose="020B0503020204020204" charset="-122"/>
              <a:ea typeface="微软雅黑" panose="020B0503020204020204" charset="-122"/>
            </a:endParaRPr>
          </a:p>
        </p:txBody>
      </p:sp>
      <p:sp>
        <p:nvSpPr>
          <p:cNvPr id="20" name="圆角矩形 19">
            <a:hlinkClick r:id="rId1" action="ppaction://hlinksldjump"/>
          </p:cNvPr>
          <p:cNvSpPr/>
          <p:nvPr/>
        </p:nvSpPr>
        <p:spPr>
          <a:xfrm>
            <a:off x="1678932" y="6382800"/>
            <a:ext cx="496570" cy="301083"/>
          </a:xfrm>
          <a:prstGeom prst="round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23" name="矩形 22"/>
          <p:cNvSpPr/>
          <p:nvPr/>
        </p:nvSpPr>
        <p:spPr>
          <a:xfrm>
            <a:off x="641491" y="242970"/>
            <a:ext cx="420308" cy="430887"/>
          </a:xfrm>
          <a:prstGeom prst="rect">
            <a:avLst/>
          </a:prstGeom>
        </p:spPr>
        <p:txBody>
          <a:bodyPr wrap="none">
            <a:spAutoFit/>
          </a:bodyPr>
          <a:lstStyle/>
          <a:p>
            <a:pPr algn="ctr"/>
            <a:r>
              <a:rPr lang="en-US" altLang="zh-CN" sz="2200" dirty="0" smtClean="0">
                <a:solidFill>
                  <a:prstClr val="white"/>
                </a:solidFill>
                <a:latin typeface="Arial" panose="020B0604020202020204" pitchFamily="34" charset="0"/>
                <a:cs typeface="Arial" panose="020B0604020202020204" pitchFamily="34" charset="0"/>
              </a:rPr>
              <a:t>3.</a:t>
            </a:r>
            <a:endParaRPr lang="zh-CN" altLang="en-US" sz="2200" dirty="0">
              <a:solidFill>
                <a:prstClr val="white"/>
              </a:solidFill>
              <a:latin typeface="Arial" panose="020B0604020202020204" pitchFamily="34" charset="0"/>
              <a:cs typeface="Arial" panose="020B0604020202020204" pitchFamily="34" charset="0"/>
            </a:endParaRPr>
          </a:p>
        </p:txBody>
      </p:sp>
      <p:sp>
        <p:nvSpPr>
          <p:cNvPr id="24" name="矩形 23"/>
          <p:cNvSpPr/>
          <p:nvPr/>
        </p:nvSpPr>
        <p:spPr>
          <a:xfrm>
            <a:off x="447802" y="889161"/>
            <a:ext cx="11296396" cy="1988249"/>
          </a:xfrm>
          <a:prstGeom prst="rect">
            <a:avLst/>
          </a:prstGeom>
          <a:solidFill>
            <a:schemeClr val="bg1">
              <a:lumMod val="95000"/>
            </a:schemeClr>
          </a:solidFill>
        </p:spPr>
        <p:txBody>
          <a:bodyPr wrap="square" lIns="121870" tIns="60934" rIns="121870" bIns="60934">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(5)AB</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6)</a:t>
            </a:r>
            <a:r>
              <a:rPr lang="zh-CN" altLang="zh-CN" sz="2800" dirty="0">
                <a:latin typeface="Calibri" panose="020F0502020204030204" pitchFamily="34" charset="0"/>
                <a:ea typeface="宋体" panose="02010600030101010101" pitchFamily="2" charset="-122"/>
                <a:cs typeface="宋体" panose="02010600030101010101" pitchFamily="2" charset="-122"/>
              </a:rPr>
              <a:t>①</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CH</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Br</a:t>
            </a:r>
            <a:r>
              <a:rPr lang="en-US" altLang="zh-CN" sz="2800" baseline="-25000" dirty="0">
                <a:latin typeface="Times New Roman" panose="02020603050405020304" pitchFamily="18" charset="0"/>
                <a:ea typeface="方正中等线简体" panose="03000509000000000000" pitchFamily="65" charset="-122"/>
                <a:cs typeface="Times New Roman" panose="02020603050405020304" pitchFamily="18" charset="0"/>
              </a:rPr>
              <a:t>2</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Calibri" panose="020F0502020204030204" pitchFamily="34" charset="0"/>
                <a:ea typeface="宋体" panose="02010600030101010101" pitchFamily="2" charset="-122"/>
                <a:cs typeface="宋体" panose="02010600030101010101" pitchFamily="2" charset="-122"/>
              </a:rPr>
              <a:t>②</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dirty="0" smtClean="0">
                <a:latin typeface="Calibri" panose="020F0502020204030204" pitchFamily="34" charset="0"/>
                <a:ea typeface="宋体" panose="02010600030101010101" pitchFamily="2" charset="-122"/>
                <a:cs typeface="宋体" panose="02010600030101010101" pitchFamily="2" charset="-122"/>
              </a:rPr>
              <a:t>③</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还原反应</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0" name="圆角矩形 9">
            <a:hlinkClick r:id="rId2"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1" name="圆角矩形 10">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12" name="圆角矩形 11">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pic>
        <p:nvPicPr>
          <p:cNvPr id="15" name="image1001.jpeg"/>
          <p:cNvPicPr/>
          <p:nvPr/>
        </p:nvPicPr>
        <p:blipFill>
          <a:blip r:embed="rId5">
            <a:clrChange>
              <a:clrFrom>
                <a:srgbClr val="FFFFFF"/>
              </a:clrFrom>
              <a:clrTo>
                <a:srgbClr val="FFFFFF">
                  <a:alpha val="0"/>
                </a:srgbClr>
              </a:clrTo>
            </a:clrChange>
          </a:blip>
          <a:stretch>
            <a:fillRect/>
          </a:stretch>
        </p:blipFill>
        <p:spPr>
          <a:xfrm>
            <a:off x="3276623" y="1413570"/>
            <a:ext cx="6048245" cy="1175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nodeType="with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linds(horizontal)">
                                      <p:cBhvr>
                                        <p:cTn id="13" dur="500"/>
                                        <p:tgtEl>
                                          <p:spTgt spid="24">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4">
                                            <p:txEl>
                                              <p:pRg st="1" end="1"/>
                                            </p:txEl>
                                          </p:spTgt>
                                        </p:tgtEl>
                                        <p:attrNameLst>
                                          <p:attrName>style.visibility</p:attrName>
                                        </p:attrNameLst>
                                      </p:cBhvr>
                                      <p:to>
                                        <p:strVal val="visible"/>
                                      </p:to>
                                    </p:set>
                                    <p:animEffect transition="in" filter="blinds(horizontal)">
                                      <p:cBhvr>
                                        <p:cTn id="16" dur="500"/>
                                        <p:tgtEl>
                                          <p:spTgt spid="24">
                                            <p:txEl>
                                              <p:pRg st="1" end="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24">
                                            <p:txEl>
                                              <p:pRg st="2" end="2"/>
                                            </p:txEl>
                                          </p:spTgt>
                                        </p:tgtEl>
                                        <p:attrNameLst>
                                          <p:attrName>style.visibility</p:attrName>
                                        </p:attrNameLst>
                                      </p:cBhvr>
                                      <p:to>
                                        <p:strVal val="visible"/>
                                      </p:to>
                                    </p:set>
                                    <p:animEffect transition="in" filter="blinds(horizontal)">
                                      <p:cBhvr>
                                        <p:cTn id="19"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81607" y="261442"/>
            <a:ext cx="11427198" cy="1384995"/>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1.</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2025·</a:t>
            </a:r>
            <a:r>
              <a:rPr lang="zh-CN" altLang="zh-CN" sz="2800" dirty="0">
                <a:latin typeface="Times New Roman" panose="02020603050405020304" pitchFamily="18" charset="0"/>
                <a:ea typeface="方正楷体_GBK" panose="03000509000000000000" pitchFamily="65" charset="-122"/>
              </a:rPr>
              <a:t>深圳联考</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一种新型的有机合成方法如图所示</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部分反应条件略去</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，请回答以下问题。</a:t>
            </a:r>
            <a:endParaRPr lang="zh-CN" altLang="zh-CN" sz="2800" dirty="0">
              <a:effectLst/>
              <a:latin typeface="Times New Roman" panose="02020603050405020304" pitchFamily="18" charset="0"/>
              <a:ea typeface="宋体" panose="02010600030101010101" pitchFamily="2" charset="-122"/>
            </a:endParaRPr>
          </a:p>
        </p:txBody>
      </p:sp>
      <p:pic>
        <p:nvPicPr>
          <p:cNvPr id="17" name="image90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77213" y="1629594"/>
            <a:ext cx="5435986" cy="365596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81607" y="533881"/>
            <a:ext cx="5713599" cy="3323987"/>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rPr>
              <a:t>已知：</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 pos="6481445" algn="r"/>
              </a:tabLst>
            </a:pP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r>
              <a:rPr lang="en-US" altLang="zh-CN" sz="2800" dirty="0" smtClean="0">
                <a:latin typeface="Times New Roman" panose="02020603050405020304" pitchFamily="18" charset="0"/>
                <a:ea typeface="方正中等线简体" panose="03000509000000000000" pitchFamily="65" charset="-122"/>
              </a:rPr>
              <a:t>(1)</a:t>
            </a:r>
            <a:r>
              <a:rPr lang="zh-CN" altLang="zh-CN" sz="2800" dirty="0" smtClean="0">
                <a:latin typeface="Times New Roman" panose="02020603050405020304" pitchFamily="18" charset="0"/>
                <a:ea typeface="方正中等线简体" panose="03000509000000000000" pitchFamily="65" charset="-122"/>
              </a:rPr>
              <a:t>化合物</a:t>
            </a:r>
            <a:r>
              <a:rPr lang="zh-CN" altLang="zh-CN" sz="2800" dirty="0" smtClean="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dirty="0" smtClean="0">
                <a:latin typeface="Times New Roman" panose="02020603050405020304" pitchFamily="18" charset="0"/>
                <a:ea typeface="方正中等线简体" panose="03000509000000000000" pitchFamily="65" charset="-122"/>
              </a:rPr>
              <a:t>的分子式为</a:t>
            </a:r>
            <a:r>
              <a:rPr lang="en-US" altLang="zh-CN" sz="2800" u="sng" dirty="0" smtClean="0">
                <a:latin typeface="Times New Roman" panose="02020603050405020304" pitchFamily="18" charset="0"/>
                <a:ea typeface="方正中等线简体" panose="03000509000000000000" pitchFamily="65" charset="-122"/>
              </a:rPr>
              <a:t>	</a:t>
            </a:r>
            <a:r>
              <a:rPr lang="zh-CN" altLang="zh-CN" sz="2800" u="sng" dirty="0" smtClean="0">
                <a:latin typeface="Times New Roman" panose="02020603050405020304" pitchFamily="18" charset="0"/>
                <a:ea typeface="方正中等线简体" panose="03000509000000000000" pitchFamily="65" charset="-122"/>
              </a:rPr>
              <a:t>　</a:t>
            </a:r>
            <a:r>
              <a:rPr lang="en-US" altLang="zh-CN" sz="2800" u="sng" dirty="0" smtClean="0">
                <a:latin typeface="Times New Roman" panose="02020603050405020304" pitchFamily="18" charset="0"/>
                <a:ea typeface="方正中等线简体" panose="03000509000000000000" pitchFamily="65" charset="-122"/>
              </a:rPr>
              <a:t>         </a:t>
            </a:r>
            <a:r>
              <a:rPr lang="zh-CN" altLang="zh-CN" sz="2800" dirty="0" smtClean="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zh-CN" altLang="zh-CN" sz="2800" dirty="0">
                <a:latin typeface="Times New Roman" panose="02020603050405020304" pitchFamily="18" charset="0"/>
                <a:ea typeface="方正中等线简体" panose="03000509000000000000" pitchFamily="65" charset="-122"/>
              </a:rPr>
              <a:t>中的含氧</a:t>
            </a:r>
            <a:r>
              <a:rPr lang="zh-CN" altLang="zh-CN" sz="2800" dirty="0" smtClean="0">
                <a:latin typeface="Times New Roman" panose="02020603050405020304" pitchFamily="18" charset="0"/>
                <a:ea typeface="方正中等线简体" panose="03000509000000000000" pitchFamily="65" charset="-122"/>
              </a:rPr>
              <a:t>官能团名称为</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r>
              <a:rPr lang="en-US" altLang="zh-CN" sz="2800" dirty="0" smtClean="0">
                <a:latin typeface="Times New Roman" panose="02020603050405020304" pitchFamily="18" charset="0"/>
                <a:ea typeface="方正中等线简体" panose="03000509000000000000" pitchFamily="65" charset="-122"/>
              </a:rPr>
              <a:t>______</a:t>
            </a:r>
            <a:r>
              <a:rPr lang="zh-CN" altLang="zh-CN" sz="2800" dirty="0" smtClean="0">
                <a:latin typeface="Times New Roman" panose="02020603050405020304" pitchFamily="18" charset="0"/>
                <a:ea typeface="方正中等线简体" panose="03000509000000000000" pitchFamily="65" charset="-122"/>
              </a:rPr>
              <a:t>。</a:t>
            </a:r>
            <a:endParaRPr lang="zh-CN" altLang="zh-CN" sz="2800" dirty="0">
              <a:latin typeface="Times New Roman" panose="02020603050405020304" pitchFamily="18" charset="0"/>
              <a:ea typeface="宋体" panose="02010600030101010101" pitchFamily="2" charset="-122"/>
            </a:endParaRPr>
          </a:p>
        </p:txBody>
      </p:sp>
      <p:pic>
        <p:nvPicPr>
          <p:cNvPr id="8" name="image908.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24155" y="261442"/>
            <a:ext cx="2736249" cy="1516265"/>
          </a:xfrm>
          <a:prstGeom prst="rect">
            <a:avLst/>
          </a:prstGeom>
          <a:noFill/>
          <a:ln>
            <a:noFill/>
          </a:ln>
        </p:spPr>
      </p:pic>
      <p:pic>
        <p:nvPicPr>
          <p:cNvPr id="9" name="image907.jpeg"/>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9222" y="263047"/>
            <a:ext cx="5435986" cy="3655964"/>
          </a:xfrm>
          <a:prstGeom prst="rect">
            <a:avLst/>
          </a:prstGeom>
          <a:noFill/>
          <a:ln>
            <a:noFill/>
          </a:ln>
        </p:spPr>
      </p:pic>
      <p:sp>
        <p:nvSpPr>
          <p:cNvPr id="4" name="矩形 3"/>
          <p:cNvSpPr/>
          <p:nvPr/>
        </p:nvSpPr>
        <p:spPr>
          <a:xfrm>
            <a:off x="4018849" y="1888795"/>
            <a:ext cx="1662635"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方正中等线简体" panose="03000509000000000000" pitchFamily="65" charset="-122"/>
              </a:rPr>
              <a:t>C</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2</a:t>
            </a:r>
            <a:r>
              <a:rPr lang="en-US" altLang="zh-CN" sz="2800" dirty="0" err="1">
                <a:solidFill>
                  <a:srgbClr val="C00000"/>
                </a:solidFill>
                <a:latin typeface="Times New Roman" panose="02020603050405020304" pitchFamily="18" charset="0"/>
                <a:ea typeface="方正中等线简体" panose="03000509000000000000" pitchFamily="65" charset="-122"/>
              </a:rPr>
              <a:t>H</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3</a:t>
            </a:r>
            <a:r>
              <a:rPr lang="en-US" altLang="zh-CN" sz="2800" dirty="0" err="1">
                <a:solidFill>
                  <a:srgbClr val="C00000"/>
                </a:solidFill>
                <a:latin typeface="Times New Roman" panose="02020603050405020304" pitchFamily="18" charset="0"/>
                <a:ea typeface="方正中等线简体" panose="03000509000000000000" pitchFamily="65" charset="-122"/>
              </a:rPr>
              <a:t>O</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2</a:t>
            </a:r>
            <a:r>
              <a:rPr lang="en-US" altLang="zh-CN" sz="2800" dirty="0" err="1">
                <a:solidFill>
                  <a:srgbClr val="C00000"/>
                </a:solidFill>
                <a:latin typeface="Times New Roman" panose="02020603050405020304" pitchFamily="18" charset="0"/>
                <a:ea typeface="方正中等线简体" panose="03000509000000000000" pitchFamily="65" charset="-122"/>
              </a:rPr>
              <a:t>Br</a:t>
            </a:r>
            <a:endParaRPr lang="zh-CN" altLang="en-US" sz="2800" dirty="0"/>
          </a:p>
        </p:txBody>
      </p:sp>
      <p:sp>
        <p:nvSpPr>
          <p:cNvPr id="12" name="矩形 11"/>
          <p:cNvSpPr/>
          <p:nvPr/>
        </p:nvSpPr>
        <p:spPr>
          <a:xfrm>
            <a:off x="550590" y="3213770"/>
            <a:ext cx="902811" cy="523220"/>
          </a:xfrm>
          <a:prstGeom prst="rect">
            <a:avLst/>
          </a:prstGeom>
        </p:spPr>
        <p:txBody>
          <a:bodyPr wrap="none">
            <a:spAutoFit/>
          </a:bodyPr>
          <a:lstStyle/>
          <a:p>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酯基</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linds(horizontal)">
                                      <p:cBhvr>
                                        <p:cTn id="1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81607" y="533881"/>
            <a:ext cx="5713599" cy="1961819"/>
          </a:xfrm>
          <a:prstGeom prst="rect">
            <a:avLst/>
          </a:prstGeom>
        </p:spPr>
        <p:txBody>
          <a:bodyPr wrap="square">
            <a:spAutoFit/>
          </a:bodyPr>
          <a:lstStyle/>
          <a:p>
            <a:pPr>
              <a:lnSpc>
                <a:spcPct val="150000"/>
              </a:lnSpc>
              <a:spcAft>
                <a:spcPts val="0"/>
              </a:spcAft>
              <a:tabLst>
                <a:tab pos="4231005" algn="l"/>
                <a:tab pos="6481445" algn="r"/>
              </a:tabLst>
            </a:pP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反应</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为原子利用率</a:t>
            </a:r>
            <a:r>
              <a:rPr lang="en-US" altLang="zh-CN" sz="2800" dirty="0">
                <a:latin typeface="Times New Roman" panose="02020603050405020304" pitchFamily="18" charset="0"/>
                <a:ea typeface="方正中等线简体" panose="03000509000000000000" pitchFamily="65" charset="-122"/>
              </a:rPr>
              <a:t>100%</a:t>
            </a:r>
            <a:r>
              <a:rPr lang="zh-CN" altLang="zh-CN" sz="2800" dirty="0">
                <a:latin typeface="Times New Roman" panose="02020603050405020304" pitchFamily="18" charset="0"/>
                <a:ea typeface="方正中等线简体" panose="03000509000000000000" pitchFamily="65" charset="-122"/>
              </a:rPr>
              <a:t>的反应</a:t>
            </a:r>
            <a:r>
              <a:rPr lang="zh-CN"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 pos="6481445" algn="r"/>
              </a:tabLst>
            </a:pPr>
            <a:r>
              <a:rPr lang="zh-CN" altLang="zh-CN" sz="2800" dirty="0" smtClean="0">
                <a:latin typeface="Times New Roman" panose="02020603050405020304" pitchFamily="18" charset="0"/>
                <a:ea typeface="方正中等线简体" panose="03000509000000000000" pitchFamily="65" charset="-122"/>
              </a:rPr>
              <a:t>化合物</a:t>
            </a:r>
            <a:r>
              <a:rPr lang="en-US" altLang="zh-CN" sz="2800" dirty="0">
                <a:latin typeface="Times New Roman" panose="02020603050405020304" pitchFamily="18" charset="0"/>
                <a:ea typeface="方正中等线简体" panose="03000509000000000000" pitchFamily="65" charset="-122"/>
              </a:rPr>
              <a:t>X</a:t>
            </a:r>
            <a:r>
              <a:rPr lang="zh-CN" altLang="zh-CN" sz="2800" dirty="0">
                <a:latin typeface="Times New Roman" panose="02020603050405020304" pitchFamily="18" charset="0"/>
                <a:ea typeface="方正中等线简体" panose="03000509000000000000" pitchFamily="65" charset="-122"/>
              </a:rPr>
              <a:t>的结构简式为</a:t>
            </a:r>
            <a:r>
              <a:rPr lang="en-US" altLang="zh-CN" sz="2800" u="sng" dirty="0">
                <a:latin typeface="Times New Roman" panose="02020603050405020304" pitchFamily="18" charset="0"/>
                <a:ea typeface="方正中等线简体" panose="03000509000000000000" pitchFamily="65" charset="-122"/>
              </a:rPr>
              <a:t>	</a:t>
            </a:r>
            <a:r>
              <a:rPr lang="zh-CN" altLang="zh-CN" sz="2800" u="sng" dirty="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pic>
        <p:nvPicPr>
          <p:cNvPr id="9" name="image90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9222" y="263047"/>
            <a:ext cx="5435986" cy="3655964"/>
          </a:xfrm>
          <a:prstGeom prst="rect">
            <a:avLst/>
          </a:prstGeom>
          <a:noFill/>
          <a:ln>
            <a:noFill/>
          </a:ln>
        </p:spPr>
      </p:pic>
      <p:pic>
        <p:nvPicPr>
          <p:cNvPr id="10" name="image909.jpeg" descr="source:si_idm1862025920;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03583" y="1440442"/>
            <a:ext cx="1369045" cy="110275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89206" y="532631"/>
            <a:ext cx="11412000" cy="738664"/>
          </a:xfrm>
          <a:prstGeom prst="rect">
            <a:avLst/>
          </a:prstGeom>
        </p:spPr>
        <p:txBody>
          <a:bodyPr wrap="square">
            <a:spAutoFit/>
          </a:bodyPr>
          <a:lstStyle/>
          <a:p>
            <a:pPr>
              <a:lnSpc>
                <a:spcPct val="150000"/>
              </a:lnSpc>
              <a:spcAft>
                <a:spcPts val="0"/>
              </a:spcAft>
              <a:tabLst>
                <a:tab pos="4231005" algn="l"/>
                <a:tab pos="6481445" algn="r"/>
              </a:tabLst>
            </a:pPr>
            <a:r>
              <a:rPr lang="en-US" altLang="zh-CN" sz="2800" kern="0" dirty="0">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根据化合物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Ⅳ</a:t>
            </a:r>
            <a:r>
              <a:rPr lang="zh-CN" altLang="zh-CN" sz="2800" kern="0" dirty="0">
                <a:latin typeface="Times New Roman" panose="02020603050405020304" pitchFamily="18" charset="0"/>
                <a:ea typeface="方正中等线简体" panose="03000509000000000000" pitchFamily="65" charset="-122"/>
                <a:cs typeface="Times New Roman" panose="02020603050405020304" pitchFamily="18" charset="0"/>
              </a:rPr>
              <a:t>的结构特征，分析其可能的化学性质，完成</a:t>
            </a:r>
            <a:r>
              <a:rPr lang="zh-CN" altLang="zh-CN" sz="2800" kern="0">
                <a:latin typeface="Times New Roman" panose="02020603050405020304" pitchFamily="18" charset="0"/>
                <a:ea typeface="方正中等线简体" panose="03000509000000000000" pitchFamily="65" charset="-122"/>
                <a:cs typeface="Times New Roman" panose="02020603050405020304" pitchFamily="18" charset="0"/>
              </a:rPr>
              <a:t>表格</a:t>
            </a:r>
            <a:r>
              <a:rPr lang="zh-CN" altLang="zh-CN" sz="2800" kern="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0" smtClean="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Times New Roman" panose="02020603050405020304" pitchFamily="18" charset="0"/>
              <a:ea typeface="宋体" panose="02010600030101010101" pitchFamily="2" charset="-122"/>
            </a:endParaRPr>
          </a:p>
        </p:txBody>
      </p:sp>
      <p:graphicFrame>
        <p:nvGraphicFramePr>
          <p:cNvPr id="4" name="表格 3"/>
          <p:cNvGraphicFramePr>
            <a:graphicFrameLocks noGrp="1"/>
          </p:cNvGraphicFramePr>
          <p:nvPr/>
        </p:nvGraphicFramePr>
        <p:xfrm>
          <a:off x="521326" y="1557586"/>
          <a:ext cx="11274995" cy="3617231"/>
        </p:xfrm>
        <a:graphic>
          <a:graphicData uri="http://schemas.openxmlformats.org/drawingml/2006/table">
            <a:tbl>
              <a:tblPr firstRow="1" firstCol="1" bandRow="1"/>
              <a:tblGrid>
                <a:gridCol w="749344"/>
                <a:gridCol w="2952328"/>
                <a:gridCol w="4968552"/>
                <a:gridCol w="2604771"/>
              </a:tblGrid>
              <a:tr h="405130">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序号</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反应</a:t>
                      </a:r>
                      <a:r>
                        <a:rPr lang="zh-CN" sz="2800" kern="100" dirty="0" smtClean="0">
                          <a:effectLst/>
                          <a:latin typeface="Times New Roman" panose="02020603050405020304" pitchFamily="18" charset="0"/>
                          <a:ea typeface="方正中等线简体" panose="03000509000000000000" pitchFamily="65" charset="-122"/>
                        </a:rPr>
                        <a:t>试剂</a:t>
                      </a:r>
                      <a:r>
                        <a:rPr lang="zh-CN" sz="2800" kern="100" dirty="0">
                          <a:effectLst/>
                          <a:latin typeface="Times New Roman" panose="02020603050405020304" pitchFamily="18" charset="0"/>
                          <a:ea typeface="方正中等线简体" panose="03000509000000000000" pitchFamily="65" charset="-122"/>
                        </a:rPr>
                        <a:t>、条件</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dirty="0">
                          <a:effectLst/>
                          <a:latin typeface="Times New Roman" panose="02020603050405020304" pitchFamily="18" charset="0"/>
                          <a:ea typeface="方正中等线简体" panose="03000509000000000000" pitchFamily="65" charset="-122"/>
                        </a:rPr>
                        <a:t>反应</a:t>
                      </a:r>
                      <a:r>
                        <a:rPr lang="zh-CN" sz="2800" kern="100" dirty="0" smtClean="0">
                          <a:effectLst/>
                          <a:latin typeface="Times New Roman" panose="02020603050405020304" pitchFamily="18" charset="0"/>
                          <a:ea typeface="方正中等线简体" panose="03000509000000000000" pitchFamily="65" charset="-122"/>
                        </a:rPr>
                        <a:t>形成的</a:t>
                      </a:r>
                      <a:r>
                        <a:rPr lang="zh-CN" sz="2800" kern="100" dirty="0">
                          <a:effectLst/>
                          <a:latin typeface="Times New Roman" panose="02020603050405020304" pitchFamily="18" charset="0"/>
                          <a:ea typeface="方正中等线简体" panose="03000509000000000000" pitchFamily="65" charset="-122"/>
                        </a:rPr>
                        <a:t>新结构</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smtClean="0">
                          <a:effectLst/>
                          <a:latin typeface="Times New Roman" panose="02020603050405020304" pitchFamily="18" charset="0"/>
                          <a:ea typeface="方正中等线简体" panose="03000509000000000000" pitchFamily="65" charset="-122"/>
                        </a:rPr>
                        <a:t>反应类型</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5199">
                <a:tc>
                  <a:txBody>
                    <a:bodyPr/>
                    <a:lstStyle/>
                    <a:p>
                      <a:pPr algn="ctr">
                        <a:lnSpc>
                          <a:spcPct val="150000"/>
                        </a:lnSpc>
                        <a:spcAft>
                          <a:spcPts val="0"/>
                        </a:spcAft>
                        <a:tabLst>
                          <a:tab pos="4231005" algn="l"/>
                        </a:tabLst>
                      </a:pPr>
                      <a:r>
                        <a:rPr lang="zh-CN" sz="2800" kern="100">
                          <a:effectLst/>
                          <a:latin typeface="宋体" panose="02010600030101010101" pitchFamily="2" charset="-122"/>
                          <a:ea typeface="方正中等线简体" panose="03000509000000000000" pitchFamily="65" charset="-122"/>
                          <a:cs typeface="宋体" panose="02010600030101010101" pitchFamily="2" charset="-122"/>
                        </a:rPr>
                        <a:t>①</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dirty="0">
                          <a:effectLst/>
                          <a:latin typeface="Times New Roman" panose="02020603050405020304" pitchFamily="18" charset="0"/>
                          <a:ea typeface="宋体" panose="02010600030101010101" pitchFamily="2" charset="-122"/>
                        </a:rPr>
                        <a:t> </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dirty="0">
                          <a:effectLst/>
                          <a:latin typeface="Times New Roman" panose="02020603050405020304" pitchFamily="18" charset="0"/>
                          <a:ea typeface="宋体" panose="02010600030101010101" pitchFamily="2" charset="-122"/>
                        </a:rPr>
                        <a:t> </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zh-CN" sz="2800" kern="100">
                          <a:effectLst/>
                          <a:latin typeface="Times New Roman" panose="02020603050405020304" pitchFamily="18" charset="0"/>
                          <a:ea typeface="方正中等线简体" panose="03000509000000000000" pitchFamily="65" charset="-122"/>
                        </a:rPr>
                        <a:t>取代反应</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8152">
                <a:tc>
                  <a:txBody>
                    <a:bodyPr/>
                    <a:lstStyle/>
                    <a:p>
                      <a:pPr algn="ctr">
                        <a:lnSpc>
                          <a:spcPct val="150000"/>
                        </a:lnSpc>
                        <a:spcAft>
                          <a:spcPts val="0"/>
                        </a:spcAft>
                        <a:tabLst>
                          <a:tab pos="4231005" algn="l"/>
                        </a:tabLst>
                      </a:pPr>
                      <a:r>
                        <a:rPr lang="zh-CN" sz="2800" kern="100">
                          <a:effectLst/>
                          <a:latin typeface="宋体" panose="02010600030101010101" pitchFamily="2" charset="-122"/>
                          <a:ea typeface="方正中等线简体" panose="03000509000000000000" pitchFamily="65" charset="-122"/>
                          <a:cs typeface="宋体" panose="02010600030101010101" pitchFamily="2" charset="-122"/>
                        </a:rPr>
                        <a:t>②</a:t>
                      </a:r>
                      <a:endParaRPr lang="zh-CN" sz="2800" kern="10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dirty="0" err="1">
                          <a:effectLst/>
                          <a:latin typeface="Times New Roman" panose="02020603050405020304" pitchFamily="18" charset="0"/>
                          <a:ea typeface="方正中等线简体" panose="03000509000000000000" pitchFamily="65" charset="-122"/>
                        </a:rPr>
                        <a:t>H</a:t>
                      </a:r>
                      <a:r>
                        <a:rPr lang="en-US" sz="2800" kern="100" baseline="-25000" dirty="0" err="1">
                          <a:effectLst/>
                          <a:latin typeface="Times New Roman" panose="02020603050405020304" pitchFamily="18" charset="0"/>
                          <a:ea typeface="方正中等线简体" panose="03000509000000000000" pitchFamily="65" charset="-122"/>
                        </a:rPr>
                        <a:t>2</a:t>
                      </a:r>
                      <a:r>
                        <a:rPr lang="zh-CN" sz="2800" kern="100" dirty="0">
                          <a:effectLst/>
                          <a:latin typeface="Times New Roman" panose="02020603050405020304" pitchFamily="18" charset="0"/>
                          <a:ea typeface="方正中等线简体" panose="03000509000000000000" pitchFamily="65" charset="-122"/>
                        </a:rPr>
                        <a:t>、</a:t>
                      </a:r>
                      <a:r>
                        <a:rPr lang="zh-CN" sz="2800" kern="100" dirty="0" smtClean="0">
                          <a:effectLst/>
                          <a:latin typeface="Times New Roman" panose="02020603050405020304" pitchFamily="18" charset="0"/>
                          <a:ea typeface="方正中等线简体" panose="03000509000000000000" pitchFamily="65" charset="-122"/>
                        </a:rPr>
                        <a:t>催化剂</a:t>
                      </a:r>
                      <a:r>
                        <a:rPr lang="zh-CN" sz="2800" kern="100" dirty="0">
                          <a:effectLst/>
                          <a:latin typeface="Times New Roman" panose="02020603050405020304" pitchFamily="18" charset="0"/>
                          <a:ea typeface="方正中等线简体" panose="03000509000000000000" pitchFamily="65" charset="-122"/>
                        </a:rPr>
                        <a:t>，加热</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endParaRPr lang="en-US" sz="2800" kern="100" smtClean="0">
                        <a:effectLst/>
                        <a:latin typeface="Times New Roman" panose="02020603050405020304" pitchFamily="18" charset="0"/>
                        <a:ea typeface="宋体" panose="02010600030101010101" pitchFamily="2" charset="-122"/>
                      </a:endParaRPr>
                    </a:p>
                    <a:p>
                      <a:pPr algn="ctr">
                        <a:lnSpc>
                          <a:spcPct val="150000"/>
                        </a:lnSpc>
                        <a:spcAft>
                          <a:spcPts val="0"/>
                        </a:spcAft>
                        <a:tabLst>
                          <a:tab pos="4231005" algn="l"/>
                        </a:tabLst>
                      </a:pPr>
                      <a:endParaRPr lang="en-US" sz="2800" kern="100" smtClean="0">
                        <a:effectLst/>
                        <a:latin typeface="Times New Roman" panose="02020603050405020304" pitchFamily="18" charset="0"/>
                        <a:ea typeface="宋体" panose="02010600030101010101" pitchFamily="2" charset="-122"/>
                      </a:endParaRPr>
                    </a:p>
                    <a:p>
                      <a:pPr algn="ctr">
                        <a:lnSpc>
                          <a:spcPct val="150000"/>
                        </a:lnSpc>
                        <a:spcAft>
                          <a:spcPts val="0"/>
                        </a:spcAft>
                        <a:tabLst>
                          <a:tab pos="4231005" algn="l"/>
                        </a:tabLst>
                      </a:pPr>
                      <a:r>
                        <a:rPr lang="en-US" sz="2800" kern="100" dirty="0">
                          <a:effectLst/>
                          <a:latin typeface="Times New Roman" panose="02020603050405020304" pitchFamily="18" charset="0"/>
                          <a:ea typeface="宋体" panose="02010600030101010101" pitchFamily="2" charset="-122"/>
                        </a:rPr>
                        <a:t> </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4231005" algn="l"/>
                        </a:tabLst>
                      </a:pPr>
                      <a:r>
                        <a:rPr lang="en-US" sz="2800" kern="100" dirty="0">
                          <a:effectLst/>
                          <a:latin typeface="Times New Roman" panose="02020603050405020304" pitchFamily="18" charset="0"/>
                          <a:ea typeface="方正中等线简体" panose="03000509000000000000" pitchFamily="65" charset="-122"/>
                        </a:rPr>
                        <a:t> </a:t>
                      </a:r>
                      <a:endParaRPr lang="zh-CN" sz="2800" kern="100" dirty="0">
                        <a:effectLst/>
                        <a:latin typeface="Times New Roman" panose="02020603050405020304" pitchFamily="18" charset="0"/>
                        <a:ea typeface="宋体" panose="02010600030101010101" pitchFamily="2" charset="-122"/>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6" name="组合 5"/>
          <p:cNvGrpSpPr/>
          <p:nvPr/>
        </p:nvGrpSpPr>
        <p:grpSpPr>
          <a:xfrm>
            <a:off x="4367014" y="3545849"/>
            <a:ext cx="4708920" cy="1361626"/>
            <a:chOff x="1246946" y="3947895"/>
            <a:chExt cx="4708920" cy="1361626"/>
          </a:xfrm>
        </p:grpSpPr>
        <p:pic>
          <p:nvPicPr>
            <p:cNvPr id="12" name="image912.jpeg" descr="source:si_idp612731696;FounderCES"/>
            <p:cNvPicPr/>
            <p:nvPr/>
          </p:nvPicPr>
          <p:blipFill>
            <a:blip r:embed="rId5">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46556" y="3958940"/>
              <a:ext cx="802775" cy="802775"/>
            </a:xfrm>
            <a:prstGeom prst="rect">
              <a:avLst/>
            </a:prstGeom>
            <a:noFill/>
            <a:ln>
              <a:noFill/>
            </a:ln>
          </p:spPr>
        </p:pic>
        <p:pic>
          <p:nvPicPr>
            <p:cNvPr id="13" name="image913.jpeg" descr="source:si_idp612744880;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4892" y="4047864"/>
              <a:ext cx="1016258" cy="1261657"/>
            </a:xfrm>
            <a:prstGeom prst="rect">
              <a:avLst/>
            </a:prstGeom>
            <a:noFill/>
            <a:ln>
              <a:noFill/>
            </a:ln>
          </p:spPr>
        </p:pic>
        <p:sp>
          <p:nvSpPr>
            <p:cNvPr id="5" name="矩形 4"/>
            <p:cNvSpPr/>
            <p:nvPr/>
          </p:nvSpPr>
          <p:spPr>
            <a:xfrm>
              <a:off x="1940023" y="4077866"/>
              <a:ext cx="4015843"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方正中等线简体" panose="03000509000000000000" pitchFamily="65" charset="-122"/>
                </a:rPr>
                <a:t>(</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a:solidFill>
                    <a:srgbClr val="C00000"/>
                  </a:solidFill>
                  <a:latin typeface="Times New Roman" panose="02020603050405020304" pitchFamily="18" charset="0"/>
                  <a:ea typeface="方正中等线简体" panose="03000509000000000000" pitchFamily="65" charset="-122"/>
                </a:rPr>
                <a:t>   </a:t>
              </a:r>
              <a:r>
                <a:rPr lang="en-US" altLang="zh-CN" sz="2800" dirty="0" smtClean="0">
                  <a:solidFill>
                    <a:srgbClr val="C00000"/>
                  </a:solidFill>
                  <a:latin typeface="Times New Roman" panose="02020603050405020304" pitchFamily="18" charset="0"/>
                  <a:ea typeface="方正中等线简体" panose="03000509000000000000" pitchFamily="65" charset="-122"/>
                </a:rPr>
                <a:t>      </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dirty="0">
                  <a:solidFill>
                    <a:srgbClr val="C00000"/>
                  </a:solidFill>
                  <a:latin typeface="Times New Roman" panose="02020603050405020304" pitchFamily="18" charset="0"/>
                  <a:ea typeface="方正中等线简体" panose="03000509000000000000" pitchFamily="65" charset="-122"/>
                </a:rPr>
                <a:t>   </a:t>
              </a:r>
              <a:r>
                <a:rPr lang="en-US" altLang="zh-CN" sz="2800" dirty="0" smtClean="0">
                  <a:solidFill>
                    <a:srgbClr val="C00000"/>
                  </a:solidFill>
                  <a:latin typeface="Times New Roman" panose="02020603050405020304" pitchFamily="18" charset="0"/>
                  <a:ea typeface="方正中等线简体" panose="03000509000000000000" pitchFamily="65" charset="-122"/>
                </a:rPr>
                <a:t>     </a:t>
              </a:r>
              <a:r>
                <a:rPr lang="zh-CN" altLang="zh-CN" sz="2800" dirty="0" smtClean="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dirty="0" smtClean="0">
                  <a:solidFill>
                    <a:srgbClr val="C00000"/>
                  </a:solidFill>
                  <a:latin typeface="Times New Roman" panose="02020603050405020304" pitchFamily="18" charset="0"/>
                  <a:ea typeface="方正中等线简体" panose="03000509000000000000" pitchFamily="65" charset="-122"/>
                </a:rPr>
                <a:t>           </a:t>
              </a:r>
              <a:r>
                <a:rPr lang="en-US" altLang="zh-CN" sz="28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pic>
          <p:nvPicPr>
            <p:cNvPr id="10" name="image910.jpeg" descr="source:si_idm1861992256;FounderCES"/>
            <p:cNvPicPr/>
            <p:nvPr/>
          </p:nvPicPr>
          <p:blipFill>
            <a:blip r:embed="rId5">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46946" y="3947895"/>
              <a:ext cx="863972" cy="863972"/>
            </a:xfrm>
            <a:prstGeom prst="rect">
              <a:avLst/>
            </a:prstGeom>
            <a:noFill/>
            <a:ln>
              <a:noFill/>
            </a:ln>
          </p:spPr>
        </p:pic>
        <p:pic>
          <p:nvPicPr>
            <p:cNvPr id="11" name="image911.jpeg" descr="source:si_idp612718512;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327875" y="4114676"/>
              <a:ext cx="924636" cy="1147911"/>
            </a:xfrm>
            <a:prstGeom prst="rect">
              <a:avLst/>
            </a:prstGeom>
            <a:noFill/>
            <a:ln>
              <a:noFill/>
            </a:ln>
          </p:spPr>
        </p:pic>
      </p:grpSp>
      <p:sp>
        <p:nvSpPr>
          <p:cNvPr id="14" name="矩形 13"/>
          <p:cNvSpPr/>
          <p:nvPr/>
        </p:nvSpPr>
        <p:spPr>
          <a:xfrm>
            <a:off x="1760493" y="2497063"/>
            <a:ext cx="1861407" cy="523220"/>
          </a:xfrm>
          <a:prstGeom prst="rect">
            <a:avLst/>
          </a:prstGeom>
        </p:spPr>
        <p:txBody>
          <a:bodyPr wrap="none">
            <a:spAutoFit/>
          </a:bodyPr>
          <a:lstStyle/>
          <a:p>
            <a:r>
              <a:rPr lang="en-US" altLang="zh-CN" sz="2800" dirty="0" err="1">
                <a:solidFill>
                  <a:srgbClr val="C00000"/>
                </a:solidFill>
                <a:latin typeface="Times New Roman" panose="02020603050405020304" pitchFamily="18" charset="0"/>
                <a:ea typeface="方正中等线简体" panose="03000509000000000000" pitchFamily="65" charset="-122"/>
              </a:rPr>
              <a:t>Br</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2</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err="1">
                <a:solidFill>
                  <a:srgbClr val="C00000"/>
                </a:solidFill>
                <a:latin typeface="Times New Roman" panose="02020603050405020304" pitchFamily="18" charset="0"/>
                <a:ea typeface="方正中等线简体" panose="03000509000000000000" pitchFamily="65" charset="-122"/>
              </a:rPr>
              <a:t>FeBr</a:t>
            </a:r>
            <a:r>
              <a:rPr lang="en-US" altLang="zh-CN" sz="2800" baseline="-25000" dirty="0" err="1">
                <a:solidFill>
                  <a:srgbClr val="C00000"/>
                </a:solidFill>
                <a:latin typeface="Times New Roman" panose="02020603050405020304" pitchFamily="18" charset="0"/>
                <a:ea typeface="方正中等线简体" panose="03000509000000000000" pitchFamily="65" charset="-122"/>
              </a:rPr>
              <a:t>3</a:t>
            </a:r>
            <a:endParaRPr lang="zh-CN" altLang="en-US" sz="2800" dirty="0"/>
          </a:p>
        </p:txBody>
      </p:sp>
      <p:pic>
        <p:nvPicPr>
          <p:cNvPr id="8" name="image983.jpeg" descr="source:si_idm1862290368;FounderCES"/>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214" y="2310055"/>
            <a:ext cx="1422385" cy="897237"/>
          </a:xfrm>
          <a:prstGeom prst="rect">
            <a:avLst/>
          </a:prstGeom>
          <a:noFill/>
          <a:ln>
            <a:noFill/>
          </a:ln>
        </p:spPr>
      </p:pic>
      <p:sp>
        <p:nvSpPr>
          <p:cNvPr id="22" name="矩形 21"/>
          <p:cNvSpPr/>
          <p:nvPr/>
        </p:nvSpPr>
        <p:spPr>
          <a:xfrm>
            <a:off x="9436907" y="3625191"/>
            <a:ext cx="2346931" cy="1316771"/>
          </a:xfrm>
          <a:prstGeom prst="rect">
            <a:avLst/>
          </a:prstGeom>
        </p:spPr>
        <p:txBody>
          <a:bodyPr wrap="square">
            <a:spAutoFit/>
          </a:bodyPr>
          <a:lstStyle/>
          <a:p>
            <a:pPr>
              <a:lnSpc>
                <a:spcPct val="150000"/>
              </a:lnSpc>
            </a:pP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加成反应</a:t>
            </a:r>
            <a:r>
              <a:rPr lang="en-US" altLang="zh-CN" sz="2800" dirty="0">
                <a:solidFill>
                  <a:srgbClr val="C00000"/>
                </a:solidFill>
                <a:latin typeface="Times New Roman" panose="02020603050405020304" pitchFamily="18" charset="0"/>
                <a:ea typeface="方正中等线简体" panose="03000509000000000000" pitchFamily="65" charset="-122"/>
              </a:rPr>
              <a:t>(</a:t>
            </a:r>
            <a:r>
              <a:rPr lang="zh-CN" altLang="zh-CN" sz="28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或还原反应</a:t>
            </a:r>
            <a:r>
              <a:rPr lang="en-US" altLang="zh-CN" sz="28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linds(horizont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blinds(horizontal)">
                                      <p:cBhvr>
                                        <p:cTn id="1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grpSp>
        <p:nvGrpSpPr>
          <p:cNvPr id="2" name="组合 1"/>
          <p:cNvGrpSpPr/>
          <p:nvPr/>
        </p:nvGrpSpPr>
        <p:grpSpPr>
          <a:xfrm>
            <a:off x="0" y="256598"/>
            <a:ext cx="11855846" cy="6115214"/>
            <a:chOff x="0" y="418127"/>
            <a:chExt cx="11855846" cy="6115214"/>
          </a:xfrm>
        </p:grpSpPr>
        <p:grpSp>
          <p:nvGrpSpPr>
            <p:cNvPr id="17" name="组合 16"/>
            <p:cNvGrpSpPr/>
            <p:nvPr/>
          </p:nvGrpSpPr>
          <p:grpSpPr>
            <a:xfrm>
              <a:off x="0" y="429840"/>
              <a:ext cx="11855846" cy="6007613"/>
              <a:chOff x="0" y="333450"/>
              <a:chExt cx="11855846" cy="6007613"/>
            </a:xfrm>
          </p:grpSpPr>
          <p:sp>
            <p:nvSpPr>
              <p:cNvPr id="29" name="矩形 28"/>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389206" y="706190"/>
                <a:ext cx="11466640" cy="2677656"/>
              </a:xfrm>
              <a:prstGeom prst="rect">
                <a:avLst/>
              </a:prstGeom>
            </p:spPr>
            <p:txBody>
              <a:bodyPr wrap="square">
                <a:spAutoFit/>
              </a:bodyPr>
              <a:lstStyle/>
              <a:p>
                <a:pPr>
                  <a:lnSpc>
                    <a:spcPct val="200000"/>
                  </a:lnSpc>
                  <a:spcAft>
                    <a:spcPts val="0"/>
                  </a:spcAft>
                  <a:tabLst>
                    <a:tab pos="4231005" algn="l"/>
                  </a:tabLst>
                </a:pPr>
                <a:r>
                  <a:rPr lang="en-US" altLang="zh-CN" sz="2800" dirty="0" smtClean="0">
                    <a:latin typeface="Times New Roman" panose="02020603050405020304" pitchFamily="18" charset="0"/>
                    <a:ea typeface="方正楷体_GBK" panose="03000509000000000000" pitchFamily="65" charset="-122"/>
                  </a:rPr>
                  <a:t>                   </a:t>
                </a:r>
                <a:r>
                  <a:rPr lang="zh-CN" altLang="zh-CN" sz="2800" dirty="0" smtClean="0">
                    <a:latin typeface="Times New Roman" panose="02020603050405020304" pitchFamily="18" charset="0"/>
                    <a:ea typeface="方正楷体_GBK" panose="03000509000000000000" pitchFamily="65" charset="-122"/>
                  </a:rPr>
                  <a:t>与</a:t>
                </a:r>
                <a:r>
                  <a:rPr lang="zh-CN" altLang="zh-CN" sz="2800" dirty="0">
                    <a:latin typeface="Times New Roman" panose="02020603050405020304" pitchFamily="18" charset="0"/>
                    <a:ea typeface="方正楷体_GBK" panose="03000509000000000000" pitchFamily="65" charset="-122"/>
                  </a:rPr>
                  <a:t>乙醇发生酯化反应生成</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Ⅱ</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楷体_GBK" panose="03000509000000000000" pitchFamily="65" charset="-122"/>
                  </a:rPr>
                  <a:t>)</a:t>
                </a:r>
                <a:r>
                  <a:rPr lang="zh-CN" altLang="zh-CN" sz="2800" dirty="0" smtClean="0">
                    <a:latin typeface="Times New Roman" panose="02020603050405020304" pitchFamily="18" charset="0"/>
                    <a:ea typeface="方正楷体_GBK" panose="03000509000000000000" pitchFamily="65" charset="-122"/>
                  </a:rPr>
                  <a:t>，</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与</a:t>
                </a:r>
                <a:r>
                  <a:rPr lang="en-US" altLang="zh-CN" sz="2800" dirty="0">
                    <a:latin typeface="Times New Roman" panose="02020603050405020304" pitchFamily="18" charset="0"/>
                    <a:ea typeface="方正中等线简体" panose="03000509000000000000" pitchFamily="65" charset="-122"/>
                  </a:rPr>
                  <a:t>X</a:t>
                </a:r>
                <a:r>
                  <a:rPr lang="en-US"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楷体_GBK" panose="03000509000000000000" pitchFamily="65" charset="-122"/>
                  </a:rPr>
                  <a:t>)</a:t>
                </a:r>
                <a:r>
                  <a:rPr lang="zh-CN" altLang="zh-CN" sz="2800" dirty="0">
                    <a:latin typeface="Times New Roman" panose="02020603050405020304" pitchFamily="18" charset="0"/>
                    <a:ea typeface="方正楷体_GBK" panose="03000509000000000000" pitchFamily="65" charset="-122"/>
                  </a:rPr>
                  <a:t>发生加成反应生成</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Ⅳ</a:t>
                </a:r>
                <a:r>
                  <a:rPr lang="zh-CN" altLang="zh-CN" sz="2800" dirty="0">
                    <a:latin typeface="Times New Roman" panose="02020603050405020304" pitchFamily="18" charset="0"/>
                    <a:ea typeface="方正楷体_GBK" panose="03000509000000000000" pitchFamily="65" charset="-122"/>
                  </a:rPr>
                  <a:t>，</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Ⅳ</a:t>
                </a:r>
                <a:r>
                  <a:rPr lang="zh-CN" altLang="zh-CN" sz="2800" dirty="0">
                    <a:latin typeface="Times New Roman" panose="02020603050405020304" pitchFamily="18" charset="0"/>
                    <a:ea typeface="方正楷体_GBK" panose="03000509000000000000" pitchFamily="65" charset="-122"/>
                  </a:rPr>
                  <a:t>发生消去反应生成</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Ⅴ</a:t>
                </a:r>
                <a:r>
                  <a:rPr lang="zh-CN" altLang="zh-CN" sz="2800" dirty="0">
                    <a:latin typeface="Times New Roman" panose="02020603050405020304" pitchFamily="18" charset="0"/>
                    <a:ea typeface="方正楷体_GBK" panose="03000509000000000000" pitchFamily="65" charset="-122"/>
                  </a:rPr>
                  <a:t>，</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Ⅴ</a:t>
                </a:r>
                <a:r>
                  <a:rPr lang="zh-CN" altLang="zh-CN" sz="2800" dirty="0">
                    <a:latin typeface="Times New Roman" panose="02020603050405020304" pitchFamily="18" charset="0"/>
                    <a:ea typeface="方正楷体_GBK" panose="03000509000000000000" pitchFamily="65" charset="-122"/>
                  </a:rPr>
                  <a:t>发生加成反应生成</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Ⅵ</a:t>
                </a:r>
                <a:r>
                  <a:rPr lang="zh-CN" altLang="zh-CN" sz="2800" dirty="0">
                    <a:latin typeface="Times New Roman" panose="02020603050405020304" pitchFamily="18" charset="0"/>
                    <a:ea typeface="方正楷体_GBK" panose="03000509000000000000" pitchFamily="65" charset="-122"/>
                  </a:rPr>
                  <a:t>，</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Ⅵ</a:t>
                </a:r>
                <a:r>
                  <a:rPr lang="zh-CN" altLang="zh-CN" sz="2800" dirty="0" smtClean="0">
                    <a:latin typeface="Times New Roman" panose="02020603050405020304" pitchFamily="18" charset="0"/>
                    <a:ea typeface="方正楷体_GBK" panose="03000509000000000000" pitchFamily="65" charset="-122"/>
                  </a:rPr>
                  <a:t>与</a:t>
                </a:r>
                <a:r>
                  <a:rPr lang="en-US" altLang="zh-CN" sz="2800" dirty="0" smtClean="0">
                    <a:latin typeface="Times New Roman" panose="02020603050405020304" pitchFamily="18" charset="0"/>
                    <a:ea typeface="方正楷体_GBK" panose="03000509000000000000" pitchFamily="65" charset="-122"/>
                  </a:rPr>
                  <a:t>          </a:t>
                </a:r>
                <a:r>
                  <a:rPr lang="en-US" altLang="zh-CN" sz="2800" dirty="0" smtClean="0">
                    <a:latin typeface="Times New Roman" panose="02020603050405020304" pitchFamily="18" charset="0"/>
                    <a:ea typeface="方正中等线简体" panose="03000509000000000000" pitchFamily="65" charset="-122"/>
                  </a:rPr>
                  <a:t>       </a:t>
                </a:r>
                <a:r>
                  <a:rPr lang="zh-CN" altLang="zh-CN" sz="2800" dirty="0">
                    <a:latin typeface="Times New Roman" panose="02020603050405020304" pitchFamily="18" charset="0"/>
                    <a:ea typeface="方正楷体_GBK" panose="03000509000000000000" pitchFamily="65" charset="-122"/>
                  </a:rPr>
                  <a:t>先发生加成反应后发生水解反应生成</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Ⅶ</a:t>
                </a:r>
                <a:r>
                  <a:rPr lang="zh-CN" altLang="zh-CN" sz="2800" dirty="0">
                    <a:latin typeface="Times New Roman" panose="02020603050405020304" pitchFamily="18" charset="0"/>
                    <a:ea typeface="方正楷体_GBK"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sp>
            <p:nvSpPr>
              <p:cNvPr id="31" name="文本框 30"/>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sp>
            <p:nvSpPr>
              <p:cNvPr id="25" name="矩形 24"/>
              <p:cNvSpPr/>
              <p:nvPr/>
            </p:nvSpPr>
            <p:spPr>
              <a:xfrm>
                <a:off x="389206" y="3447963"/>
                <a:ext cx="11466640" cy="2893100"/>
              </a:xfrm>
              <a:prstGeom prst="rect">
                <a:avLst/>
              </a:prstGeom>
            </p:spPr>
            <p:txBody>
              <a:bodyPr wrap="square">
                <a:spAutoFit/>
              </a:bodyPr>
              <a:lstStyle/>
              <a:p>
                <a:pPr>
                  <a:lnSpc>
                    <a:spcPct val="200000"/>
                  </a:lnSpc>
                  <a:spcAft>
                    <a:spcPts val="0"/>
                  </a:spcAft>
                  <a:tabLst>
                    <a:tab pos="423100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根据化合物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Ⅳ</a:t>
                </a:r>
                <a:r>
                  <a:rPr lang="en-US" altLang="zh-CN" sz="2800" kern="0" dirty="0" smtClean="0">
                    <a:latin typeface="Times New Roman" panose="02020603050405020304" pitchFamily="18" charset="0"/>
                    <a:ea typeface="方正楷体_GBK"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en-US" altLang="zh-CN" sz="2800" kern="0" dirty="0">
                    <a:latin typeface="Times New Roman" panose="02020603050405020304" pitchFamily="18" charset="0"/>
                    <a:ea typeface="方正楷体_GBK" panose="03000509000000000000" pitchFamily="65" charset="-122"/>
                  </a:rPr>
                  <a:t>)</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的结构特征可知：含有苯环，能与</a:t>
                </a:r>
                <a:r>
                  <a:rPr lang="en-US" altLang="zh-CN" sz="2800" kern="0" dirty="0" err="1">
                    <a:latin typeface="Times New Roman" panose="02020603050405020304" pitchFamily="18" charset="0"/>
                    <a:ea typeface="方正中等线简体" panose="03000509000000000000" pitchFamily="65" charset="-122"/>
                  </a:rPr>
                  <a:t>Br</a:t>
                </a:r>
                <a:r>
                  <a:rPr lang="en-US" altLang="zh-CN" sz="2800" kern="0" baseline="-25000" dirty="0" err="1">
                    <a:latin typeface="Times New Roman" panose="02020603050405020304" pitchFamily="18" charset="0"/>
                    <a:ea typeface="方正中等线简体" panose="03000509000000000000" pitchFamily="65" charset="-122"/>
                  </a:rPr>
                  <a:t>2</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在</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spcAft>
                    <a:spcPts val="0"/>
                  </a:spcAft>
                  <a:tabLst>
                    <a:tab pos="4231005" algn="l"/>
                  </a:tabLst>
                </a:pPr>
                <a:r>
                  <a:rPr lang="en-US" altLang="zh-CN" sz="2800" kern="0" dirty="0" err="1" smtClean="0">
                    <a:latin typeface="Times New Roman" panose="02020603050405020304" pitchFamily="18" charset="0"/>
                    <a:ea typeface="方正中等线简体" panose="03000509000000000000" pitchFamily="65" charset="-122"/>
                  </a:rPr>
                  <a:t>FeBr</a:t>
                </a:r>
                <a:r>
                  <a:rPr lang="en-US" altLang="zh-CN" sz="2800" kern="0" baseline="-25000" dirty="0" err="1" smtClean="0">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作催化剂条件下发生苯环上的取代反应；能与氢气在催化剂、加热的条件下发生加成反应，根据氢气量不同得到的结构为</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或</a:t>
                </a:r>
                <a:r>
                  <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或</a:t>
                </a:r>
                <a:r>
                  <a:rPr lang="en-US" altLang="zh-CN" sz="2800" kern="0" dirty="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effectLst/>
                  <a:latin typeface="Times New Roman" panose="02020603050405020304" pitchFamily="18" charset="0"/>
                  <a:ea typeface="宋体" panose="02010600030101010101" pitchFamily="2" charset="-122"/>
                </a:endParaRPr>
              </a:p>
            </p:txBody>
          </p:sp>
        </p:grpSp>
        <p:pic>
          <p:nvPicPr>
            <p:cNvPr id="10" name="image916.jpeg" descr="source:si_idp612810672;FounderCES"/>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424" y="744296"/>
              <a:ext cx="1783124" cy="1241502"/>
            </a:xfrm>
            <a:prstGeom prst="rect">
              <a:avLst/>
            </a:prstGeom>
            <a:noFill/>
            <a:ln>
              <a:noFill/>
            </a:ln>
          </p:spPr>
        </p:pic>
        <p:pic>
          <p:nvPicPr>
            <p:cNvPr id="11" name="image917.jpeg" descr="source:si_idp612827568;FounderCES"/>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64684" y="815756"/>
              <a:ext cx="1816779" cy="1170042"/>
            </a:xfrm>
            <a:prstGeom prst="rect">
              <a:avLst/>
            </a:prstGeom>
            <a:noFill/>
            <a:ln>
              <a:noFill/>
            </a:ln>
          </p:spPr>
        </p:pic>
        <p:pic>
          <p:nvPicPr>
            <p:cNvPr id="12" name="image918.jpeg" descr="source:si_idp612840752;FounderCES"/>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90297" y="418127"/>
              <a:ext cx="1511220" cy="1440402"/>
            </a:xfrm>
            <a:prstGeom prst="rect">
              <a:avLst/>
            </a:prstGeom>
            <a:noFill/>
            <a:ln>
              <a:noFill/>
            </a:ln>
          </p:spPr>
        </p:pic>
        <p:pic>
          <p:nvPicPr>
            <p:cNvPr id="13" name="image919.jpeg" descr="source:si_idp612857520;FounderCES"/>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30817" y="638995"/>
              <a:ext cx="1225029" cy="986754"/>
            </a:xfrm>
            <a:prstGeom prst="rect">
              <a:avLst/>
            </a:prstGeom>
            <a:noFill/>
            <a:ln>
              <a:noFill/>
            </a:ln>
          </p:spPr>
        </p:pic>
        <p:pic>
          <p:nvPicPr>
            <p:cNvPr id="14" name="image920.jpeg" descr="source:si_idp612892976;FounderCES"/>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4831" y="2429670"/>
              <a:ext cx="1744771" cy="1123667"/>
            </a:xfrm>
            <a:prstGeom prst="rect">
              <a:avLst/>
            </a:prstGeom>
            <a:noFill/>
            <a:ln>
              <a:noFill/>
            </a:ln>
          </p:spPr>
        </p:pic>
        <p:pic>
          <p:nvPicPr>
            <p:cNvPr id="15" name="image921.jpeg"/>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0316" y="3464526"/>
              <a:ext cx="2229567" cy="1027844"/>
            </a:xfrm>
            <a:prstGeom prst="rect">
              <a:avLst/>
            </a:prstGeom>
            <a:noFill/>
            <a:ln>
              <a:noFill/>
            </a:ln>
          </p:spPr>
        </p:pic>
        <p:pic>
          <p:nvPicPr>
            <p:cNvPr id="16" name="image922.jpeg" descr="source:si_idp612945072;FounderCES"/>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91547" y="4975069"/>
              <a:ext cx="864097" cy="864097"/>
            </a:xfrm>
            <a:prstGeom prst="rect">
              <a:avLst/>
            </a:prstGeom>
            <a:noFill/>
            <a:ln>
              <a:noFill/>
            </a:ln>
          </p:spPr>
        </p:pic>
        <p:pic>
          <p:nvPicPr>
            <p:cNvPr id="18" name="image923.jpeg"/>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1517" y="5118791"/>
              <a:ext cx="559979" cy="720375"/>
            </a:xfrm>
            <a:prstGeom prst="rect">
              <a:avLst/>
            </a:prstGeom>
            <a:noFill/>
            <a:ln>
              <a:noFill/>
            </a:ln>
          </p:spPr>
        </p:pic>
        <p:pic>
          <p:nvPicPr>
            <p:cNvPr id="22" name="image924.jpeg" descr="source:si_idp612971440;FounderCES"/>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72621" y="4998819"/>
              <a:ext cx="837297" cy="837297"/>
            </a:xfrm>
            <a:prstGeom prst="rect">
              <a:avLst/>
            </a:prstGeom>
            <a:noFill/>
            <a:ln>
              <a:noFill/>
            </a:ln>
          </p:spPr>
        </p:pic>
        <p:pic>
          <p:nvPicPr>
            <p:cNvPr id="23" name="image925.jpeg"/>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8236" y="5722347"/>
              <a:ext cx="630421" cy="810994"/>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0550" y="12700"/>
            <a:ext cx="1627369" cy="671722"/>
          </a:xfrm>
          <a:prstGeom prst="rect">
            <a:avLst/>
          </a:prstGeom>
        </p:spPr>
        <p:txBody>
          <a:bodyPr wrap="none">
            <a:spAutoFit/>
          </a:bodyPr>
          <a:lstStyle/>
          <a:p>
            <a:pPr algn="just">
              <a:lnSpc>
                <a:spcPct val="150000"/>
              </a:lnSpc>
              <a:spcAft>
                <a:spcPts val="0"/>
              </a:spcAft>
              <a:tabLst>
                <a:tab pos="2790825" algn="l"/>
                <a:tab pos="4140835" algn="l"/>
              </a:tabLst>
            </a:pPr>
            <a:r>
              <a:rPr lang="zh-CN" altLang="zh-CN" sz="2800" b="1" dirty="0">
                <a:latin typeface="Times New Roman" panose="02020603050405020304" pitchFamily="18" charset="0"/>
                <a:ea typeface="方正中等线简体" panose="03000509000000000000" pitchFamily="65" charset="-122"/>
                <a:cs typeface="Times New Roman" panose="02020603050405020304" pitchFamily="18" charset="0"/>
              </a:rPr>
              <a:t>思路分析</a:t>
            </a:r>
            <a:endParaRPr lang="zh-CN" altLang="zh-CN" sz="11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5" name="image498.jpeg"/>
          <p:cNvPicPr/>
          <p:nvPr/>
        </p:nvPicPr>
        <p:blipFill>
          <a:blip r:embed="rId1">
            <a:clrChange>
              <a:clrFrom>
                <a:srgbClr val="FFFFFF"/>
              </a:clrFrom>
              <a:clrTo>
                <a:srgbClr val="FFFFFF">
                  <a:alpha val="0"/>
                </a:srgbClr>
              </a:clrTo>
            </a:clrChange>
          </a:blip>
          <a:stretch>
            <a:fillRect/>
          </a:stretch>
        </p:blipFill>
        <p:spPr>
          <a:xfrm>
            <a:off x="910630" y="710340"/>
            <a:ext cx="10369152" cy="6010614"/>
          </a:xfrm>
          <a:prstGeom prst="rect">
            <a:avLst/>
          </a:prstGeo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94091" y="333450"/>
            <a:ext cx="11402231" cy="3970318"/>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(4)</a:t>
            </a:r>
            <a:r>
              <a:rPr lang="zh-CN" altLang="zh-CN" sz="2800" dirty="0" smtClean="0">
                <a:latin typeface="Times New Roman" panose="02020603050405020304" pitchFamily="18" charset="0"/>
                <a:ea typeface="方正中等线简体" panose="03000509000000000000" pitchFamily="65" charset="-122"/>
              </a:rPr>
              <a:t>关于</a:t>
            </a:r>
            <a:r>
              <a:rPr lang="zh-CN" altLang="en-US" sz="2800" dirty="0" smtClean="0">
                <a:latin typeface="Times New Roman" panose="02020603050405020304" pitchFamily="18" charset="0"/>
                <a:ea typeface="方正中等线简体" panose="03000509000000000000" pitchFamily="65" charset="-122"/>
              </a:rPr>
              <a:t>题</a:t>
            </a:r>
            <a:r>
              <a:rPr lang="zh-CN" altLang="zh-CN" sz="2800" dirty="0" smtClean="0">
                <a:latin typeface="Times New Roman" panose="02020603050405020304" pitchFamily="18" charset="0"/>
                <a:ea typeface="方正中等线简体" panose="03000509000000000000" pitchFamily="65" charset="-122"/>
              </a:rPr>
              <a:t>述</a:t>
            </a:r>
            <a:r>
              <a:rPr lang="zh-CN" altLang="zh-CN" sz="2800" dirty="0">
                <a:latin typeface="Times New Roman" panose="02020603050405020304" pitchFamily="18" charset="0"/>
                <a:ea typeface="方正中等线简体" panose="03000509000000000000" pitchFamily="65" charset="-122"/>
              </a:rPr>
              <a:t>示意图中的相关物质及转化，下列说法正确的有</a:t>
            </a:r>
            <a:r>
              <a:rPr lang="zh-CN" altLang="zh-CN" sz="2800" u="sng" dirty="0">
                <a:latin typeface="Times New Roman" panose="02020603050405020304" pitchFamily="18" charset="0"/>
                <a:ea typeface="方正中等线简体" panose="03000509000000000000" pitchFamily="65" charset="-122"/>
              </a:rPr>
              <a:t>　　　　</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填字母</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A.</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dirty="0">
                <a:latin typeface="Times New Roman" panose="02020603050405020304" pitchFamily="18" charset="0"/>
                <a:ea typeface="方正中等线简体" panose="03000509000000000000" pitchFamily="65" charset="-122"/>
              </a:rPr>
              <a:t>中</a:t>
            </a: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中等线简体" panose="03000509000000000000" pitchFamily="65" charset="-122"/>
              </a:rPr>
              <a:t>原子的杂化方式均为</a:t>
            </a:r>
            <a:r>
              <a:rPr lang="en-US" altLang="zh-CN" sz="2800" dirty="0" err="1">
                <a:latin typeface="Times New Roman" panose="02020603050405020304" pitchFamily="18" charset="0"/>
                <a:ea typeface="方正中等线简体" panose="03000509000000000000" pitchFamily="65" charset="-122"/>
              </a:rPr>
              <a:t>sp</a:t>
            </a:r>
            <a:r>
              <a:rPr lang="en-US" altLang="zh-CN" sz="2800" baseline="30000" dirty="0" err="1">
                <a:latin typeface="Times New Roman" panose="02020603050405020304" pitchFamily="18" charset="0"/>
                <a:ea typeface="方正中等线简体" panose="03000509000000000000" pitchFamily="65" charset="-122"/>
              </a:rPr>
              <a:t>3</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B.</a:t>
            </a:r>
            <a:r>
              <a:rPr lang="zh-CN" altLang="zh-CN" sz="2800" dirty="0">
                <a:latin typeface="Times New Roman" panose="02020603050405020304" pitchFamily="18" charset="0"/>
                <a:ea typeface="方正中等线简体" panose="03000509000000000000" pitchFamily="65" charset="-122"/>
              </a:rPr>
              <a:t>反应</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③</a:t>
            </a:r>
            <a:r>
              <a:rPr lang="zh-CN" altLang="zh-CN" sz="2800" dirty="0">
                <a:latin typeface="Times New Roman" panose="02020603050405020304" pitchFamily="18" charset="0"/>
                <a:ea typeface="方正中等线简体" panose="03000509000000000000" pitchFamily="65" charset="-122"/>
              </a:rPr>
              <a:t>过程中有肩并肩重叠的</a:t>
            </a:r>
            <a:r>
              <a:rPr lang="en-US" altLang="zh-CN" sz="2800" dirty="0">
                <a:latin typeface="Times New Roman" panose="02020603050405020304" pitchFamily="18" charset="0"/>
                <a:ea typeface="方正中等线简体" panose="03000509000000000000" pitchFamily="65" charset="-122"/>
              </a:rPr>
              <a:t>π</a:t>
            </a:r>
            <a:r>
              <a:rPr lang="zh-CN" altLang="zh-CN" sz="2800" dirty="0">
                <a:latin typeface="Times New Roman" panose="02020603050405020304" pitchFamily="18" charset="0"/>
                <a:ea typeface="方正中等线简体" panose="03000509000000000000" pitchFamily="65" charset="-122"/>
              </a:rPr>
              <a:t>键形成</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C.</a:t>
            </a:r>
            <a:r>
              <a:rPr lang="zh-CN" altLang="zh-CN" sz="2800" dirty="0">
                <a:latin typeface="Times New Roman" panose="02020603050405020304" pitchFamily="18" charset="0"/>
                <a:ea typeface="方正中等线简体" panose="03000509000000000000" pitchFamily="65" charset="-122"/>
              </a:rPr>
              <a:t>反应</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③</a:t>
            </a:r>
            <a:r>
              <a:rPr lang="zh-CN" altLang="zh-CN" sz="2800" dirty="0">
                <a:latin typeface="Times New Roman" panose="02020603050405020304" pitchFamily="18" charset="0"/>
                <a:ea typeface="方正中等线简体" panose="03000509000000000000" pitchFamily="65" charset="-122"/>
              </a:rPr>
              <a:t>的另一种产物为</a:t>
            </a:r>
            <a:r>
              <a:rPr lang="en-US" altLang="zh-CN" sz="2800" dirty="0">
                <a:latin typeface="Times New Roman" panose="02020603050405020304" pitchFamily="18" charset="0"/>
                <a:ea typeface="方正中等线简体" panose="03000509000000000000" pitchFamily="65" charset="-122"/>
              </a:rPr>
              <a:t>V</a:t>
            </a:r>
            <a:r>
              <a:rPr lang="zh-CN" altLang="zh-CN" sz="2800" dirty="0">
                <a:latin typeface="Times New Roman" panose="02020603050405020304" pitchFamily="18" charset="0"/>
                <a:ea typeface="方正中等线简体" panose="03000509000000000000" pitchFamily="65" charset="-122"/>
              </a:rPr>
              <a:t>形非极性分子</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D.</a:t>
            </a:r>
            <a:r>
              <a:rPr lang="zh-CN" altLang="zh-CN" sz="2800" dirty="0">
                <a:latin typeface="Times New Roman" panose="02020603050405020304" pitchFamily="18" charset="0"/>
                <a:ea typeface="方正中等线简体" panose="03000509000000000000" pitchFamily="65" charset="-122"/>
              </a:rPr>
              <a:t>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Ⅶ</a:t>
            </a:r>
            <a:r>
              <a:rPr lang="zh-CN" altLang="zh-CN" sz="2800" dirty="0">
                <a:latin typeface="Times New Roman" panose="02020603050405020304" pitchFamily="18" charset="0"/>
                <a:ea typeface="方正中等线简体" panose="03000509000000000000" pitchFamily="65" charset="-122"/>
              </a:rPr>
              <a:t>中含有手性碳原子</a:t>
            </a:r>
            <a:endParaRPr lang="zh-CN" altLang="zh-CN" sz="2800" dirty="0">
              <a:effectLst/>
              <a:latin typeface="Times New Roman" panose="02020603050405020304" pitchFamily="18" charset="0"/>
              <a:ea typeface="宋体" panose="02010600030101010101" pitchFamily="2" charset="-122"/>
            </a:endParaRPr>
          </a:p>
        </p:txBody>
      </p:sp>
      <p:pic>
        <p:nvPicPr>
          <p:cNvPr id="11" name="image90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38772" y="1341562"/>
            <a:ext cx="4752528" cy="3196305"/>
          </a:xfrm>
          <a:prstGeom prst="rect">
            <a:avLst/>
          </a:prstGeom>
          <a:noFill/>
          <a:ln>
            <a:noFill/>
          </a:ln>
        </p:spPr>
      </p:pic>
      <p:sp>
        <p:nvSpPr>
          <p:cNvPr id="4" name="矩形 3"/>
          <p:cNvSpPr/>
          <p:nvPr/>
        </p:nvSpPr>
        <p:spPr>
          <a:xfrm>
            <a:off x="10199662" y="453716"/>
            <a:ext cx="683200" cy="523220"/>
          </a:xfrm>
          <a:prstGeom prst="rect">
            <a:avLst/>
          </a:prstGeom>
        </p:spPr>
        <p:txBody>
          <a:bodyPr wrap="none">
            <a:spAutoFit/>
          </a:bodyPr>
          <a:lstStyle/>
          <a:p>
            <a:r>
              <a:rPr lang="en-US" altLang="zh-CN" sz="2800" dirty="0">
                <a:solidFill>
                  <a:srgbClr val="C00000"/>
                </a:solidFill>
                <a:latin typeface="Times New Roman" panose="02020603050405020304" pitchFamily="18" charset="0"/>
                <a:ea typeface="方正中等线简体" panose="03000509000000000000" pitchFamily="65" charset="-122"/>
              </a:rPr>
              <a:t>BD</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lumMod val="50000"/>
                  </a:prst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lumMod val="50000"/>
                </a:prst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prstClr val="white"/>
                </a:solidFill>
                <a:latin typeface="Arial" panose="020B0604020202020204"/>
                <a:ea typeface="微软雅黑" panose="020B0503020204020204" charset="-122"/>
              </a:rPr>
              <a:t>1</a:t>
            </a:r>
            <a:endParaRPr kumimoji="1" lang="zh-CN" altLang="en-US" sz="1600" kern="0" dirty="0">
              <a:solidFill>
                <a:prstClr val="white"/>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prstClr val="white">
                    <a:lumMod val="50000"/>
                  </a:prstClr>
                </a:solidFill>
                <a:latin typeface="Arial" panose="020B0604020202020204"/>
                <a:ea typeface="微软雅黑" panose="020B0503020204020204" charset="-122"/>
              </a:rPr>
              <a:t>2</a:t>
            </a:r>
            <a:endParaRPr kumimoji="1" lang="zh-CN" altLang="en-US" sz="1600" kern="0" dirty="0">
              <a:solidFill>
                <a:prstClr val="white">
                  <a:lumMod val="50000"/>
                </a:prst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prstClr val="white">
                    <a:lumMod val="50000"/>
                  </a:prstClr>
                </a:solidFill>
                <a:latin typeface="Arial" panose="020B0604020202020204"/>
                <a:ea typeface="微软雅黑" panose="020B0503020204020204" charset="-122"/>
              </a:rPr>
              <a:t>3</a:t>
            </a:r>
            <a:endParaRPr kumimoji="1" lang="zh-CN" altLang="en-US" sz="1600" kern="0" dirty="0">
              <a:solidFill>
                <a:prstClr val="white">
                  <a:lumMod val="50000"/>
                </a:prstClr>
              </a:solidFill>
              <a:latin typeface="Arial" panose="020B0604020202020204"/>
              <a:ea typeface="微软雅黑" panose="020B0503020204020204" charset="-122"/>
            </a:endParaRPr>
          </a:p>
        </p:txBody>
      </p:sp>
      <p:grpSp>
        <p:nvGrpSpPr>
          <p:cNvPr id="17" name="组合 16"/>
          <p:cNvGrpSpPr/>
          <p:nvPr/>
        </p:nvGrpSpPr>
        <p:grpSpPr>
          <a:xfrm>
            <a:off x="0" y="429840"/>
            <a:ext cx="11783838" cy="2981275"/>
            <a:chOff x="0" y="333450"/>
            <a:chExt cx="11783838" cy="2981275"/>
          </a:xfrm>
        </p:grpSpPr>
        <p:sp>
          <p:nvSpPr>
            <p:cNvPr id="29" name="矩形 28"/>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0" name="矩形 29"/>
            <p:cNvSpPr/>
            <p:nvPr/>
          </p:nvSpPr>
          <p:spPr>
            <a:xfrm>
              <a:off x="389206" y="706190"/>
              <a:ext cx="11394632" cy="2608535"/>
            </a:xfrm>
            <a:prstGeom prst="rect">
              <a:avLst/>
            </a:prstGeom>
          </p:spPr>
          <p:txBody>
            <a:bodyPr wrap="square">
              <a:spAutoFit/>
            </a:bodyPr>
            <a:lstStyle/>
            <a:p>
              <a:pPr>
                <a:lnSpc>
                  <a:spcPct val="150000"/>
                </a:lnSpc>
                <a:tabLst>
                  <a:tab pos="4231005" algn="l"/>
                </a:tabLst>
              </a:pP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kern="0" dirty="0">
                  <a:solidFill>
                    <a:prstClr val="black"/>
                  </a:solidFill>
                  <a:latin typeface="宋体" panose="02010600030101010101" pitchFamily="2" charset="-122"/>
                  <a:ea typeface="方正中等线简体" panose="03000509000000000000" pitchFamily="65" charset="-122"/>
                  <a:cs typeface="宋体" panose="02010600030101010101" pitchFamily="2" charset="-122"/>
                </a:rPr>
                <a:t>Ⅰ</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中</a:t>
              </a:r>
              <a:r>
                <a:rPr lang="en-US" altLang="zh-CN" sz="2800" kern="0" dirty="0">
                  <a:solidFill>
                    <a:prstClr val="black"/>
                  </a:solidFill>
                  <a:latin typeface="Times New Roman" panose="02020603050405020304" pitchFamily="18" charset="0"/>
                  <a:ea typeface="方正中等线简体" panose="03000509000000000000" pitchFamily="65" charset="-122"/>
                </a:rPr>
                <a:t>C</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原子的杂化方式为</a:t>
              </a:r>
              <a:r>
                <a:rPr lang="en-US" altLang="zh-CN" sz="2800" kern="0" dirty="0" err="1">
                  <a:solidFill>
                    <a:prstClr val="black"/>
                  </a:solidFill>
                  <a:latin typeface="Times New Roman" panose="02020603050405020304" pitchFamily="18" charset="0"/>
                  <a:ea typeface="方正中等线简体" panose="03000509000000000000" pitchFamily="65" charset="-122"/>
                </a:rPr>
                <a:t>sp</a:t>
              </a:r>
              <a:r>
                <a:rPr lang="en-US" altLang="zh-CN" sz="2800" kern="0" baseline="30000" dirty="0" err="1">
                  <a:solidFill>
                    <a:prstClr val="black"/>
                  </a:solidFill>
                  <a:latin typeface="Times New Roman" panose="02020603050405020304" pitchFamily="18" charset="0"/>
                  <a:ea typeface="方正中等线简体" panose="03000509000000000000" pitchFamily="65" charset="-122"/>
                </a:rPr>
                <a:t>3</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和</a:t>
              </a:r>
              <a:r>
                <a:rPr lang="en-US" altLang="zh-CN" sz="2800" kern="0" dirty="0" err="1">
                  <a:solidFill>
                    <a:prstClr val="black"/>
                  </a:solidFill>
                  <a:latin typeface="Times New Roman" panose="02020603050405020304" pitchFamily="18" charset="0"/>
                  <a:ea typeface="方正中等线简体" panose="03000509000000000000" pitchFamily="65" charset="-122"/>
                </a:rPr>
                <a:t>sp</a:t>
              </a:r>
              <a:r>
                <a:rPr lang="en-US" altLang="zh-CN" sz="2800" kern="0" baseline="30000" dirty="0" err="1">
                  <a:solidFill>
                    <a:prstClr val="black"/>
                  </a:solidFill>
                  <a:latin typeface="Times New Roman" panose="02020603050405020304" pitchFamily="18" charset="0"/>
                  <a:ea typeface="方正中等线简体" panose="03000509000000000000" pitchFamily="65" charset="-122"/>
                </a:rPr>
                <a:t>2</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solidFill>
                    <a:prstClr val="black"/>
                  </a:solidFill>
                  <a:latin typeface="Times New Roman" panose="02020603050405020304" pitchFamily="18" charset="0"/>
                  <a:ea typeface="方正中等线简体" panose="03000509000000000000" pitchFamily="65" charset="-122"/>
                </a:rPr>
                <a:t>A</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tabLst>
                  <a:tab pos="4231005" algn="l"/>
                </a:tabLst>
              </a:pPr>
              <a:r>
                <a:rPr lang="zh-CN"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反应</a:t>
              </a:r>
              <a:r>
                <a:rPr lang="zh-CN" altLang="zh-CN" sz="2800" kern="0" dirty="0">
                  <a:solidFill>
                    <a:prstClr val="black"/>
                  </a:solidFill>
                  <a:latin typeface="宋体" panose="02010600030101010101" pitchFamily="2" charset="-122"/>
                  <a:ea typeface="方正中等线简体" panose="03000509000000000000" pitchFamily="65" charset="-122"/>
                  <a:cs typeface="宋体" panose="02010600030101010101" pitchFamily="2" charset="-122"/>
                </a:rPr>
                <a:t>③</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过程中形成了碳碳双键，有肩并肩重叠的</a:t>
              </a:r>
              <a:r>
                <a:rPr lang="en-US" altLang="zh-CN" sz="2800" kern="0" dirty="0">
                  <a:solidFill>
                    <a:prstClr val="black"/>
                  </a:solidFill>
                  <a:latin typeface="Times New Roman" panose="02020603050405020304" pitchFamily="18" charset="0"/>
                  <a:ea typeface="方正中等线简体" panose="03000509000000000000" pitchFamily="65" charset="-122"/>
                </a:rPr>
                <a:t>π</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键形成，</a:t>
              </a:r>
              <a:r>
                <a:rPr lang="en-US" altLang="zh-CN" sz="2800" kern="0" dirty="0">
                  <a:solidFill>
                    <a:prstClr val="black"/>
                  </a:solidFill>
                  <a:latin typeface="Times New Roman" panose="02020603050405020304" pitchFamily="18" charset="0"/>
                  <a:ea typeface="方正中等线简体" panose="03000509000000000000" pitchFamily="65" charset="-122"/>
                </a:rPr>
                <a:t>B</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正确</a:t>
              </a:r>
              <a:r>
                <a:rPr lang="zh-CN"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tabLst>
                  <a:tab pos="4231005" algn="l"/>
                </a:tabLst>
              </a:pPr>
              <a:r>
                <a:rPr lang="zh-CN"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反应</a:t>
              </a:r>
              <a:r>
                <a:rPr lang="zh-CN" altLang="zh-CN" sz="2800" kern="0" dirty="0">
                  <a:solidFill>
                    <a:prstClr val="black"/>
                  </a:solidFill>
                  <a:latin typeface="宋体" panose="02010600030101010101" pitchFamily="2" charset="-122"/>
                  <a:ea typeface="方正中等线简体" panose="03000509000000000000" pitchFamily="65" charset="-122"/>
                  <a:cs typeface="宋体" panose="02010600030101010101" pitchFamily="2" charset="-122"/>
                </a:rPr>
                <a:t>③</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的另一种产物为</a:t>
              </a:r>
              <a:r>
                <a:rPr lang="en-US" altLang="zh-CN" sz="2800" kern="0" dirty="0">
                  <a:solidFill>
                    <a:prstClr val="black"/>
                  </a:solidFill>
                  <a:latin typeface="Times New Roman" panose="02020603050405020304" pitchFamily="18" charset="0"/>
                  <a:ea typeface="方正中等线简体" panose="03000509000000000000" pitchFamily="65" charset="-122"/>
                </a:rPr>
                <a:t>H</a:t>
              </a:r>
              <a:r>
                <a:rPr lang="en-US" altLang="zh-CN" sz="2800" kern="0" baseline="-25000" dirty="0">
                  <a:solidFill>
                    <a:prstClr val="black"/>
                  </a:solidFill>
                  <a:latin typeface="Times New Roman" panose="02020603050405020304" pitchFamily="18" charset="0"/>
                  <a:ea typeface="方正中等线简体" panose="03000509000000000000" pitchFamily="65" charset="-122"/>
                </a:rPr>
                <a:t>2</a:t>
              </a:r>
              <a:r>
                <a:rPr lang="en-US" altLang="zh-CN" sz="2800" kern="0" dirty="0">
                  <a:solidFill>
                    <a:prstClr val="black"/>
                  </a:solidFill>
                  <a:latin typeface="Times New Roman" panose="02020603050405020304" pitchFamily="18" charset="0"/>
                  <a:ea typeface="方正中等线简体" panose="03000509000000000000" pitchFamily="65" charset="-122"/>
                </a:rPr>
                <a:t>O</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kern="0" dirty="0">
                  <a:solidFill>
                    <a:prstClr val="black"/>
                  </a:solidFill>
                  <a:latin typeface="Times New Roman" panose="02020603050405020304" pitchFamily="18" charset="0"/>
                  <a:ea typeface="方正中等线简体" panose="03000509000000000000" pitchFamily="65" charset="-122"/>
                </a:rPr>
                <a:t>H</a:t>
              </a:r>
              <a:r>
                <a:rPr lang="en-US" altLang="zh-CN" sz="2800" kern="0" baseline="-25000" dirty="0">
                  <a:solidFill>
                    <a:prstClr val="black"/>
                  </a:solidFill>
                  <a:latin typeface="Times New Roman" panose="02020603050405020304" pitchFamily="18" charset="0"/>
                  <a:ea typeface="方正中等线简体" panose="03000509000000000000" pitchFamily="65" charset="-122"/>
                </a:rPr>
                <a:t>2</a:t>
              </a:r>
              <a:r>
                <a:rPr lang="en-US" altLang="zh-CN" sz="2800" kern="0" dirty="0">
                  <a:solidFill>
                    <a:prstClr val="black"/>
                  </a:solidFill>
                  <a:latin typeface="Times New Roman" panose="02020603050405020304" pitchFamily="18" charset="0"/>
                  <a:ea typeface="方正中等线简体" panose="03000509000000000000" pitchFamily="65" charset="-122"/>
                </a:rPr>
                <a:t>O</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为</a:t>
              </a:r>
              <a:r>
                <a:rPr lang="en-US" altLang="zh-CN" sz="2800" kern="0" dirty="0">
                  <a:solidFill>
                    <a:prstClr val="black"/>
                  </a:solidFill>
                  <a:latin typeface="Times New Roman" panose="02020603050405020304" pitchFamily="18" charset="0"/>
                  <a:ea typeface="方正中等线简体" panose="03000509000000000000" pitchFamily="65" charset="-122"/>
                </a:rPr>
                <a:t>V</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形极性分子，</a:t>
              </a:r>
              <a:r>
                <a:rPr lang="en-US" altLang="zh-CN" sz="2800" kern="0" dirty="0">
                  <a:solidFill>
                    <a:prstClr val="black"/>
                  </a:solidFill>
                  <a:latin typeface="Times New Roman" panose="02020603050405020304" pitchFamily="18" charset="0"/>
                  <a:ea typeface="方正中等线简体" panose="03000509000000000000" pitchFamily="65" charset="-122"/>
                </a:rPr>
                <a:t>C</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错误</a:t>
              </a:r>
              <a:r>
                <a:rPr lang="zh-CN"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a:t>
              </a:r>
              <a:endParaRPr lang="en-US"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tabLst>
                  <a:tab pos="4231005" algn="l"/>
                </a:tabLst>
              </a:pPr>
              <a:r>
                <a:rPr lang="zh-CN" altLang="zh-CN" sz="2800" kern="0" dirty="0" smtClean="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化合物</a:t>
              </a:r>
              <a:r>
                <a:rPr lang="zh-CN" altLang="zh-CN" sz="2800" kern="0" dirty="0">
                  <a:solidFill>
                    <a:prstClr val="black"/>
                  </a:solidFill>
                  <a:latin typeface="宋体" panose="02010600030101010101" pitchFamily="2" charset="-122"/>
                  <a:ea typeface="方正中等线简体" panose="03000509000000000000" pitchFamily="65" charset="-122"/>
                  <a:cs typeface="宋体" panose="02010600030101010101" pitchFamily="2" charset="-122"/>
                </a:rPr>
                <a:t>Ⅶ</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中与羟基相连的碳原子为手性碳原子，</a:t>
              </a:r>
              <a:r>
                <a:rPr lang="en-US" altLang="zh-CN" sz="2800" kern="0" dirty="0">
                  <a:solidFill>
                    <a:prstClr val="black"/>
                  </a:solidFill>
                  <a:latin typeface="Times New Roman" panose="02020603050405020304" pitchFamily="18" charset="0"/>
                  <a:ea typeface="方正中等线简体" panose="03000509000000000000" pitchFamily="65" charset="-122"/>
                </a:rPr>
                <a:t>D</a:t>
              </a:r>
              <a:r>
                <a:rPr lang="zh-CN" altLang="zh-CN" sz="2800" kern="0" dirty="0">
                  <a:solidFill>
                    <a:prstClr val="black"/>
                  </a:solidFill>
                  <a:latin typeface="Times New Roman" panose="02020603050405020304" pitchFamily="18" charset="0"/>
                  <a:ea typeface="方正楷体_GBK" panose="03000509000000000000" pitchFamily="65" charset="-122"/>
                  <a:cs typeface="Times New Roman" panose="02020603050405020304" pitchFamily="18" charset="0"/>
                </a:rPr>
                <a:t>正确。</a:t>
              </a:r>
              <a:endParaRPr lang="zh-CN" altLang="zh-CN" sz="2800" dirty="0">
                <a:solidFill>
                  <a:prstClr val="black"/>
                </a:solidFill>
                <a:latin typeface="Calibri" panose="020F0502020204030204" pitchFamily="34" charset="0"/>
                <a:ea typeface="宋体" panose="02010600030101010101" pitchFamily="2" charset="-122"/>
                <a:cs typeface="Times New Roman" panose="02020603050405020304" pitchFamily="18" charset="0"/>
              </a:endParaRPr>
            </a:p>
          </p:txBody>
        </p:sp>
        <p:sp>
          <p:nvSpPr>
            <p:cNvPr id="31" name="文本框 30"/>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94091" y="377505"/>
            <a:ext cx="11402231" cy="5262979"/>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(5)</a:t>
            </a:r>
            <a:r>
              <a:rPr lang="zh-CN" altLang="zh-CN" sz="2800" dirty="0">
                <a:latin typeface="Times New Roman" panose="02020603050405020304" pitchFamily="18" charset="0"/>
                <a:ea typeface="方正中等线简体" panose="03000509000000000000" pitchFamily="65" charset="-122"/>
              </a:rPr>
              <a:t>化合物</a:t>
            </a:r>
            <a:r>
              <a:rPr lang="en-US" altLang="zh-CN" sz="2800" dirty="0">
                <a:latin typeface="Times New Roman" panose="02020603050405020304" pitchFamily="18" charset="0"/>
                <a:ea typeface="方正中等线简体" panose="03000509000000000000" pitchFamily="65" charset="-122"/>
              </a:rPr>
              <a:t>Y</a:t>
            </a:r>
            <a:r>
              <a:rPr lang="zh-CN" altLang="zh-CN" sz="2800" dirty="0">
                <a:latin typeface="Times New Roman" panose="02020603050405020304" pitchFamily="18" charset="0"/>
                <a:ea typeface="方正中等线简体" panose="03000509000000000000" pitchFamily="65" charset="-122"/>
              </a:rPr>
              <a:t>比化合物</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dirty="0">
                <a:latin typeface="Times New Roman" panose="02020603050405020304" pitchFamily="18" charset="0"/>
                <a:ea typeface="方正中等线简体" panose="03000509000000000000" pitchFamily="65" charset="-122"/>
              </a:rPr>
              <a:t>的相对分子质量大</a:t>
            </a:r>
            <a:r>
              <a:rPr lang="en-US" altLang="zh-CN" sz="2800" dirty="0">
                <a:latin typeface="Times New Roman" panose="02020603050405020304" pitchFamily="18" charset="0"/>
                <a:ea typeface="方正中等线简体" panose="03000509000000000000" pitchFamily="65" charset="-122"/>
              </a:rPr>
              <a:t>14</a:t>
            </a:r>
            <a:r>
              <a:rPr lang="zh-CN" altLang="zh-CN" sz="2800" dirty="0">
                <a:latin typeface="Times New Roman" panose="02020603050405020304" pitchFamily="18" charset="0"/>
                <a:ea typeface="方正中等线简体" panose="03000509000000000000" pitchFamily="65" charset="-122"/>
              </a:rPr>
              <a:t>，写出同时符合下列条件</a:t>
            </a:r>
            <a:r>
              <a:rPr lang="zh-CN" altLang="zh-CN" sz="2800" dirty="0" smtClean="0">
                <a:latin typeface="Times New Roman" panose="02020603050405020304" pitchFamily="18" charset="0"/>
                <a:ea typeface="方正中等线简体" panose="03000509000000000000" pitchFamily="65" charset="-122"/>
              </a:rPr>
              <a:t>的</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endParaRPr lang="en-US" altLang="zh-CN" sz="2800" dirty="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rPr>
              <a:t>Y</a:t>
            </a:r>
            <a:r>
              <a:rPr lang="zh-CN" altLang="zh-CN" sz="2800" dirty="0">
                <a:latin typeface="Times New Roman" panose="02020603050405020304" pitchFamily="18" charset="0"/>
                <a:ea typeface="方正中等线简体" panose="03000509000000000000" pitchFamily="65" charset="-122"/>
              </a:rPr>
              <a:t>的结构简式：</a:t>
            </a:r>
            <a:r>
              <a:rPr lang="en-US" altLang="zh-CN" sz="2800" dirty="0">
                <a:latin typeface="Times New Roman" panose="02020603050405020304" pitchFamily="18" charset="0"/>
                <a:ea typeface="方正中等线简体" panose="03000509000000000000" pitchFamily="65" charset="-122"/>
              </a:rPr>
              <a:t>_________</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latin typeface="Times New Roman" panose="02020603050405020304" pitchFamily="18" charset="0"/>
              <a:ea typeface="宋体" panose="02010600030101010101" pitchFamily="2" charset="-122"/>
            </a:endParaRPr>
          </a:p>
          <a:p>
            <a:pPr>
              <a:lnSpc>
                <a:spcPct val="150000"/>
              </a:lnSpc>
              <a:spcAft>
                <a:spcPts val="0"/>
              </a:spcAft>
              <a:tabLst>
                <a:tab pos="4231005" algn="l"/>
              </a:tabLst>
            </a:pPr>
            <a:endParaRPr lang="en-US" altLang="zh-CN" sz="2800" dirty="0" smtClean="0">
              <a:latin typeface="宋体" panose="02010600030101010101" pitchFamily="2" charset="-122"/>
              <a:ea typeface="方正中等线简体" panose="03000509000000000000" pitchFamily="65" charset="-122"/>
              <a:cs typeface="宋体" panose="02010600030101010101" pitchFamily="2" charset="-122"/>
            </a:endParaRPr>
          </a:p>
          <a:p>
            <a:pPr>
              <a:lnSpc>
                <a:spcPct val="150000"/>
              </a:lnSpc>
              <a:spcAft>
                <a:spcPts val="0"/>
              </a:spcAft>
              <a:tabLst>
                <a:tab pos="4231005" algn="l"/>
              </a:tabLst>
            </a:pPr>
            <a:r>
              <a:rPr lang="zh-CN" altLang="zh-CN" sz="2800" dirty="0" smtClean="0">
                <a:latin typeface="宋体" panose="02010600030101010101" pitchFamily="2" charset="-122"/>
                <a:ea typeface="方正中等线简体" panose="03000509000000000000" pitchFamily="65"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rPr>
              <a:t>可与</a:t>
            </a:r>
            <a:r>
              <a:rPr lang="en-US" altLang="zh-CN" sz="2800" dirty="0" err="1">
                <a:latin typeface="Times New Roman" panose="02020603050405020304" pitchFamily="18" charset="0"/>
                <a:ea typeface="方正中等线简体" panose="03000509000000000000" pitchFamily="65" charset="-122"/>
              </a:rPr>
              <a:t>FeCl</a:t>
            </a:r>
            <a:r>
              <a:rPr lang="en-US" altLang="zh-CN" sz="2800" baseline="-25000" dirty="0" err="1">
                <a:latin typeface="Times New Roman" panose="02020603050405020304" pitchFamily="18" charset="0"/>
                <a:ea typeface="方正中等线简体" panose="03000509000000000000" pitchFamily="65" charset="-122"/>
              </a:rPr>
              <a:t>3</a:t>
            </a:r>
            <a:r>
              <a:rPr lang="zh-CN" altLang="zh-CN" sz="2800" dirty="0">
                <a:latin typeface="Times New Roman" panose="02020603050405020304" pitchFamily="18" charset="0"/>
                <a:ea typeface="方正中等线简体" panose="03000509000000000000" pitchFamily="65" charset="-122"/>
              </a:rPr>
              <a:t>溶液发生显色反应</a:t>
            </a:r>
            <a:r>
              <a:rPr lang="zh-CN" altLang="zh-CN" sz="2800" dirty="0" smtClean="0">
                <a:latin typeface="Times New Roman" panose="02020603050405020304" pitchFamily="18" charset="0"/>
                <a:ea typeface="方正中等线简体" panose="03000509000000000000" pitchFamily="65" charset="-122"/>
              </a:rPr>
              <a:t>；</a:t>
            </a:r>
            <a:endParaRPr lang="en-US" altLang="zh-CN" sz="2800" dirty="0" smtClean="0">
              <a:latin typeface="Times New Roman" panose="02020603050405020304" pitchFamily="18" charset="0"/>
              <a:ea typeface="方正中等线简体" panose="03000509000000000000" pitchFamily="65" charset="-122"/>
            </a:endParaRPr>
          </a:p>
          <a:p>
            <a:pPr>
              <a:lnSpc>
                <a:spcPct val="150000"/>
              </a:lnSpc>
              <a:spcAft>
                <a:spcPts val="0"/>
              </a:spcAft>
              <a:tabLst>
                <a:tab pos="4231005" algn="l"/>
              </a:tabLst>
            </a:pPr>
            <a:r>
              <a:rPr lang="zh-CN" altLang="zh-CN" sz="2800" dirty="0" smtClean="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核磁共振氢谱图上有</a:t>
            </a:r>
            <a:r>
              <a:rPr lang="en-US" altLang="zh-CN" sz="2800" dirty="0">
                <a:latin typeface="Times New Roman" panose="02020603050405020304" pitchFamily="18" charset="0"/>
                <a:ea typeface="方正中等线简体" panose="03000509000000000000" pitchFamily="65" charset="-122"/>
              </a:rPr>
              <a:t>5</a:t>
            </a:r>
            <a:r>
              <a:rPr lang="zh-CN" altLang="zh-CN" sz="2800" dirty="0">
                <a:latin typeface="Times New Roman" panose="02020603050405020304" pitchFamily="18" charset="0"/>
                <a:ea typeface="方正中等线简体" panose="03000509000000000000" pitchFamily="65" charset="-122"/>
              </a:rPr>
              <a:t>组峰。</a:t>
            </a:r>
            <a:endParaRPr lang="zh-CN" altLang="zh-CN" sz="2800" dirty="0">
              <a:effectLst/>
              <a:latin typeface="Times New Roman" panose="02020603050405020304" pitchFamily="18" charset="0"/>
              <a:ea typeface="宋体" panose="02010600030101010101" pitchFamily="2" charset="-122"/>
            </a:endParaRPr>
          </a:p>
        </p:txBody>
      </p:sp>
      <p:pic>
        <p:nvPicPr>
          <p:cNvPr id="11" name="image90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17295" y="1629594"/>
            <a:ext cx="4752528" cy="3196305"/>
          </a:xfrm>
          <a:prstGeom prst="rect">
            <a:avLst/>
          </a:prstGeom>
          <a:noFill/>
          <a:ln>
            <a:noFill/>
          </a:ln>
        </p:spPr>
      </p:pic>
      <p:pic>
        <p:nvPicPr>
          <p:cNvPr id="8" name="image914.jpeg" descr="source:si_idp612775984;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92280" y="1125538"/>
            <a:ext cx="1126826" cy="234896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prstClr val="white">
                    <a:lumMod val="50000"/>
                  </a:prst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prstClr val="white">
                  <a:lumMod val="50000"/>
                </a:prst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prstClr val="white"/>
                </a:solidFill>
                <a:latin typeface="Arial" panose="020B0604020202020204"/>
                <a:ea typeface="微软雅黑" panose="020B0503020204020204" charset="-122"/>
              </a:rPr>
              <a:t>1</a:t>
            </a:r>
            <a:endParaRPr kumimoji="1" lang="zh-CN" altLang="en-US" sz="1600" kern="0" dirty="0">
              <a:solidFill>
                <a:prstClr val="white"/>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prstClr val="white">
                    <a:lumMod val="50000"/>
                  </a:prstClr>
                </a:solidFill>
                <a:latin typeface="Arial" panose="020B0604020202020204"/>
                <a:ea typeface="微软雅黑" panose="020B0503020204020204" charset="-122"/>
              </a:rPr>
              <a:t>2</a:t>
            </a:r>
            <a:endParaRPr kumimoji="1" lang="zh-CN" altLang="en-US" sz="1600" kern="0" dirty="0">
              <a:solidFill>
                <a:prstClr val="white">
                  <a:lumMod val="50000"/>
                </a:prst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prstClr val="white">
                    <a:lumMod val="50000"/>
                  </a:prstClr>
                </a:solidFill>
                <a:latin typeface="Arial" panose="020B0604020202020204"/>
                <a:ea typeface="微软雅黑" panose="020B0503020204020204" charset="-122"/>
              </a:rPr>
              <a:t>3</a:t>
            </a:r>
            <a:endParaRPr kumimoji="1" lang="zh-CN" altLang="en-US" sz="1600" kern="0" dirty="0">
              <a:solidFill>
                <a:prstClr val="white">
                  <a:lumMod val="50000"/>
                </a:prstClr>
              </a:solidFill>
              <a:latin typeface="Arial" panose="020B0604020202020204"/>
              <a:ea typeface="微软雅黑" panose="020B0503020204020204" charset="-122"/>
            </a:endParaRPr>
          </a:p>
        </p:txBody>
      </p:sp>
      <p:grpSp>
        <p:nvGrpSpPr>
          <p:cNvPr id="2" name="组合 1"/>
          <p:cNvGrpSpPr/>
          <p:nvPr/>
        </p:nvGrpSpPr>
        <p:grpSpPr>
          <a:xfrm>
            <a:off x="0" y="429840"/>
            <a:ext cx="11783838" cy="4068380"/>
            <a:chOff x="0" y="429840"/>
            <a:chExt cx="11783838" cy="4068380"/>
          </a:xfrm>
        </p:grpSpPr>
        <p:grpSp>
          <p:nvGrpSpPr>
            <p:cNvPr id="17" name="组合 16"/>
            <p:cNvGrpSpPr/>
            <p:nvPr/>
          </p:nvGrpSpPr>
          <p:grpSpPr>
            <a:xfrm>
              <a:off x="0" y="429840"/>
              <a:ext cx="11783838" cy="3696727"/>
              <a:chOff x="0" y="333450"/>
              <a:chExt cx="11783838" cy="3696727"/>
            </a:xfrm>
          </p:grpSpPr>
          <p:sp>
            <p:nvSpPr>
              <p:cNvPr id="29" name="矩形 28"/>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0" name="矩形 29"/>
              <p:cNvSpPr/>
              <p:nvPr/>
            </p:nvSpPr>
            <p:spPr>
              <a:xfrm>
                <a:off x="389206" y="706190"/>
                <a:ext cx="11394632" cy="3323987"/>
              </a:xfrm>
              <a:prstGeom prst="rect">
                <a:avLst/>
              </a:prstGeom>
            </p:spPr>
            <p:txBody>
              <a:bodyPr wrap="square">
                <a:spAutoFit/>
              </a:bodyPr>
              <a:lstStyle/>
              <a:p>
                <a:pPr>
                  <a:lnSpc>
                    <a:spcPct val="150000"/>
                  </a:lnSpc>
                  <a:tabLst>
                    <a:tab pos="4231005" algn="l"/>
                  </a:tabLst>
                </a:pP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化合物</a:t>
                </a:r>
                <a:r>
                  <a:rPr lang="en-US" altLang="zh-CN" sz="2800" kern="0" dirty="0">
                    <a:latin typeface="Times New Roman" panose="02020603050405020304" pitchFamily="18" charset="0"/>
                    <a:ea typeface="方正中等线简体" panose="03000509000000000000" pitchFamily="65" charset="-122"/>
                  </a:rPr>
                  <a:t>Y</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比化合物</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Ⅲ</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的相对分子质量大</a:t>
                </a:r>
                <a:r>
                  <a:rPr lang="en-US" altLang="zh-CN" sz="2800" kern="0" dirty="0">
                    <a:latin typeface="Times New Roman" panose="02020603050405020304" pitchFamily="18" charset="0"/>
                    <a:ea typeface="方正中等线简体" panose="03000509000000000000" pitchFamily="65" charset="-122"/>
                  </a:rPr>
                  <a:t>14</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，相当于多了一个</a:t>
                </a:r>
                <a:r>
                  <a:rPr lang="en-US" altLang="zh-CN" sz="2800" kern="0" dirty="0" err="1">
                    <a:latin typeface="Times New Roman" panose="02020603050405020304" pitchFamily="18" charset="0"/>
                    <a:ea typeface="方正中等线简体" panose="03000509000000000000" pitchFamily="65" charset="-122"/>
                  </a:rPr>
                  <a:t>CH</a:t>
                </a:r>
                <a:r>
                  <a:rPr lang="en-US" altLang="zh-CN" sz="2800" kern="0" baseline="-25000" dirty="0" err="1">
                    <a:latin typeface="Times New Roman" panose="02020603050405020304" pitchFamily="18" charset="0"/>
                    <a:ea typeface="方正中等线简体" panose="03000509000000000000" pitchFamily="65" charset="-122"/>
                  </a:rPr>
                  <a:t>2</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，则</a:t>
                </a:r>
                <a:r>
                  <a:rPr lang="en-US" altLang="zh-CN" sz="2800" kern="0" dirty="0">
                    <a:latin typeface="Times New Roman" panose="02020603050405020304" pitchFamily="18" charset="0"/>
                    <a:ea typeface="方正中等线简体" panose="03000509000000000000" pitchFamily="65" charset="-122"/>
                  </a:rPr>
                  <a:t>Y</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的化学式为</a:t>
                </a:r>
                <a:r>
                  <a:rPr lang="en-US" altLang="zh-CN" sz="2800" kern="0" dirty="0" err="1">
                    <a:latin typeface="Times New Roman" panose="02020603050405020304" pitchFamily="18" charset="0"/>
                    <a:ea typeface="方正中等线简体" panose="03000509000000000000" pitchFamily="65" charset="-122"/>
                  </a:rPr>
                  <a:t>C</a:t>
                </a:r>
                <a:r>
                  <a:rPr lang="en-US" altLang="zh-CN" sz="2800" kern="0" baseline="-25000" dirty="0" err="1">
                    <a:latin typeface="Times New Roman" panose="02020603050405020304" pitchFamily="18" charset="0"/>
                    <a:ea typeface="方正中等线简体" panose="03000509000000000000" pitchFamily="65" charset="-122"/>
                  </a:rPr>
                  <a:t>8</a:t>
                </a:r>
                <a:r>
                  <a:rPr lang="en-US" altLang="zh-CN" sz="2800" kern="0" dirty="0" err="1">
                    <a:latin typeface="Times New Roman" panose="02020603050405020304" pitchFamily="18" charset="0"/>
                    <a:ea typeface="方正中等线简体" panose="03000509000000000000" pitchFamily="65" charset="-122"/>
                  </a:rPr>
                  <a:t>H</a:t>
                </a:r>
                <a:r>
                  <a:rPr lang="en-US" altLang="zh-CN" sz="2800" kern="0" baseline="-25000" dirty="0" err="1">
                    <a:latin typeface="Times New Roman" panose="02020603050405020304" pitchFamily="18" charset="0"/>
                    <a:ea typeface="方正中等线简体" panose="03000509000000000000" pitchFamily="65" charset="-122"/>
                  </a:rPr>
                  <a:t>8</a:t>
                </a:r>
                <a:r>
                  <a:rPr lang="en-US" altLang="zh-CN" sz="2800" kern="0" dirty="0" err="1">
                    <a:latin typeface="Times New Roman" panose="02020603050405020304" pitchFamily="18" charset="0"/>
                    <a:ea typeface="方正中等线简体" panose="03000509000000000000" pitchFamily="65" charset="-122"/>
                  </a:rPr>
                  <a:t>O</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，不饱和度为</a:t>
                </a:r>
                <a:r>
                  <a:rPr lang="en-US" altLang="zh-CN" sz="2800" kern="0" dirty="0">
                    <a:latin typeface="Times New Roman" panose="02020603050405020304" pitchFamily="18" charset="0"/>
                    <a:ea typeface="方正中等线简体" panose="03000509000000000000" pitchFamily="65" charset="-122"/>
                  </a:rPr>
                  <a:t>5</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①</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可与</a:t>
                </a:r>
                <a:r>
                  <a:rPr lang="en-US" altLang="zh-CN" sz="2800" kern="0" dirty="0" err="1">
                    <a:latin typeface="Times New Roman" panose="02020603050405020304" pitchFamily="18" charset="0"/>
                    <a:ea typeface="方正中等线简体" panose="03000509000000000000" pitchFamily="65" charset="-122"/>
                  </a:rPr>
                  <a:t>FeCl</a:t>
                </a:r>
                <a:r>
                  <a:rPr lang="en-US" altLang="zh-CN" sz="2800" kern="0" baseline="-25000" dirty="0" err="1">
                    <a:latin typeface="Times New Roman" panose="02020603050405020304" pitchFamily="18" charset="0"/>
                    <a:ea typeface="方正中等线简体" panose="03000509000000000000" pitchFamily="65" charset="-122"/>
                  </a:rPr>
                  <a:t>3</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溶液发生显色反应，说明存在酚羟基，</a:t>
                </a:r>
                <a:r>
                  <a:rPr lang="zh-CN" altLang="zh-CN" sz="2800" kern="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核磁共振氢谱图上有</a:t>
                </a:r>
                <a:r>
                  <a:rPr lang="en-US" altLang="zh-CN" sz="2800" kern="0" dirty="0">
                    <a:latin typeface="Times New Roman" panose="02020603050405020304" pitchFamily="18" charset="0"/>
                    <a:ea typeface="方正中等线简体" panose="03000509000000000000" pitchFamily="65" charset="-122"/>
                  </a:rPr>
                  <a:t>5</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组峰，说明结构较对称，同时</a:t>
                </a: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符合</a:t>
                </a:r>
                <a:endParaRPr lang="en-US"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tabLst>
                    <a:tab pos="4231005" algn="l"/>
                  </a:tabLst>
                </a:pPr>
                <a:endParaRPr lang="en-US" altLang="zh-CN" sz="2800" kern="0" dirty="0">
                  <a:latin typeface="Times New Roman" panose="02020603050405020304" pitchFamily="18" charset="0"/>
                  <a:ea typeface="方正楷体_GBK" panose="03000509000000000000" pitchFamily="65" charset="-122"/>
                  <a:cs typeface="Times New Roman" panose="02020603050405020304" pitchFamily="18" charset="0"/>
                </a:endParaRPr>
              </a:p>
              <a:p>
                <a:pPr>
                  <a:lnSpc>
                    <a:spcPct val="150000"/>
                  </a:lnSpc>
                  <a:tabLst>
                    <a:tab pos="4231005" algn="l"/>
                  </a:tabLst>
                </a:pPr>
                <a:r>
                  <a:rPr lang="zh-CN" altLang="zh-CN" sz="2800" kern="0" dirty="0" smtClean="0">
                    <a:latin typeface="Times New Roman" panose="02020603050405020304" pitchFamily="18" charset="0"/>
                    <a:ea typeface="方正楷体_GBK" panose="03000509000000000000" pitchFamily="65" charset="-122"/>
                    <a:cs typeface="Times New Roman" panose="02020603050405020304" pitchFamily="18" charset="0"/>
                  </a:rPr>
                  <a:t>条件</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a:t>
                </a:r>
                <a:r>
                  <a:rPr lang="en-US" altLang="zh-CN" sz="2800" kern="0" dirty="0">
                    <a:latin typeface="Times New Roman" panose="02020603050405020304" pitchFamily="18" charset="0"/>
                    <a:ea typeface="方正中等线简体" panose="03000509000000000000" pitchFamily="65" charset="-122"/>
                  </a:rPr>
                  <a:t>Y</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的结构简式为</a:t>
                </a:r>
                <a:r>
                  <a:rPr lang="en-US" altLang="zh-CN" sz="2800" kern="0" dirty="0">
                    <a:latin typeface="Times New Roman" panose="02020603050405020304" pitchFamily="18" charset="0"/>
                    <a:ea typeface="方正中等线简体" panose="03000509000000000000" pitchFamily="65" charset="-122"/>
                  </a:rPr>
                  <a:t> </a:t>
                </a:r>
                <a:r>
                  <a:rPr lang="en-US" altLang="zh-CN" sz="2800" kern="0" dirty="0" smtClean="0">
                    <a:latin typeface="Times New Roman" panose="02020603050405020304" pitchFamily="18" charset="0"/>
                    <a:ea typeface="方正中等线简体" panose="03000509000000000000" pitchFamily="65" charset="-122"/>
                  </a:rPr>
                  <a:t>        </a:t>
                </a:r>
                <a:r>
                  <a:rPr lang="zh-CN" altLang="zh-CN" sz="2800" kern="0" dirty="0">
                    <a:latin typeface="Times New Roman" panose="02020603050405020304" pitchFamily="18" charset="0"/>
                    <a:ea typeface="方正楷体_GBK" panose="03000509000000000000" pitchFamily="65" charset="-122"/>
                    <a:cs typeface="Times New Roman" panose="02020603050405020304" pitchFamily="18" charset="0"/>
                  </a:rPr>
                  <a:t>。</a:t>
                </a:r>
                <a:endParaRPr lang="zh-CN" altLang="zh-CN" sz="2800" dirty="0">
                  <a:solidFill>
                    <a:prstClr val="black"/>
                  </a:solidFill>
                  <a:latin typeface="Calibri" panose="020F0502020204030204" pitchFamily="34" charset="0"/>
                  <a:ea typeface="宋体" panose="02010600030101010101" pitchFamily="2" charset="-122"/>
                  <a:cs typeface="Times New Roman" panose="02020603050405020304" pitchFamily="18" charset="0"/>
                </a:endParaRPr>
              </a:p>
            </p:txBody>
          </p:sp>
          <p:sp>
            <p:nvSpPr>
              <p:cNvPr id="31" name="文本框 30"/>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p>
            </p:txBody>
          </p:sp>
        </p:grpSp>
        <p:pic>
          <p:nvPicPr>
            <p:cNvPr id="10" name="image926.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66" y="2962425"/>
              <a:ext cx="719256" cy="1535795"/>
            </a:xfrm>
            <a:prstGeom prst="rect">
              <a:avLst/>
            </a:prstGeom>
            <a:noFill/>
            <a:ln>
              <a:noFill/>
            </a:ln>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94091" y="117426"/>
            <a:ext cx="11402231" cy="3108543"/>
          </a:xfrm>
          <a:prstGeom prst="rect">
            <a:avLst/>
          </a:prstGeom>
        </p:spPr>
        <p:txBody>
          <a:bodyPr wrap="square">
            <a:spAutoFit/>
          </a:body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rPr>
              <a:t>(6)</a:t>
            </a:r>
            <a:r>
              <a:rPr lang="zh-CN" altLang="zh-CN" sz="2800" dirty="0">
                <a:latin typeface="Times New Roman" panose="02020603050405020304" pitchFamily="18" charset="0"/>
                <a:ea typeface="方正中等线简体" panose="03000509000000000000" pitchFamily="65" charset="-122"/>
              </a:rPr>
              <a:t>根据反应</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⑤</a:t>
            </a:r>
            <a:r>
              <a:rPr lang="zh-CN" altLang="zh-CN" sz="2800" dirty="0">
                <a:latin typeface="Times New Roman" panose="02020603050405020304" pitchFamily="18" charset="0"/>
                <a:ea typeface="方正中等线简体" panose="03000509000000000000" pitchFamily="65" charset="-122"/>
              </a:rPr>
              <a:t>的原理，以</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rPr>
              <a:t>丙醇为原料，合成</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3</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rPr>
              <a:t>二甲基</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中等线简体" panose="03000509000000000000" pitchFamily="65" charset="-122"/>
              </a:rPr>
              <a:t>丁醇，基于你设计的合成路线，回答下列问题：</a:t>
            </a:r>
            <a:endParaRPr lang="zh-CN" altLang="zh-CN" sz="2800" dirty="0">
              <a:latin typeface="Times New Roman" panose="02020603050405020304" pitchFamily="18" charset="0"/>
              <a:ea typeface="宋体" panose="02010600030101010101" pitchFamily="2" charset="-122"/>
            </a:endParaRPr>
          </a:p>
          <a:p>
            <a:pPr>
              <a:lnSpc>
                <a:spcPct val="200000"/>
              </a:lnSpc>
              <a:spcAft>
                <a:spcPts val="0"/>
              </a:spcAft>
              <a:tabLst>
                <a:tab pos="4231005" algn="l"/>
                <a:tab pos="6481445" algn="r"/>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①</a:t>
            </a:r>
            <a:r>
              <a:rPr lang="zh-CN" altLang="zh-CN" sz="2800" dirty="0">
                <a:latin typeface="Times New Roman" panose="02020603050405020304" pitchFamily="18" charset="0"/>
                <a:ea typeface="方正中等线简体" panose="03000509000000000000" pitchFamily="65" charset="-122"/>
              </a:rPr>
              <a:t>第一步反应的化学方程式为</a:t>
            </a:r>
            <a:r>
              <a:rPr lang="en-US" altLang="zh-CN" sz="2800" dirty="0" smtClean="0">
                <a:latin typeface="Times New Roman" panose="02020603050405020304" pitchFamily="18" charset="0"/>
                <a:ea typeface="方正中等线简体" panose="03000509000000000000" pitchFamily="65" charset="-122"/>
              </a:rPr>
              <a:t>_________________________________</a:t>
            </a:r>
            <a:endParaRPr lang="en-US" altLang="zh-CN" sz="2800" dirty="0" smtClean="0">
              <a:latin typeface="Times New Roman" panose="02020603050405020304" pitchFamily="18" charset="0"/>
              <a:ea typeface="方正中等线简体" panose="03000509000000000000" pitchFamily="65" charset="-122"/>
            </a:endParaRPr>
          </a:p>
          <a:p>
            <a:pPr>
              <a:lnSpc>
                <a:spcPct val="200000"/>
              </a:lnSpc>
              <a:spcAft>
                <a:spcPts val="0"/>
              </a:spcAft>
              <a:tabLst>
                <a:tab pos="4231005" algn="l"/>
                <a:tab pos="6481445" algn="r"/>
              </a:tabLst>
            </a:pPr>
            <a:r>
              <a:rPr lang="en-US" altLang="zh-CN" sz="2800" dirty="0" smtClean="0">
                <a:latin typeface="Times New Roman" panose="02020603050405020304" pitchFamily="18" charset="0"/>
                <a:ea typeface="方正中等线简体" panose="03000509000000000000" pitchFamily="65" charset="-122"/>
              </a:rPr>
              <a:t>_________________________________(</a:t>
            </a:r>
            <a:r>
              <a:rPr lang="zh-CN" altLang="zh-CN" sz="2800" dirty="0">
                <a:latin typeface="Times New Roman" panose="02020603050405020304" pitchFamily="18" charset="0"/>
                <a:ea typeface="方正中等线简体" panose="03000509000000000000" pitchFamily="65" charset="-122"/>
              </a:rPr>
              <a:t>写一个即可，注明反应条件</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 </a:t>
            </a:r>
            <a:endParaRPr lang="zh-CN" altLang="zh-CN" sz="2800" dirty="0">
              <a:effectLst/>
              <a:latin typeface="Times New Roman" panose="02020603050405020304" pitchFamily="18" charset="0"/>
              <a:ea typeface="宋体" panose="02010600030101010101" pitchFamily="2" charset="-122"/>
            </a:endParaRPr>
          </a:p>
        </p:txBody>
      </p:sp>
      <p:pic>
        <p:nvPicPr>
          <p:cNvPr id="11" name="image90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24893" y="3285778"/>
            <a:ext cx="4140626" cy="2784771"/>
          </a:xfrm>
          <a:prstGeom prst="rect">
            <a:avLst/>
          </a:prstGeom>
          <a:noFill/>
          <a:ln>
            <a:noFill/>
          </a:ln>
        </p:spPr>
      </p:pic>
      <p:pic>
        <p:nvPicPr>
          <p:cNvPr id="8" name="image915.jpeg"/>
          <p:cNvPicPr/>
          <p:nvPr/>
        </p:nvPicPr>
        <p:blipFill rotWithShape="1">
          <a:blip r:embed="rId6"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t="45480" r="20705"/>
          <a:stretch>
            <a:fillRect/>
          </a:stretch>
        </p:blipFill>
        <p:spPr bwMode="auto">
          <a:xfrm>
            <a:off x="940052" y="2205658"/>
            <a:ext cx="4104456" cy="806176"/>
          </a:xfrm>
          <a:prstGeom prst="rect">
            <a:avLst/>
          </a:prstGeom>
          <a:noFill/>
          <a:ln>
            <a:noFill/>
          </a:ln>
        </p:spPr>
      </p:pic>
      <p:pic>
        <p:nvPicPr>
          <p:cNvPr id="9" name="image915.jpeg"/>
          <p:cNvPicPr/>
          <p:nvPr/>
        </p:nvPicPr>
        <p:blipFill rotWithShape="1">
          <a:blip r:embed="rId6"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6956" b="52224"/>
          <a:stretch>
            <a:fillRect/>
          </a:stretch>
        </p:blipFill>
        <p:spPr bwMode="auto">
          <a:xfrm>
            <a:off x="5867307" y="1435269"/>
            <a:ext cx="4816189" cy="70643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 name="矩形 1"/>
          <p:cNvSpPr/>
          <p:nvPr/>
        </p:nvSpPr>
        <p:spPr>
          <a:xfrm>
            <a:off x="394091" y="964679"/>
            <a:ext cx="11402231" cy="1384995"/>
          </a:xfrm>
          <a:prstGeom prst="rect">
            <a:avLst/>
          </a:prstGeom>
        </p:spPr>
        <p:txBody>
          <a:bodyPr wrap="square">
            <a:spAutoFit/>
          </a:bodyPr>
          <a:lstStyle/>
          <a:p>
            <a:pPr>
              <a:lnSpc>
                <a:spcPct val="150000"/>
              </a:lnSpc>
              <a:spcAft>
                <a:spcPts val="0"/>
              </a:spcAft>
              <a:tabLst>
                <a:tab pos="4231005" algn="l"/>
                <a:tab pos="6481445" algn="r"/>
              </a:tabLst>
            </a:pP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②</a:t>
            </a:r>
            <a:r>
              <a:rPr lang="zh-CN" altLang="zh-CN" sz="2800" dirty="0">
                <a:latin typeface="Times New Roman" panose="02020603050405020304" pitchFamily="18" charset="0"/>
                <a:ea typeface="方正中等线简体" panose="03000509000000000000" pitchFamily="65" charset="-122"/>
              </a:rPr>
              <a:t>最后一步反应中，与</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Ⅵ</a:t>
            </a:r>
            <a:r>
              <a:rPr lang="zh-CN" altLang="zh-CN" sz="2800" dirty="0">
                <a:latin typeface="Times New Roman" panose="02020603050405020304" pitchFamily="18" charset="0"/>
                <a:ea typeface="方正中等线简体" panose="03000509000000000000" pitchFamily="65" charset="-122"/>
              </a:rPr>
              <a:t>具有相同官能团的反应物为</a:t>
            </a:r>
            <a:r>
              <a:rPr lang="en-US" altLang="zh-CN" sz="2800" dirty="0" smtClean="0">
                <a:latin typeface="Times New Roman" panose="02020603050405020304" pitchFamily="18" charset="0"/>
                <a:ea typeface="方正中等线简体" panose="03000509000000000000" pitchFamily="65" charset="-122"/>
              </a:rPr>
              <a:t>__________(</a:t>
            </a:r>
            <a:r>
              <a:rPr lang="zh-CN" altLang="zh-CN" sz="2800" dirty="0">
                <a:latin typeface="Times New Roman" panose="02020603050405020304" pitchFamily="18" charset="0"/>
                <a:ea typeface="方正中等线简体" panose="03000509000000000000" pitchFamily="65" charset="-122"/>
              </a:rPr>
              <a:t>写结构简式</a:t>
            </a:r>
            <a:r>
              <a:rPr lang="en-US" altLang="zh-CN" sz="2800" dirty="0">
                <a:latin typeface="Times New Roman" panose="02020603050405020304" pitchFamily="18" charset="0"/>
                <a:ea typeface="方正中等线简体" panose="03000509000000000000" pitchFamily="65" charset="-122"/>
              </a:rPr>
              <a:t>)</a:t>
            </a:r>
            <a:r>
              <a:rPr lang="zh-CN" altLang="zh-CN" sz="2800" dirty="0">
                <a:latin typeface="Times New Roman" panose="02020603050405020304" pitchFamily="18" charset="0"/>
                <a:ea typeface="方正中等线简体" panose="03000509000000000000" pitchFamily="65" charset="-122"/>
              </a:rPr>
              <a:t>。</a:t>
            </a:r>
            <a:endParaRPr lang="zh-CN" altLang="zh-CN" sz="2800" dirty="0">
              <a:effectLst/>
              <a:latin typeface="Times New Roman" panose="02020603050405020304" pitchFamily="18" charset="0"/>
              <a:ea typeface="宋体" panose="02010600030101010101" pitchFamily="2" charset="-122"/>
            </a:endParaRPr>
          </a:p>
        </p:txBody>
      </p:sp>
      <p:pic>
        <p:nvPicPr>
          <p:cNvPr id="11" name="image907.jpeg"/>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42" y="2321721"/>
            <a:ext cx="4752528" cy="3196305"/>
          </a:xfrm>
          <a:prstGeom prst="rect">
            <a:avLst/>
          </a:prstGeom>
          <a:noFill/>
          <a:ln>
            <a:noFill/>
          </a:ln>
        </p:spPr>
      </p:pic>
      <p:pic>
        <p:nvPicPr>
          <p:cNvPr id="8" name="image915.jpeg"/>
          <p:cNvPicPr/>
          <p:nvPr/>
        </p:nvPicPr>
        <p:blipFill rotWithShape="1">
          <a:blip r:embed="rId6"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87480"/>
          <a:stretch>
            <a:fillRect/>
          </a:stretch>
        </p:blipFill>
        <p:spPr bwMode="auto">
          <a:xfrm>
            <a:off x="9263558" y="127091"/>
            <a:ext cx="648072" cy="147865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hlinkClick r:id="rId1"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19" name="圆角矩形 18">
            <a:hlinkClick r:id="rId2" action="ppaction://hlinksldjump"/>
          </p:cNvPr>
          <p:cNvSpPr/>
          <p:nvPr/>
        </p:nvSpPr>
        <p:spPr>
          <a:xfrm>
            <a:off x="2280424"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1</a:t>
            </a:r>
            <a:endParaRPr kumimoji="1" lang="zh-CN" altLang="en-US" sz="1600" kern="0" dirty="0">
              <a:solidFill>
                <a:schemeClr val="bg1"/>
              </a:solidFill>
              <a:latin typeface="Arial" panose="020B0604020202020204"/>
              <a:ea typeface="微软雅黑" panose="020B0503020204020204" charset="-122"/>
            </a:endParaRPr>
          </a:p>
        </p:txBody>
      </p:sp>
      <p:sp>
        <p:nvSpPr>
          <p:cNvPr id="20" name="圆角矩形 19">
            <a:hlinkClick r:id="rId3" action="ppaction://hlinksldjump"/>
          </p:cNvPr>
          <p:cNvSpPr/>
          <p:nvPr/>
        </p:nvSpPr>
        <p:spPr>
          <a:xfrm>
            <a:off x="2691197"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2</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1" name="圆角矩形 20">
            <a:hlinkClick r:id="rId4"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grpSp>
        <p:nvGrpSpPr>
          <p:cNvPr id="17" name="组合 16"/>
          <p:cNvGrpSpPr/>
          <p:nvPr/>
        </p:nvGrpSpPr>
        <p:grpSpPr>
          <a:xfrm>
            <a:off x="0" y="429840"/>
            <a:ext cx="11783838" cy="2325519"/>
            <a:chOff x="0" y="333450"/>
            <a:chExt cx="11783838" cy="2325519"/>
          </a:xfrm>
        </p:grpSpPr>
        <p:sp>
          <p:nvSpPr>
            <p:cNvPr id="29" name="矩形 28"/>
            <p:cNvSpPr/>
            <p:nvPr/>
          </p:nvSpPr>
          <p:spPr>
            <a:xfrm>
              <a:off x="0" y="333450"/>
              <a:ext cx="115200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389206" y="706190"/>
              <a:ext cx="11394632" cy="1952779"/>
            </a:xfrm>
            <a:prstGeom prst="rect">
              <a:avLst/>
            </a:prstGeom>
          </p:spPr>
          <p:txBody>
            <a:bodyPr wrap="square">
              <a:spAutoFit/>
            </a:bodyPr>
            <a:lstStyle/>
            <a:p>
              <a:pPr>
                <a:lnSpc>
                  <a:spcPct val="150000"/>
                </a:lnSpc>
                <a:spcAft>
                  <a:spcPts val="0"/>
                </a:spcAft>
                <a:tabLst>
                  <a:tab pos="4231005" algn="l"/>
                </a:tabLst>
              </a:pPr>
              <a:r>
                <a:rPr lang="zh-CN" altLang="zh-CN" sz="2800" dirty="0">
                  <a:latin typeface="Times New Roman" panose="02020603050405020304" pitchFamily="18" charset="0"/>
                  <a:ea typeface="方正楷体_GBK" panose="03000509000000000000" pitchFamily="65" charset="-122"/>
                </a:rPr>
                <a:t>根据反应</a:t>
              </a:r>
              <a:r>
                <a:rPr lang="zh-CN" altLang="zh-CN" sz="2800" dirty="0">
                  <a:latin typeface="宋体" panose="02010600030101010101" pitchFamily="2" charset="-122"/>
                  <a:ea typeface="方正中等线简体" panose="03000509000000000000" pitchFamily="65" charset="-122"/>
                  <a:cs typeface="宋体" panose="02010600030101010101" pitchFamily="2" charset="-122"/>
                </a:rPr>
                <a:t>⑤</a:t>
              </a:r>
              <a:r>
                <a:rPr lang="zh-CN" altLang="zh-CN" sz="2800" dirty="0">
                  <a:latin typeface="Times New Roman" panose="02020603050405020304" pitchFamily="18" charset="0"/>
                  <a:ea typeface="方正楷体_GBK" panose="03000509000000000000" pitchFamily="65" charset="-122"/>
                </a:rPr>
                <a:t>的原理，</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丙醇先发生水解反应生成</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溴丙烷或</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丙醇发生氧化反应生成丙酮，然后</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溴丙烷与丙酮先加成后水解得到</a:t>
              </a:r>
              <a:r>
                <a:rPr lang="en-US" altLang="zh-CN" sz="2800" dirty="0">
                  <a:latin typeface="Times New Roman" panose="02020603050405020304" pitchFamily="18" charset="0"/>
                  <a:ea typeface="方正中等线简体" panose="03000509000000000000" pitchFamily="65" charset="-122"/>
                </a:rPr>
                <a:t>2</a:t>
              </a:r>
              <a:r>
                <a:rPr lang="zh-CN" altLang="zh-CN" sz="2800" dirty="0">
                  <a:latin typeface="Times New Roman" panose="02020603050405020304" pitchFamily="18" charset="0"/>
                  <a:ea typeface="方正楷体_GBK" panose="03000509000000000000" pitchFamily="65" charset="-122"/>
                </a:rPr>
                <a:t>，</a:t>
              </a:r>
              <a:r>
                <a:rPr lang="en-US" altLang="zh-CN" sz="2800" dirty="0">
                  <a:latin typeface="Times New Roman" panose="02020603050405020304" pitchFamily="18" charset="0"/>
                  <a:ea typeface="方正中等线简体" panose="03000509000000000000" pitchFamily="65" charset="-122"/>
                </a:rPr>
                <a:t>3</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二甲基</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en-US" altLang="zh-CN" sz="2800" dirty="0">
                  <a:latin typeface="Times New Roman" panose="02020603050405020304" pitchFamily="18" charset="0"/>
                  <a:ea typeface="方正中等线简体" panose="03000509000000000000" pitchFamily="65" charset="-122"/>
                </a:rPr>
                <a:t>2</a:t>
              </a:r>
              <a:r>
                <a:rPr lang="en-US" altLang="zh-CN" sz="2800" dirty="0">
                  <a:latin typeface="MS Mincho" panose="02020609040205080304" pitchFamily="49" charset="-128"/>
                  <a:ea typeface="方正中等线简体" panose="03000509000000000000" pitchFamily="65" charset="-122"/>
                  <a:cs typeface="MS Mincho" panose="02020609040205080304" pitchFamily="49" charset="-128"/>
                </a:rPr>
                <a:t>⁃</a:t>
              </a:r>
              <a:r>
                <a:rPr lang="zh-CN" altLang="zh-CN" sz="2800" dirty="0">
                  <a:latin typeface="Times New Roman" panose="02020603050405020304" pitchFamily="18" charset="0"/>
                  <a:ea typeface="方正楷体_GBK" panose="03000509000000000000" pitchFamily="65" charset="-122"/>
                </a:rPr>
                <a:t>丁醇。</a:t>
              </a:r>
              <a:endParaRPr lang="zh-CN" altLang="zh-CN" sz="2800" dirty="0">
                <a:effectLst/>
                <a:latin typeface="Times New Roman" panose="02020603050405020304" pitchFamily="18" charset="0"/>
                <a:ea typeface="宋体" panose="02010600030101010101" pitchFamily="2" charset="-122"/>
              </a:endParaRPr>
            </a:p>
          </p:txBody>
        </p:sp>
        <p:sp>
          <p:nvSpPr>
            <p:cNvPr id="31" name="文本框 30"/>
            <p:cNvSpPr txBox="1"/>
            <p:nvPr/>
          </p:nvSpPr>
          <p:spPr>
            <a:xfrm>
              <a:off x="525190" y="369491"/>
              <a:ext cx="583779" cy="215949"/>
            </a:xfrm>
            <a:custGeom>
              <a:avLst/>
              <a:gdLst/>
              <a:ahLst/>
              <a:cxnLst/>
              <a:rect l="l" t="t" r="r" b="b"/>
              <a:pathLst>
                <a:path w="583768" h="216027">
                  <a:moveTo>
                    <a:pt x="96012" y="106756"/>
                  </a:moveTo>
                  <a:lnTo>
                    <a:pt x="91211" y="139217"/>
                  </a:lnTo>
                  <a:lnTo>
                    <a:pt x="107670" y="139217"/>
                  </a:lnTo>
                  <a:lnTo>
                    <a:pt x="112014" y="106756"/>
                  </a:lnTo>
                  <a:close/>
                  <a:moveTo>
                    <a:pt x="53264" y="106756"/>
                  </a:moveTo>
                  <a:lnTo>
                    <a:pt x="48692" y="139217"/>
                  </a:lnTo>
                  <a:lnTo>
                    <a:pt x="64922" y="139217"/>
                  </a:lnTo>
                  <a:lnTo>
                    <a:pt x="69494" y="106756"/>
                  </a:lnTo>
                  <a:close/>
                  <a:moveTo>
                    <a:pt x="213055" y="82524"/>
                  </a:moveTo>
                  <a:lnTo>
                    <a:pt x="249174" y="82524"/>
                  </a:lnTo>
                  <a:lnTo>
                    <a:pt x="248031" y="92811"/>
                  </a:lnTo>
                  <a:lnTo>
                    <a:pt x="279121" y="92811"/>
                  </a:lnTo>
                  <a:lnTo>
                    <a:pt x="277749" y="104927"/>
                  </a:lnTo>
                  <a:cubicBezTo>
                    <a:pt x="277292" y="107670"/>
                    <a:pt x="276149" y="110033"/>
                    <a:pt x="274320" y="112014"/>
                  </a:cubicBezTo>
                  <a:cubicBezTo>
                    <a:pt x="272644" y="113995"/>
                    <a:pt x="270662" y="114986"/>
                    <a:pt x="268376" y="114986"/>
                  </a:cubicBezTo>
                  <a:lnTo>
                    <a:pt x="244831" y="114986"/>
                  </a:lnTo>
                  <a:lnTo>
                    <a:pt x="239573" y="152019"/>
                  </a:lnTo>
                  <a:lnTo>
                    <a:pt x="272948" y="152019"/>
                  </a:lnTo>
                  <a:lnTo>
                    <a:pt x="271348" y="164592"/>
                  </a:lnTo>
                  <a:cubicBezTo>
                    <a:pt x="270891" y="167640"/>
                    <a:pt x="269519" y="170307"/>
                    <a:pt x="267233" y="172593"/>
                  </a:cubicBezTo>
                  <a:cubicBezTo>
                    <a:pt x="264947" y="174574"/>
                    <a:pt x="262357" y="175565"/>
                    <a:pt x="259461" y="175565"/>
                  </a:cubicBezTo>
                  <a:lnTo>
                    <a:pt x="236372" y="175565"/>
                  </a:lnTo>
                  <a:lnTo>
                    <a:pt x="231800" y="211683"/>
                  </a:lnTo>
                  <a:cubicBezTo>
                    <a:pt x="231648" y="212903"/>
                    <a:pt x="231191" y="213893"/>
                    <a:pt x="230429" y="214655"/>
                  </a:cubicBezTo>
                  <a:cubicBezTo>
                    <a:pt x="229667" y="215417"/>
                    <a:pt x="228752" y="215798"/>
                    <a:pt x="227685" y="215798"/>
                  </a:cubicBezTo>
                  <a:lnTo>
                    <a:pt x="192481" y="215798"/>
                  </a:lnTo>
                  <a:lnTo>
                    <a:pt x="197510" y="175565"/>
                  </a:lnTo>
                  <a:lnTo>
                    <a:pt x="147218" y="175565"/>
                  </a:lnTo>
                  <a:lnTo>
                    <a:pt x="149276" y="160706"/>
                  </a:lnTo>
                  <a:cubicBezTo>
                    <a:pt x="149580" y="158420"/>
                    <a:pt x="150647" y="156438"/>
                    <a:pt x="152476" y="154762"/>
                  </a:cubicBezTo>
                  <a:cubicBezTo>
                    <a:pt x="154305" y="152933"/>
                    <a:pt x="156286" y="152019"/>
                    <a:pt x="158420" y="152019"/>
                  </a:cubicBezTo>
                  <a:lnTo>
                    <a:pt x="200711" y="152019"/>
                  </a:lnTo>
                  <a:lnTo>
                    <a:pt x="205968" y="114986"/>
                  </a:lnTo>
                  <a:lnTo>
                    <a:pt x="190881" y="114986"/>
                  </a:lnTo>
                  <a:lnTo>
                    <a:pt x="190424" y="115671"/>
                  </a:lnTo>
                  <a:cubicBezTo>
                    <a:pt x="189052" y="120091"/>
                    <a:pt x="186690" y="123520"/>
                    <a:pt x="183337" y="125958"/>
                  </a:cubicBezTo>
                  <a:cubicBezTo>
                    <a:pt x="179375" y="128702"/>
                    <a:pt x="175184" y="130073"/>
                    <a:pt x="170764" y="130073"/>
                  </a:cubicBezTo>
                  <a:lnTo>
                    <a:pt x="151790" y="130073"/>
                  </a:lnTo>
                  <a:lnTo>
                    <a:pt x="164592" y="87325"/>
                  </a:lnTo>
                  <a:cubicBezTo>
                    <a:pt x="164897" y="86563"/>
                    <a:pt x="165354" y="85953"/>
                    <a:pt x="165963" y="85496"/>
                  </a:cubicBezTo>
                  <a:cubicBezTo>
                    <a:pt x="166573" y="85039"/>
                    <a:pt x="167259" y="84810"/>
                    <a:pt x="168021" y="84810"/>
                  </a:cubicBezTo>
                  <a:lnTo>
                    <a:pt x="199339" y="84810"/>
                  </a:lnTo>
                  <a:lnTo>
                    <a:pt x="196596" y="92811"/>
                  </a:lnTo>
                  <a:lnTo>
                    <a:pt x="208483" y="92811"/>
                  </a:lnTo>
                  <a:lnTo>
                    <a:pt x="209169" y="85496"/>
                  </a:lnTo>
                  <a:cubicBezTo>
                    <a:pt x="209169" y="84887"/>
                    <a:pt x="209283" y="84468"/>
                    <a:pt x="209512" y="84239"/>
                  </a:cubicBezTo>
                  <a:cubicBezTo>
                    <a:pt x="209740" y="84010"/>
                    <a:pt x="210083" y="83744"/>
                    <a:pt x="210540" y="83439"/>
                  </a:cubicBezTo>
                  <a:cubicBezTo>
                    <a:pt x="211302" y="82829"/>
                    <a:pt x="212141" y="82524"/>
                    <a:pt x="213055" y="82524"/>
                  </a:cubicBezTo>
                  <a:close/>
                  <a:moveTo>
                    <a:pt x="102641" y="59207"/>
                  </a:moveTo>
                  <a:lnTo>
                    <a:pt x="98298" y="88239"/>
                  </a:lnTo>
                  <a:lnTo>
                    <a:pt x="114757" y="88239"/>
                  </a:lnTo>
                  <a:lnTo>
                    <a:pt x="118643" y="59207"/>
                  </a:lnTo>
                  <a:close/>
                  <a:moveTo>
                    <a:pt x="400431" y="48692"/>
                  </a:moveTo>
                  <a:lnTo>
                    <a:pt x="419862" y="48692"/>
                  </a:lnTo>
                  <a:cubicBezTo>
                    <a:pt x="421538" y="48692"/>
                    <a:pt x="422872" y="49301"/>
                    <a:pt x="423862" y="50520"/>
                  </a:cubicBezTo>
                  <a:cubicBezTo>
                    <a:pt x="424853" y="51740"/>
                    <a:pt x="425272" y="53187"/>
                    <a:pt x="425120" y="54864"/>
                  </a:cubicBezTo>
                  <a:lnTo>
                    <a:pt x="406832" y="216027"/>
                  </a:lnTo>
                  <a:cubicBezTo>
                    <a:pt x="400126" y="216027"/>
                    <a:pt x="394564" y="213398"/>
                    <a:pt x="390144" y="208140"/>
                  </a:cubicBezTo>
                  <a:cubicBezTo>
                    <a:pt x="385724" y="202882"/>
                    <a:pt x="383819" y="196596"/>
                    <a:pt x="384429" y="189281"/>
                  </a:cubicBezTo>
                  <a:close/>
                  <a:moveTo>
                    <a:pt x="328879" y="48692"/>
                  </a:moveTo>
                  <a:lnTo>
                    <a:pt x="347624" y="48692"/>
                  </a:lnTo>
                  <a:lnTo>
                    <a:pt x="324764" y="197967"/>
                  </a:lnTo>
                  <a:cubicBezTo>
                    <a:pt x="323850" y="203301"/>
                    <a:pt x="321488" y="207645"/>
                    <a:pt x="317678" y="210998"/>
                  </a:cubicBezTo>
                  <a:cubicBezTo>
                    <a:pt x="313868" y="214350"/>
                    <a:pt x="309524" y="216027"/>
                    <a:pt x="304648" y="216027"/>
                  </a:cubicBezTo>
                  <a:lnTo>
                    <a:pt x="296418" y="216027"/>
                  </a:lnTo>
                  <a:lnTo>
                    <a:pt x="321107" y="55778"/>
                  </a:lnTo>
                  <a:cubicBezTo>
                    <a:pt x="321564" y="53645"/>
                    <a:pt x="322516" y="51930"/>
                    <a:pt x="323964" y="50635"/>
                  </a:cubicBezTo>
                  <a:cubicBezTo>
                    <a:pt x="325412" y="49339"/>
                    <a:pt x="327050" y="48692"/>
                    <a:pt x="328879" y="48692"/>
                  </a:cubicBezTo>
                  <a:close/>
                  <a:moveTo>
                    <a:pt x="499643" y="5943"/>
                  </a:moveTo>
                  <a:lnTo>
                    <a:pt x="583768" y="5943"/>
                  </a:lnTo>
                  <a:cubicBezTo>
                    <a:pt x="583006" y="10820"/>
                    <a:pt x="580911" y="14821"/>
                    <a:pt x="577482" y="17945"/>
                  </a:cubicBezTo>
                  <a:cubicBezTo>
                    <a:pt x="574053" y="21069"/>
                    <a:pt x="570052" y="22631"/>
                    <a:pt x="565480" y="22631"/>
                  </a:cubicBezTo>
                  <a:lnTo>
                    <a:pt x="497586" y="22631"/>
                  </a:lnTo>
                  <a:close/>
                  <a:moveTo>
                    <a:pt x="457581" y="5943"/>
                  </a:moveTo>
                  <a:lnTo>
                    <a:pt x="492785" y="5943"/>
                  </a:lnTo>
                  <a:lnTo>
                    <a:pt x="486156" y="56235"/>
                  </a:lnTo>
                  <a:lnTo>
                    <a:pt x="577139" y="56235"/>
                  </a:lnTo>
                  <a:lnTo>
                    <a:pt x="574624" y="74752"/>
                  </a:lnTo>
                  <a:lnTo>
                    <a:pt x="560680" y="74752"/>
                  </a:lnTo>
                  <a:lnTo>
                    <a:pt x="541934" y="216027"/>
                  </a:lnTo>
                  <a:lnTo>
                    <a:pt x="498272" y="216027"/>
                  </a:lnTo>
                  <a:lnTo>
                    <a:pt x="516788" y="74752"/>
                  </a:lnTo>
                  <a:lnTo>
                    <a:pt x="483641" y="74752"/>
                  </a:lnTo>
                  <a:lnTo>
                    <a:pt x="468325" y="191338"/>
                  </a:lnTo>
                  <a:cubicBezTo>
                    <a:pt x="467411" y="198196"/>
                    <a:pt x="464439" y="204063"/>
                    <a:pt x="459410" y="208940"/>
                  </a:cubicBezTo>
                  <a:cubicBezTo>
                    <a:pt x="454533" y="213665"/>
                    <a:pt x="448742" y="216027"/>
                    <a:pt x="442036" y="216027"/>
                  </a:cubicBezTo>
                  <a:lnTo>
                    <a:pt x="421234" y="216027"/>
                  </a:lnTo>
                  <a:lnTo>
                    <a:pt x="447751" y="15087"/>
                  </a:lnTo>
                  <a:cubicBezTo>
                    <a:pt x="448208" y="12344"/>
                    <a:pt x="449351" y="10134"/>
                    <a:pt x="451180" y="8458"/>
                  </a:cubicBezTo>
                  <a:cubicBezTo>
                    <a:pt x="453009" y="6782"/>
                    <a:pt x="455143" y="5943"/>
                    <a:pt x="457581" y="5943"/>
                  </a:cubicBezTo>
                  <a:close/>
                  <a:moveTo>
                    <a:pt x="173050" y="2514"/>
                  </a:moveTo>
                  <a:lnTo>
                    <a:pt x="284378" y="2514"/>
                  </a:lnTo>
                  <a:cubicBezTo>
                    <a:pt x="286055" y="2514"/>
                    <a:pt x="287426" y="2972"/>
                    <a:pt x="288493" y="3886"/>
                  </a:cubicBezTo>
                  <a:cubicBezTo>
                    <a:pt x="289560" y="5105"/>
                    <a:pt x="289941" y="6553"/>
                    <a:pt x="289636" y="8229"/>
                  </a:cubicBezTo>
                  <a:lnTo>
                    <a:pt x="284150" y="49835"/>
                  </a:lnTo>
                  <a:cubicBezTo>
                    <a:pt x="283083" y="56997"/>
                    <a:pt x="280340" y="62789"/>
                    <a:pt x="275920" y="67208"/>
                  </a:cubicBezTo>
                  <a:cubicBezTo>
                    <a:pt x="271501" y="71933"/>
                    <a:pt x="264719" y="74295"/>
                    <a:pt x="255575" y="74295"/>
                  </a:cubicBezTo>
                  <a:lnTo>
                    <a:pt x="222656" y="74295"/>
                  </a:lnTo>
                  <a:lnTo>
                    <a:pt x="224485" y="61265"/>
                  </a:lnTo>
                  <a:cubicBezTo>
                    <a:pt x="224637" y="59741"/>
                    <a:pt x="225323" y="58369"/>
                    <a:pt x="226542" y="57150"/>
                  </a:cubicBezTo>
                  <a:cubicBezTo>
                    <a:pt x="227762" y="56235"/>
                    <a:pt x="229133" y="55778"/>
                    <a:pt x="230657" y="55778"/>
                  </a:cubicBezTo>
                  <a:lnTo>
                    <a:pt x="238658" y="55778"/>
                  </a:lnTo>
                  <a:cubicBezTo>
                    <a:pt x="242316" y="55778"/>
                    <a:pt x="244450" y="54026"/>
                    <a:pt x="245059" y="50520"/>
                  </a:cubicBezTo>
                  <a:lnTo>
                    <a:pt x="249174" y="19888"/>
                  </a:lnTo>
                  <a:lnTo>
                    <a:pt x="220599" y="19888"/>
                  </a:lnTo>
                  <a:lnTo>
                    <a:pt x="212141" y="49377"/>
                  </a:lnTo>
                  <a:cubicBezTo>
                    <a:pt x="209397" y="57455"/>
                    <a:pt x="204749" y="63627"/>
                    <a:pt x="198196" y="67894"/>
                  </a:cubicBezTo>
                  <a:cubicBezTo>
                    <a:pt x="191643" y="72161"/>
                    <a:pt x="184785" y="74295"/>
                    <a:pt x="177622" y="74295"/>
                  </a:cubicBezTo>
                  <a:lnTo>
                    <a:pt x="162534" y="74295"/>
                  </a:lnTo>
                  <a:lnTo>
                    <a:pt x="181051" y="19888"/>
                  </a:lnTo>
                  <a:lnTo>
                    <a:pt x="166192" y="19888"/>
                  </a:lnTo>
                  <a:lnTo>
                    <a:pt x="168021" y="6401"/>
                  </a:lnTo>
                  <a:cubicBezTo>
                    <a:pt x="168173" y="5181"/>
                    <a:pt x="168707" y="4191"/>
                    <a:pt x="169621" y="3429"/>
                  </a:cubicBezTo>
                  <a:cubicBezTo>
                    <a:pt x="170688" y="2819"/>
                    <a:pt x="171831" y="2514"/>
                    <a:pt x="173050" y="2514"/>
                  </a:cubicBezTo>
                  <a:close/>
                  <a:moveTo>
                    <a:pt x="365455" y="228"/>
                  </a:moveTo>
                  <a:lnTo>
                    <a:pt x="400660" y="228"/>
                  </a:lnTo>
                  <a:lnTo>
                    <a:pt x="398374" y="18974"/>
                  </a:lnTo>
                  <a:lnTo>
                    <a:pt x="433349" y="18974"/>
                  </a:lnTo>
                  <a:lnTo>
                    <a:pt x="431749" y="30404"/>
                  </a:lnTo>
                  <a:cubicBezTo>
                    <a:pt x="431444" y="32537"/>
                    <a:pt x="430568" y="34252"/>
                    <a:pt x="429120" y="35547"/>
                  </a:cubicBezTo>
                  <a:cubicBezTo>
                    <a:pt x="427672" y="36843"/>
                    <a:pt x="426034" y="37490"/>
                    <a:pt x="424205" y="37490"/>
                  </a:cubicBezTo>
                  <a:lnTo>
                    <a:pt x="395859" y="37490"/>
                  </a:lnTo>
                  <a:lnTo>
                    <a:pt x="373456" y="206654"/>
                  </a:lnTo>
                  <a:cubicBezTo>
                    <a:pt x="372999" y="209397"/>
                    <a:pt x="371818" y="211645"/>
                    <a:pt x="369913" y="213398"/>
                  </a:cubicBezTo>
                  <a:cubicBezTo>
                    <a:pt x="368008" y="215151"/>
                    <a:pt x="365760" y="216027"/>
                    <a:pt x="363169" y="216027"/>
                  </a:cubicBezTo>
                  <a:lnTo>
                    <a:pt x="330251" y="216027"/>
                  </a:lnTo>
                  <a:lnTo>
                    <a:pt x="353797" y="37490"/>
                  </a:lnTo>
                  <a:lnTo>
                    <a:pt x="320650" y="37490"/>
                  </a:lnTo>
                  <a:lnTo>
                    <a:pt x="322250" y="25374"/>
                  </a:lnTo>
                  <a:cubicBezTo>
                    <a:pt x="322555" y="23393"/>
                    <a:pt x="323355" y="21831"/>
                    <a:pt x="324650" y="20688"/>
                  </a:cubicBezTo>
                  <a:cubicBezTo>
                    <a:pt x="325945" y="19545"/>
                    <a:pt x="327431" y="18974"/>
                    <a:pt x="329108" y="18974"/>
                  </a:cubicBezTo>
                  <a:lnTo>
                    <a:pt x="356311" y="18974"/>
                  </a:lnTo>
                  <a:lnTo>
                    <a:pt x="357911" y="7315"/>
                  </a:lnTo>
                  <a:cubicBezTo>
                    <a:pt x="358216" y="5334"/>
                    <a:pt x="359092" y="3657"/>
                    <a:pt x="360540" y="2286"/>
                  </a:cubicBezTo>
                  <a:cubicBezTo>
                    <a:pt x="361988" y="914"/>
                    <a:pt x="363626" y="228"/>
                    <a:pt x="365455" y="228"/>
                  </a:cubicBezTo>
                  <a:close/>
                  <a:moveTo>
                    <a:pt x="42062" y="0"/>
                  </a:moveTo>
                  <a:lnTo>
                    <a:pt x="86639" y="0"/>
                  </a:lnTo>
                  <a:lnTo>
                    <a:pt x="83896" y="3657"/>
                  </a:lnTo>
                  <a:lnTo>
                    <a:pt x="155905" y="3657"/>
                  </a:lnTo>
                  <a:cubicBezTo>
                    <a:pt x="157429" y="3657"/>
                    <a:pt x="158572" y="4267"/>
                    <a:pt x="159334" y="5486"/>
                  </a:cubicBezTo>
                  <a:cubicBezTo>
                    <a:pt x="160096" y="6705"/>
                    <a:pt x="160172" y="8077"/>
                    <a:pt x="159563" y="9601"/>
                  </a:cubicBezTo>
                  <a:lnTo>
                    <a:pt x="145161" y="41834"/>
                  </a:lnTo>
                  <a:lnTo>
                    <a:pt x="157962" y="41834"/>
                  </a:lnTo>
                  <a:lnTo>
                    <a:pt x="135788" y="198882"/>
                  </a:lnTo>
                  <a:cubicBezTo>
                    <a:pt x="135179" y="203606"/>
                    <a:pt x="133274" y="207645"/>
                    <a:pt x="130073" y="210998"/>
                  </a:cubicBezTo>
                  <a:cubicBezTo>
                    <a:pt x="126873" y="214198"/>
                    <a:pt x="123215" y="215798"/>
                    <a:pt x="119100" y="215798"/>
                  </a:cubicBezTo>
                  <a:lnTo>
                    <a:pt x="96698" y="215798"/>
                  </a:lnTo>
                  <a:lnTo>
                    <a:pt x="104927" y="156591"/>
                  </a:lnTo>
                  <a:lnTo>
                    <a:pt x="88925" y="156591"/>
                  </a:lnTo>
                  <a:lnTo>
                    <a:pt x="80924" y="212369"/>
                  </a:lnTo>
                  <a:lnTo>
                    <a:pt x="54635" y="212369"/>
                  </a:lnTo>
                  <a:lnTo>
                    <a:pt x="62408" y="156591"/>
                  </a:lnTo>
                  <a:lnTo>
                    <a:pt x="46177" y="156591"/>
                  </a:lnTo>
                  <a:lnTo>
                    <a:pt x="40233" y="198425"/>
                  </a:lnTo>
                  <a:cubicBezTo>
                    <a:pt x="39624" y="203301"/>
                    <a:pt x="37643" y="207492"/>
                    <a:pt x="34290" y="210998"/>
                  </a:cubicBezTo>
                  <a:cubicBezTo>
                    <a:pt x="30785" y="214198"/>
                    <a:pt x="26975" y="215798"/>
                    <a:pt x="22860" y="215798"/>
                  </a:cubicBezTo>
                  <a:lnTo>
                    <a:pt x="0" y="215798"/>
                  </a:lnTo>
                  <a:lnTo>
                    <a:pt x="24689" y="41834"/>
                  </a:lnTo>
                  <a:lnTo>
                    <a:pt x="62636" y="41834"/>
                  </a:lnTo>
                  <a:lnTo>
                    <a:pt x="55778" y="88239"/>
                  </a:lnTo>
                  <a:lnTo>
                    <a:pt x="72009" y="88239"/>
                  </a:lnTo>
                  <a:lnTo>
                    <a:pt x="76124" y="59207"/>
                  </a:lnTo>
                  <a:lnTo>
                    <a:pt x="64694" y="59207"/>
                  </a:lnTo>
                  <a:lnTo>
                    <a:pt x="67437" y="41834"/>
                  </a:lnTo>
                  <a:lnTo>
                    <a:pt x="103098" y="41834"/>
                  </a:lnTo>
                  <a:lnTo>
                    <a:pt x="111785" y="21031"/>
                  </a:lnTo>
                  <a:lnTo>
                    <a:pt x="74981" y="21031"/>
                  </a:lnTo>
                  <a:cubicBezTo>
                    <a:pt x="69189" y="31089"/>
                    <a:pt x="61722" y="36119"/>
                    <a:pt x="52578" y="36119"/>
                  </a:cubicBezTo>
                  <a:lnTo>
                    <a:pt x="21031" y="36119"/>
                  </a:lnTo>
                  <a:lnTo>
                    <a:pt x="36804" y="3200"/>
                  </a:lnTo>
                  <a:cubicBezTo>
                    <a:pt x="38328" y="1067"/>
                    <a:pt x="40081" y="0"/>
                    <a:pt x="42062" y="0"/>
                  </a:cubicBezTo>
                  <a:close/>
                </a:path>
              </a:pathLst>
            </a:custGeom>
            <a:solidFill>
              <a:schemeClr val="bg1"/>
            </a:solidFill>
            <a:ln>
              <a:noFill/>
            </a:ln>
            <a:effectLst/>
          </p:spPr>
          <p:txBody>
            <a:bodyPr rot="0" spcFirstLastPara="0" vertOverflow="overflow" horzOverflow="overflow" vert="horz" wrap="square" lIns="91407" tIns="45703" rIns="91407" bIns="45703" numCol="1" spcCol="0" rtlCol="0" fromWordArt="0" anchor="t" anchorCtr="0" forceAA="0" compatLnSpc="1">
              <a:noAutofit/>
            </a:bodyPr>
            <a:lstStyle>
              <a:defPPr>
                <a:defRPr lang="zh-CN"/>
              </a:defPPr>
              <a:lvl1pPr marR="0" lvl="0" indent="0" defTabSz="914400" fontAlgn="auto">
                <a:lnSpc>
                  <a:spcPct val="100000"/>
                </a:lnSpc>
                <a:spcBef>
                  <a:spcPts val="0"/>
                </a:spcBef>
                <a:spcAft>
                  <a:spcPts val="0"/>
                </a:spcAft>
                <a:buClrTx/>
                <a:buSzTx/>
                <a:buFontTx/>
                <a:buNone/>
                <a:defRPr kumimoji="0" sz="1800" b="0" i="0" u="none" strike="noStrike" cap="none" spc="0" normalizeH="0" baseline="0">
                  <a:ln>
                    <a:noFill/>
                  </a:ln>
                  <a:solidFill>
                    <a:prstClr val="white"/>
                  </a:solidFill>
                  <a:effectLst/>
                  <a:uLnTx/>
                  <a:uFillTx/>
                  <a:latin typeface="DOUYU Font" pitchFamily="2" charset="-122"/>
                  <a:ea typeface="DOUYU Font" pitchFamily="2" charset="-122"/>
                </a:defRPr>
              </a:lvl1pPr>
            </a:lstStyle>
            <a:p>
              <a:endParaRPr lang="zh-CN" altLang="en-US"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sp>
        <p:nvSpPr>
          <p:cNvPr id="28" name="矩形 27"/>
          <p:cNvSpPr/>
          <p:nvPr/>
        </p:nvSpPr>
        <p:spPr>
          <a:xfrm>
            <a:off x="389949" y="202134"/>
            <a:ext cx="11410514" cy="1415732"/>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2.</a:t>
            </a:r>
            <a:r>
              <a:rPr lang="en-US" altLang="zh-CN" sz="2800" dirty="0" smtClean="0">
                <a:latin typeface="Times New Roman" panose="02020603050405020304" pitchFamily="18" charset="0"/>
                <a:ea typeface="方正楷体_GBK"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2024·</a:t>
            </a:r>
            <a:r>
              <a:rPr lang="zh-CN" altLang="zh-CN" sz="2800" dirty="0">
                <a:latin typeface="Times New Roman" panose="02020603050405020304" pitchFamily="18" charset="0"/>
                <a:ea typeface="方正楷体_GBK" panose="03000509000000000000" pitchFamily="65" charset="-122"/>
                <a:cs typeface="Times New Roman" panose="02020603050405020304" pitchFamily="18" charset="0"/>
              </a:rPr>
              <a:t>广东省高三六校联考</a:t>
            </a:r>
            <a:r>
              <a:rPr lang="en-US" altLang="zh-CN" sz="2800" dirty="0">
                <a:latin typeface="Times New Roman" panose="02020603050405020304" pitchFamily="18" charset="0"/>
                <a:ea typeface="方正楷体_GBK" panose="03000509000000000000" pitchFamily="65" charset="-122"/>
                <a:cs typeface="Times New Roman" panose="02020603050405020304" pitchFamily="18" charset="0"/>
              </a:rPr>
              <a:t>)</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化合物</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G</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是合成用于治疗面部疮疹的药品泛昔洛韦的中间体，其合成路线如下：</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29" name="image953.jpeg"/>
          <p:cNvPicPr/>
          <p:nvPr/>
        </p:nvPicPr>
        <p:blipFill>
          <a:blip r:embed="rId5">
            <a:clrChange>
              <a:clrFrom>
                <a:srgbClr val="FFFFFF"/>
              </a:clrFrom>
              <a:clrTo>
                <a:srgbClr val="FFFFFF">
                  <a:alpha val="0"/>
                </a:srgbClr>
              </a:clrTo>
            </a:clrChange>
          </a:blip>
          <a:stretch>
            <a:fillRect/>
          </a:stretch>
        </p:blipFill>
        <p:spPr>
          <a:xfrm>
            <a:off x="6095206" y="1517660"/>
            <a:ext cx="5400302" cy="4117805"/>
          </a:xfrm>
          <a:prstGeom prst="rect">
            <a:avLst/>
          </a:prstGeom>
        </p:spPr>
      </p:pic>
      <p:pic>
        <p:nvPicPr>
          <p:cNvPr id="30" name="image954.jpeg" descr="source:si_idm1305248112;FounderCES"/>
          <p:cNvPicPr/>
          <p:nvPr/>
        </p:nvPicPr>
        <p:blipFill>
          <a:blip r:embed="rId6">
            <a:clrChange>
              <a:clrFrom>
                <a:srgbClr val="FFFFFF"/>
              </a:clrFrom>
              <a:clrTo>
                <a:srgbClr val="FFFFFF">
                  <a:alpha val="0"/>
                </a:srgbClr>
              </a:clrTo>
            </a:clrChange>
          </a:blip>
          <a:stretch>
            <a:fillRect/>
          </a:stretch>
        </p:blipFill>
        <p:spPr>
          <a:xfrm>
            <a:off x="2892654" y="1570009"/>
            <a:ext cx="2778570" cy="716387"/>
          </a:xfrm>
          <a:prstGeom prst="rect">
            <a:avLst/>
          </a:prstGeom>
        </p:spPr>
      </p:pic>
      <p:sp>
        <p:nvSpPr>
          <p:cNvPr id="31" name="矩形 30"/>
          <p:cNvSpPr/>
          <p:nvPr/>
        </p:nvSpPr>
        <p:spPr>
          <a:xfrm>
            <a:off x="389949" y="1570009"/>
            <a:ext cx="11410514" cy="2062063"/>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已知：</a:t>
            </a:r>
            <a:r>
              <a:rPr lang="en-US" altLang="zh-CN" sz="2800" dirty="0" err="1">
                <a:latin typeface="Times New Roman" panose="02020603050405020304" pitchFamily="18" charset="0"/>
                <a:ea typeface="方正中等线简体" panose="03000509000000000000" pitchFamily="65" charset="-122"/>
                <a:cs typeface="Times New Roman" panose="02020603050405020304" pitchFamily="18" charset="0"/>
              </a:rPr>
              <a:t>Bn</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代表</a:t>
            </a:r>
            <a:r>
              <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(1)A</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的名称为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(2)D</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的核磁共振氢谱图有</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组</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峰。</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2" name="矩形 31"/>
          <p:cNvSpPr/>
          <p:nvPr/>
        </p:nvSpPr>
        <p:spPr>
          <a:xfrm>
            <a:off x="2691197" y="2352370"/>
            <a:ext cx="902811"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甲苯</a:t>
            </a:r>
            <a:endParaRPr lang="zh-CN" altLang="en-US" sz="2800" dirty="0"/>
          </a:p>
        </p:txBody>
      </p:sp>
      <p:sp>
        <p:nvSpPr>
          <p:cNvPr id="33" name="矩形 32"/>
          <p:cNvSpPr/>
          <p:nvPr/>
        </p:nvSpPr>
        <p:spPr>
          <a:xfrm>
            <a:off x="4480405" y="3002732"/>
            <a:ext cx="36420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6</a:t>
            </a:r>
            <a:endParaRPr lang="zh-CN" altLang="en-US" sz="2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blinds(horizontal)">
                                      <p:cBhvr>
                                        <p:cTn id="7" dur="5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3">
                                            <p:txEl>
                                              <p:pRg st="0" end="0"/>
                                            </p:txEl>
                                          </p:spTgt>
                                        </p:tgtEl>
                                        <p:attrNameLst>
                                          <p:attrName>style.visibility</p:attrName>
                                        </p:attrNameLst>
                                      </p:cBhvr>
                                      <p:to>
                                        <p:strVal val="visible"/>
                                      </p:to>
                                    </p:set>
                                    <p:animEffect transition="in" filter="blinds(horizontal)">
                                      <p:cBhvr>
                                        <p:cTn id="12"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8" name="image953.jpeg"/>
          <p:cNvPicPr/>
          <p:nvPr/>
        </p:nvPicPr>
        <p:blipFill>
          <a:blip r:embed="rId5">
            <a:clrChange>
              <a:clrFrom>
                <a:srgbClr val="FFFFFF"/>
              </a:clrFrom>
              <a:clrTo>
                <a:srgbClr val="FFFFFF">
                  <a:alpha val="0"/>
                </a:srgbClr>
              </a:clrTo>
            </a:clrChange>
          </a:blip>
          <a:stretch>
            <a:fillRect/>
          </a:stretch>
        </p:blipFill>
        <p:spPr>
          <a:xfrm>
            <a:off x="6118249" y="529815"/>
            <a:ext cx="5400302" cy="4117805"/>
          </a:xfrm>
          <a:prstGeom prst="rect">
            <a:avLst/>
          </a:prstGeom>
        </p:spPr>
      </p:pic>
      <p:sp>
        <p:nvSpPr>
          <p:cNvPr id="9" name="矩形 8"/>
          <p:cNvSpPr/>
          <p:nvPr/>
        </p:nvSpPr>
        <p:spPr>
          <a:xfrm>
            <a:off x="389949" y="529815"/>
            <a:ext cx="11410514" cy="4647386"/>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(3)B</a:t>
            </a:r>
            <a:r>
              <a:rPr lang="en-US" altLang="zh-CN" sz="2800" dirty="0">
                <a:latin typeface="宋体" panose="02010600030101010101" pitchFamily="2" charset="-122"/>
                <a:ea typeface="宋体" panose="02010600030101010101" pitchFamily="2"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反应的化学方程式</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为</a:t>
            </a:r>
            <a:endParaRPr lang="en-US"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4231005" algn="l"/>
              </a:tabLst>
            </a:pPr>
            <a:endPar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endParaRPr lang="en-US" altLang="zh-CN" sz="2800" u="sng"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50000"/>
              </a:lnSpc>
              <a:spcAft>
                <a:spcPts val="0"/>
              </a:spcAft>
              <a:tabLst>
                <a:tab pos="4231005" algn="l"/>
              </a:tabLst>
            </a:pP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smtClean="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grpSp>
        <p:nvGrpSpPr>
          <p:cNvPr id="10" name="组合 9"/>
          <p:cNvGrpSpPr/>
          <p:nvPr/>
        </p:nvGrpSpPr>
        <p:grpSpPr>
          <a:xfrm>
            <a:off x="512727" y="1302028"/>
            <a:ext cx="4142319" cy="3607429"/>
            <a:chOff x="343219" y="1302028"/>
            <a:chExt cx="4142319" cy="3607429"/>
          </a:xfrm>
        </p:grpSpPr>
        <p:sp>
          <p:nvSpPr>
            <p:cNvPr id="11" name="矩形 10"/>
            <p:cNvSpPr/>
            <p:nvPr/>
          </p:nvSpPr>
          <p:spPr>
            <a:xfrm>
              <a:off x="1373789" y="2173378"/>
              <a:ext cx="3111749"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 +HOCH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Times New Roman" panose="02020603050405020304" pitchFamily="18" charset="0"/>
                  <a:ea typeface="方正中等线简体" panose="03000509000000000000" pitchFamily="65" charset="-122"/>
                </a:rPr>
                <a:t>CH</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en-US" altLang="zh-CN" sz="2800" kern="100" dirty="0">
                  <a:solidFill>
                    <a:srgbClr val="C00000"/>
                  </a:solidFill>
                  <a:latin typeface="Times New Roman" panose="02020603050405020304" pitchFamily="18" charset="0"/>
                  <a:ea typeface="方正中等线简体" panose="03000509000000000000" pitchFamily="65" charset="-122"/>
                </a:rPr>
                <a:t>OH</a:t>
              </a:r>
              <a:r>
                <a:rPr lang="zh-CN" altLang="zh-CN" sz="2800" kern="100" dirty="0" smtClean="0">
                  <a:solidFill>
                    <a:srgbClr val="C00000"/>
                  </a:solidFill>
                  <a:latin typeface="宋体" panose="02010600030101010101" pitchFamily="2" charset="-122"/>
                  <a:ea typeface="宋体" panose="02010600030101010101" pitchFamily="2" charset="-122"/>
                  <a:cs typeface="Times New Roman" panose="02020603050405020304" pitchFamily="18" charset="0"/>
                </a:rPr>
                <a:t>→</a:t>
              </a:r>
              <a:endParaRPr lang="zh-CN" altLang="en-US" sz="2800" dirty="0">
                <a:solidFill>
                  <a:srgbClr val="C00000"/>
                </a:solidFill>
              </a:endParaRPr>
            </a:p>
          </p:txBody>
        </p:sp>
        <p:pic>
          <p:nvPicPr>
            <p:cNvPr id="12" name="image957.jpeg" descr="source:si_idm1406414072;FounderCES"/>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43219" y="1302028"/>
              <a:ext cx="1461285" cy="1623173"/>
            </a:xfrm>
            <a:prstGeom prst="rect">
              <a:avLst/>
            </a:prstGeom>
          </p:spPr>
        </p:pic>
        <p:pic>
          <p:nvPicPr>
            <p:cNvPr id="13" name="image959.jpeg" descr="source:si_idm1406396072;FounderCES"/>
            <p:cNvPicPr/>
            <p:nvPr/>
          </p:nvPicPr>
          <p:blipFill>
            <a:blip r:embed="rId7">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28946" y="3621525"/>
              <a:ext cx="3006184" cy="1287932"/>
            </a:xfrm>
            <a:prstGeom prst="rect">
              <a:avLst/>
            </a:prstGeom>
          </p:spPr>
        </p:pic>
        <p:sp>
          <p:nvSpPr>
            <p:cNvPr id="14" name="矩形 13"/>
            <p:cNvSpPr/>
            <p:nvPr/>
          </p:nvSpPr>
          <p:spPr>
            <a:xfrm>
              <a:off x="3429121" y="4078551"/>
              <a:ext cx="1005403" cy="523220"/>
            </a:xfrm>
            <a:prstGeom prst="rect">
              <a:avLst/>
            </a:prstGeom>
          </p:spPr>
          <p:txBody>
            <a:bodyPr wrap="none">
              <a:spAutoFit/>
            </a:bodyPr>
            <a:lstStyle/>
            <a:p>
              <a:r>
                <a:rPr lang="en-US" altLang="zh-CN" sz="2800" kern="100" dirty="0" smtClean="0">
                  <a:solidFill>
                    <a:srgbClr val="C00000"/>
                  </a:solidFill>
                  <a:latin typeface="Times New Roman" panose="02020603050405020304" pitchFamily="18" charset="0"/>
                  <a:ea typeface="方正中等线简体" panose="03000509000000000000" pitchFamily="65" charset="-122"/>
                </a:rPr>
                <a:t>+</a:t>
              </a:r>
              <a:r>
                <a:rPr lang="en-US" altLang="zh-CN" sz="2800" kern="100" dirty="0" err="1">
                  <a:solidFill>
                    <a:srgbClr val="C00000"/>
                  </a:solidFill>
                  <a:latin typeface="Times New Roman" panose="02020603050405020304" pitchFamily="18" charset="0"/>
                  <a:ea typeface="方正中等线简体" panose="03000509000000000000" pitchFamily="65" charset="-122"/>
                </a:rPr>
                <a:t>HBr</a:t>
              </a:r>
              <a:endParaRPr lang="zh-CN" altLang="en-US" sz="2800" dirty="0">
                <a:solidFill>
                  <a:srgbClr val="C00000"/>
                </a:solidFill>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a:hlinkClick r:id="rId1" action="ppaction://hlinksldjump"/>
          </p:cNvPr>
          <p:cNvSpPr/>
          <p:nvPr/>
        </p:nvSpPr>
        <p:spPr>
          <a:xfrm>
            <a:off x="2280424"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1</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0" name="圆角矩形 19">
            <a:hlinkClick r:id="rId2" action="ppaction://hlinksldjump"/>
          </p:cNvPr>
          <p:cNvSpPr/>
          <p:nvPr/>
        </p:nvSpPr>
        <p:spPr>
          <a:xfrm>
            <a:off x="2691197" y="6382800"/>
            <a:ext cx="301083" cy="301083"/>
          </a:xfrm>
          <a:prstGeom prst="roundRect">
            <a:avLst/>
          </a:prstGeom>
          <a:solidFill>
            <a:srgbClr val="203864"/>
          </a:solidFill>
          <a:ln w="12700" cap="flat" cmpd="sng" algn="ctr">
            <a:solidFill>
              <a:srgbClr val="203864"/>
            </a:solidFill>
            <a:prstDash val="solid"/>
            <a:miter lim="800000"/>
          </a:ln>
          <a:effectLst/>
        </p:spPr>
        <p:txBody>
          <a:bodyPr rtlCol="0" anchor="ctr"/>
          <a:lstStyle/>
          <a:p>
            <a:pPr algn="ctr"/>
            <a:r>
              <a:rPr kumimoji="1" lang="en-US" altLang="zh-CN" sz="1600" kern="0" dirty="0">
                <a:solidFill>
                  <a:schemeClr val="bg1"/>
                </a:solidFill>
                <a:latin typeface="Arial" panose="020B0604020202020204"/>
                <a:ea typeface="微软雅黑" panose="020B0503020204020204" charset="-122"/>
              </a:rPr>
              <a:t>2</a:t>
            </a:r>
            <a:endParaRPr kumimoji="1" lang="zh-CN" altLang="en-US" sz="1600" kern="0" dirty="0">
              <a:solidFill>
                <a:schemeClr val="bg1"/>
              </a:solidFill>
              <a:latin typeface="Arial" panose="020B0604020202020204"/>
              <a:ea typeface="微软雅黑" panose="020B0503020204020204" charset="-122"/>
            </a:endParaRPr>
          </a:p>
        </p:txBody>
      </p:sp>
      <p:sp>
        <p:nvSpPr>
          <p:cNvPr id="21" name="圆角矩形 20">
            <a:hlinkClick r:id="rId3" action="ppaction://hlinksldjump"/>
          </p:cNvPr>
          <p:cNvSpPr/>
          <p:nvPr/>
        </p:nvSpPr>
        <p:spPr>
          <a:xfrm>
            <a:off x="3101970" y="6382800"/>
            <a:ext cx="301083" cy="301083"/>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1600" kern="0" dirty="0" smtClean="0">
                <a:solidFill>
                  <a:schemeClr val="bg1">
                    <a:lumMod val="50000"/>
                  </a:schemeClr>
                </a:solidFill>
                <a:latin typeface="Arial" panose="020B0604020202020204"/>
                <a:ea typeface="微软雅黑" panose="020B0503020204020204" charset="-122"/>
              </a:rPr>
              <a:t>3</a:t>
            </a:r>
            <a:endParaRPr kumimoji="1" lang="zh-CN" altLang="en-US" sz="1600" kern="0" dirty="0">
              <a:solidFill>
                <a:schemeClr val="bg1">
                  <a:lumMod val="50000"/>
                </a:schemeClr>
              </a:solidFill>
              <a:latin typeface="Arial" panose="020B0604020202020204"/>
              <a:ea typeface="微软雅黑" panose="020B0503020204020204" charset="-122"/>
            </a:endParaRPr>
          </a:p>
        </p:txBody>
      </p:sp>
      <p:sp>
        <p:nvSpPr>
          <p:cNvPr id="23" name="圆角矩形 22">
            <a:hlinkClick r:id="rId4" action="ppaction://hlinksldjump"/>
          </p:cNvPr>
          <p:cNvSpPr/>
          <p:nvPr/>
        </p:nvSpPr>
        <p:spPr>
          <a:xfrm>
            <a:off x="1678932" y="6382800"/>
            <a:ext cx="496570" cy="3010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a:r>
              <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rPr>
              <a:t>答案</a:t>
            </a:r>
            <a:endParaRPr kumimoji="1" lang="zh-CN" altLang="en-US" sz="1600" dirty="0">
              <a:solidFill>
                <a:schemeClr val="bg1">
                  <a:lumMod val="50000"/>
                </a:schemeClr>
              </a:solidFill>
              <a:latin typeface="Arial" panose="020B0604020202020204" pitchFamily="34" charset="0"/>
              <a:ea typeface="微软雅黑" panose="020B0503020204020204" charset="-122"/>
              <a:cs typeface="Arial" panose="020B0604020202020204" pitchFamily="34" charset="0"/>
            </a:endParaRPr>
          </a:p>
        </p:txBody>
      </p:sp>
      <p:pic>
        <p:nvPicPr>
          <p:cNvPr id="16" name="image953.jpeg"/>
          <p:cNvPicPr/>
          <p:nvPr/>
        </p:nvPicPr>
        <p:blipFill>
          <a:blip r:embed="rId5">
            <a:clrChange>
              <a:clrFrom>
                <a:srgbClr val="FFFFFF"/>
              </a:clrFrom>
              <a:clrTo>
                <a:srgbClr val="FFFFFF">
                  <a:alpha val="0"/>
                </a:srgbClr>
              </a:clrTo>
            </a:clrChange>
          </a:blip>
          <a:stretch>
            <a:fillRect/>
          </a:stretch>
        </p:blipFill>
        <p:spPr>
          <a:xfrm>
            <a:off x="6118249" y="529815"/>
            <a:ext cx="5400302" cy="4117805"/>
          </a:xfrm>
          <a:prstGeom prst="rect">
            <a:avLst/>
          </a:prstGeom>
        </p:spPr>
      </p:pic>
      <p:sp>
        <p:nvSpPr>
          <p:cNvPr id="26" name="矩形 25"/>
          <p:cNvSpPr/>
          <p:nvPr/>
        </p:nvSpPr>
        <p:spPr>
          <a:xfrm>
            <a:off x="239408" y="875387"/>
            <a:ext cx="11410514" cy="769401"/>
          </a:xfrm>
          <a:prstGeom prst="rect">
            <a:avLst/>
          </a:prstGeom>
        </p:spPr>
        <p:txBody>
          <a:bodyPr wrap="square" lIns="121882" tIns="60940" rIns="121882" bIns="6094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ts val="0"/>
              </a:spcAft>
              <a:tabLst>
                <a:tab pos="4231005" algn="l"/>
              </a:tabLst>
            </a:pP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(4)F</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的结构简式为</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u="sng" dirty="0" smtClean="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u="sng"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27" name="image960.jpeg"/>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3131688" y="284435"/>
            <a:ext cx="2772251" cy="11717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5_Office 主题​​">
  <a:themeElements>
    <a:clrScheme name="自定义 2">
      <a:dk1>
        <a:sysClr val="windowText" lastClr="000000"/>
      </a:dk1>
      <a:lt1>
        <a:sysClr val="window" lastClr="FFFFFF"/>
      </a:lt1>
      <a:dk2>
        <a:srgbClr val="44546A"/>
      </a:dk2>
      <a:lt2>
        <a:srgbClr val="E7E6E6"/>
      </a:lt2>
      <a:accent1>
        <a:srgbClr val="5B9BD5"/>
      </a:accent1>
      <a:accent2>
        <a:srgbClr val="FF0000"/>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主题​​">
  <a:themeElements>
    <a:clrScheme name="自定义 2">
      <a:dk1>
        <a:sysClr val="windowText" lastClr="000000"/>
      </a:dk1>
      <a:lt1>
        <a:sysClr val="window" lastClr="FFFFFF"/>
      </a:lt1>
      <a:dk2>
        <a:srgbClr val="44546A"/>
      </a:dk2>
      <a:lt2>
        <a:srgbClr val="E7E6E6"/>
      </a:lt2>
      <a:accent1>
        <a:srgbClr val="5B9BD5"/>
      </a:accent1>
      <a:accent2>
        <a:srgbClr val="FF0000"/>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14449</Words>
  <Application>WPS 演示</Application>
  <PresentationFormat>自定义</PresentationFormat>
  <Paragraphs>1531</Paragraphs>
  <Slides>119</Slides>
  <Notes>5</Notes>
  <HiddenSlides>0</HiddenSlides>
  <MMClips>0</MMClips>
  <ScaleCrop>false</ScaleCrop>
  <HeadingPairs>
    <vt:vector size="6" baseType="variant">
      <vt:variant>
        <vt:lpstr>已用的字体</vt:lpstr>
      </vt:variant>
      <vt:variant>
        <vt:i4>24</vt:i4>
      </vt:variant>
      <vt:variant>
        <vt:lpstr>主题</vt:lpstr>
      </vt:variant>
      <vt:variant>
        <vt:i4>2</vt:i4>
      </vt:variant>
      <vt:variant>
        <vt:lpstr>幻灯片标题</vt:lpstr>
      </vt:variant>
      <vt:variant>
        <vt:i4>119</vt:i4>
      </vt:variant>
    </vt:vector>
  </HeadingPairs>
  <TitlesOfParts>
    <vt:vector size="145" baseType="lpstr">
      <vt:lpstr>Arial</vt:lpstr>
      <vt:lpstr>宋体</vt:lpstr>
      <vt:lpstr>Wingdings</vt:lpstr>
      <vt:lpstr>Adobe 黑体 Std R</vt:lpstr>
      <vt:lpstr>黑体</vt:lpstr>
      <vt:lpstr>Times New Roman</vt:lpstr>
      <vt:lpstr>微软雅黑</vt:lpstr>
      <vt:lpstr>Arial</vt:lpstr>
      <vt:lpstr>等线</vt:lpstr>
      <vt:lpstr>方正大黑简体</vt:lpstr>
      <vt:lpstr>方正中等线简体</vt:lpstr>
      <vt:lpstr>Calibri</vt:lpstr>
      <vt:lpstr>时尚中黑简体</vt:lpstr>
      <vt:lpstr>方正楷体_GBK</vt:lpstr>
      <vt:lpstr>MS Mincho</vt:lpstr>
      <vt:lpstr>DOUYU Font</vt:lpstr>
      <vt:lpstr>Arial Unicode MS</vt:lpstr>
      <vt:lpstr>MS Gothic</vt:lpstr>
      <vt:lpstr>C-KT</vt:lpstr>
      <vt:lpstr>华文黑体</vt:lpstr>
      <vt:lpstr>Cambria Math</vt:lpstr>
      <vt:lpstr>明黑</vt:lpstr>
      <vt:lpstr>Yu Gothic UI</vt:lpstr>
      <vt:lpstr>MS PGothic</vt:lpstr>
      <vt:lpstr>5_Office 主题​​</vt:lpstr>
      <vt:lpstr>6_Office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化学课件</dc:title>
  <dc:creator>金榜苑</dc:creator>
  <cp:lastModifiedBy>Candy</cp:lastModifiedBy>
  <cp:revision>7303</cp:revision>
  <dcterms:created xsi:type="dcterms:W3CDTF">2014-11-27T01:03:00Z</dcterms:created>
  <dcterms:modified xsi:type="dcterms:W3CDTF">2026-04-30T01:19:36Z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2052-12.1.0.25865</vt:lpwstr>
  </property>
  <property fmtid="{D5CDD505-2E9C-101B-9397-08002B2CF9AE}" pid="3" name="ICV">
    <vt:lpwstr>00FCA17FFED04196ADFA28215CA57129_13</vt:lpwstr>
  </property>
</Properties>
</file>